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B8173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solidFill>
                <a:srgbClr val="8B817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82" d="100"/>
          <a:sy n="82" d="100"/>
        </p:scale>
        <p:origin x="816" y="176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473245" y="1473200"/>
            <a:ext cx="14393773" cy="355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45" y="5016500"/>
            <a:ext cx="14393773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693385" y="6362700"/>
            <a:ext cx="13953493" cy="71814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0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693385" y="4127917"/>
            <a:ext cx="13953493" cy="9643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200"/>
              </a:spcBef>
              <a:buClrTx/>
              <a:buSzTx/>
              <a:buNone/>
              <a:defRPr sz="56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Wooden spoon in a bowl of risotto"/>
          <p:cNvSpPr>
            <a:spLocks noGrp="1"/>
          </p:cNvSpPr>
          <p:nvPr>
            <p:ph type="pic" idx="21"/>
          </p:nvPr>
        </p:nvSpPr>
        <p:spPr>
          <a:xfrm>
            <a:off x="-105367" y="-126408"/>
            <a:ext cx="20727036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ooden spoon in a bowl of risotto"/>
          <p:cNvSpPr>
            <a:spLocks noGrp="1"/>
          </p:cNvSpPr>
          <p:nvPr>
            <p:ph type="pic" idx="21"/>
          </p:nvPr>
        </p:nvSpPr>
        <p:spPr>
          <a:xfrm>
            <a:off x="2824314" y="468082"/>
            <a:ext cx="11717035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473245" y="6248400"/>
            <a:ext cx="14393773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45" y="7632700"/>
            <a:ext cx="14393773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473245" y="3098800"/>
            <a:ext cx="14393773" cy="3556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wooden spoon in a bowl of risotto"/>
          <p:cNvSpPr>
            <a:spLocks noGrp="1"/>
          </p:cNvSpPr>
          <p:nvPr>
            <p:ph type="pic" idx="21"/>
          </p:nvPr>
        </p:nvSpPr>
        <p:spPr>
          <a:xfrm>
            <a:off x="5451820" y="1357394"/>
            <a:ext cx="1426973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46692" y="1473200"/>
            <a:ext cx="7620233" cy="33147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6692" y="4940300"/>
            <a:ext cx="7620233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467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473245" y="3022600"/>
            <a:ext cx="14393773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pasta with pesto sauce in a white bowl"/>
          <p:cNvSpPr>
            <a:spLocks noGrp="1"/>
          </p:cNvSpPr>
          <p:nvPr>
            <p:ph type="pic" sz="half" idx="21"/>
          </p:nvPr>
        </p:nvSpPr>
        <p:spPr>
          <a:xfrm>
            <a:off x="10109509" y="2628900"/>
            <a:ext cx="5756680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73245" y="3022600"/>
            <a:ext cx="7196886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734"/>
              </a:spcBef>
              <a:buBlip>
                <a:blip r:embed="rId2"/>
              </a:buBlip>
            </a:lvl1pPr>
            <a:lvl2pPr>
              <a:spcBef>
                <a:spcPts val="3734"/>
              </a:spcBef>
              <a:buBlip>
                <a:blip r:embed="rId2"/>
              </a:buBlip>
            </a:lvl2pPr>
            <a:lvl3pPr>
              <a:spcBef>
                <a:spcPts val="3734"/>
              </a:spcBef>
              <a:buBlip>
                <a:blip r:embed="rId2"/>
              </a:buBlip>
            </a:lvl3pPr>
            <a:lvl4pPr>
              <a:spcBef>
                <a:spcPts val="3734"/>
              </a:spcBef>
              <a:buBlip>
                <a:blip r:embed="rId2"/>
              </a:buBlip>
            </a:lvl4pPr>
            <a:lvl5pPr>
              <a:spcBef>
                <a:spcPts val="3734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tack of raviolis topped with caramelized onions on a white plate"/>
          <p:cNvSpPr>
            <a:spLocks noGrp="1"/>
          </p:cNvSpPr>
          <p:nvPr>
            <p:ph type="pic" sz="half" idx="21"/>
          </p:nvPr>
        </p:nvSpPr>
        <p:spPr>
          <a:xfrm>
            <a:off x="10346583" y="4151206"/>
            <a:ext cx="6824342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Wooden spoon in a bowl of risotto"/>
          <p:cNvSpPr>
            <a:spLocks noGrp="1"/>
          </p:cNvSpPr>
          <p:nvPr>
            <p:ph type="pic" sz="half" idx="22"/>
          </p:nvPr>
        </p:nvSpPr>
        <p:spPr>
          <a:xfrm>
            <a:off x="9296684" y="622300"/>
            <a:ext cx="8306054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Close-up of pasta with pesto sauce in a white bowl"/>
          <p:cNvSpPr>
            <a:spLocks noGrp="1"/>
          </p:cNvSpPr>
          <p:nvPr>
            <p:ph type="pic" idx="23"/>
          </p:nvPr>
        </p:nvSpPr>
        <p:spPr>
          <a:xfrm>
            <a:off x="812825" y="-409527"/>
            <a:ext cx="9384176" cy="1057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473245" y="939800"/>
            <a:ext cx="14393773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473245" y="571500"/>
            <a:ext cx="14393773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4458" y="9281677"/>
            <a:ext cx="434413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0134" b="0" i="0" u="none" strike="noStrike" cap="none" spc="0" baseline="0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25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1016051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524076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2032102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2540127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3048152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3556178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4064203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4572229" marR="0" indent="-508025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4800" b="0" i="0" u="none" strike="noStrike" cap="none" spc="0" baseline="0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Necessity to Assemble"/>
          <p:cNvSpPr txBox="1">
            <a:spLocks noGrp="1"/>
          </p:cNvSpPr>
          <p:nvPr>
            <p:ph type="ctrTitle"/>
          </p:nvPr>
        </p:nvSpPr>
        <p:spPr>
          <a:xfrm>
            <a:off x="2974746" y="338528"/>
            <a:ext cx="12892272" cy="4741478"/>
          </a:xfrm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b="1">
                <a:gradFill flip="none" rotWithShape="1">
                  <a:gsLst>
                    <a:gs pos="0">
                      <a:srgbClr val="942193"/>
                    </a:gs>
                    <a:gs pos="100000">
                      <a:srgbClr val="FF40FF"/>
                    </a:gs>
                  </a:gsLst>
                  <a:lin ang="4031508" scaled="0"/>
                </a:gradFill>
              </a:rPr>
              <a:t>Necessity</a:t>
            </a:r>
            <a:r>
              <a:t> to Assemble</a:t>
            </a:r>
          </a:p>
        </p:txBody>
      </p:sp>
      <p:sp>
        <p:nvSpPr>
          <p:cNvPr id="120" name="Acts 2:42…"/>
          <p:cNvSpPr txBox="1">
            <a:spLocks noGrp="1"/>
          </p:cNvSpPr>
          <p:nvPr>
            <p:ph type="subTitle" sz="half" idx="1"/>
          </p:nvPr>
        </p:nvSpPr>
        <p:spPr>
          <a:xfrm>
            <a:off x="1473245" y="5063073"/>
            <a:ext cx="14393773" cy="4477639"/>
          </a:xfrm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FF2600"/>
                </a:solidFill>
              </a:defRPr>
            </a:pPr>
            <a:r>
              <a:rPr dirty="0"/>
              <a:t>Acts 2:42</a:t>
            </a:r>
          </a:p>
          <a:p>
            <a:pPr>
              <a:defRPr sz="3400">
                <a:solidFill>
                  <a:srgbClr val="FF2600"/>
                </a:solidFill>
              </a:defRPr>
            </a:pPr>
            <a:r>
              <a:rPr dirty="0"/>
              <a:t>Hebrews 10:25</a:t>
            </a:r>
          </a:p>
        </p:txBody>
      </p:sp>
      <p:pic>
        <p:nvPicPr>
          <p:cNvPr id="121" name="Image" descr="Imag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870150" y="-206312"/>
            <a:ext cx="4622942" cy="3031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D33EB6-F1B3-DBA7-A958-DB09EBA502DD}"/>
              </a:ext>
            </a:extLst>
          </p:cNvPr>
          <p:cNvSpPr txBox="1"/>
          <p:nvPr/>
        </p:nvSpPr>
        <p:spPr>
          <a:xfrm>
            <a:off x="1255059" y="5063073"/>
            <a:ext cx="15347576" cy="133369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7865"/>
              </a:buClr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“And they continued steadfastly in the apostles’ doctrine and fellowship, in the breaking of bread, and in prayers”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82A1C-46A2-2146-1A60-6D6692066194}"/>
              </a:ext>
            </a:extLst>
          </p:cNvPr>
          <p:cNvSpPr txBox="1"/>
          <p:nvPr/>
        </p:nvSpPr>
        <p:spPr>
          <a:xfrm>
            <a:off x="1255059" y="5163329"/>
            <a:ext cx="15347576" cy="1949252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r>
              <a:rPr lang="en-US" b="1" i="1" dirty="0"/>
              <a:t>“Not forsaking the assembling of ourselves together, as is the manner of some, but exhorting one another, and so much the more as you see the Day approaching”</a:t>
            </a:r>
            <a:endParaRPr kumimoji="0" lang="en-US" sz="4000" b="1" i="1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1st Christians Assembled Every 1st Day for Public Wo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624"/>
            </a:lvl1pPr>
          </a:lstStyle>
          <a:p>
            <a:r>
              <a:t>The 1st Christians Assembled Every 1st Day for Public Worship</a:t>
            </a:r>
          </a:p>
        </p:txBody>
      </p:sp>
      <p:sp>
        <p:nvSpPr>
          <p:cNvPr id="130" name="Acts 2:42 ~ the church in Jerusalem continued steadfastly in worshi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Acts 2:42</a:t>
            </a:r>
            <a:r>
              <a:t> ~ the church in Jerusalem </a:t>
            </a:r>
            <a:r>
              <a:rPr i="1">
                <a:solidFill>
                  <a:srgbClr val="0433FF"/>
                </a:solidFill>
              </a:rPr>
              <a:t>continued steadfastly</a:t>
            </a:r>
            <a:r>
              <a:t> in worship</a:t>
            </a:r>
          </a:p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Acts 20:7</a:t>
            </a:r>
            <a:r>
              <a:t> ~ the church in Troas met on the first day of every week</a:t>
            </a:r>
          </a:p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1 Corinthians 11:17-34 &amp; 16:1-2</a:t>
            </a:r>
            <a:r>
              <a:t> ~ the church in Corinth came together to partake of the Lord’s Supper, to give of their means, and to worship in other acts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ssembling for Worship is essential to obeying Christ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93284">
              <a:defRPr sz="6764"/>
            </a:pPr>
            <a:r>
              <a:rPr dirty="0"/>
              <a:t>Assembling for Worship is </a:t>
            </a:r>
            <a:r>
              <a:rPr b="1" dirty="0">
                <a:solidFill>
                  <a:srgbClr val="0433FF"/>
                </a:solidFill>
              </a:rPr>
              <a:t>essential</a:t>
            </a:r>
            <a:r>
              <a:rPr dirty="0"/>
              <a:t> to obeying Christ!</a:t>
            </a:r>
          </a:p>
        </p:txBody>
      </p:sp>
      <p:sp>
        <p:nvSpPr>
          <p:cNvPr id="133" name="Hebrews 10:25 ~ the command to assemb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Hebrews 10:25</a:t>
            </a:r>
            <a:r>
              <a:t> ~ the </a:t>
            </a:r>
            <a:r>
              <a:rPr b="1" u="sng"/>
              <a:t>command</a:t>
            </a:r>
            <a:r>
              <a:t> to assemble</a:t>
            </a:r>
          </a:p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1 Cor. 11:23-26</a:t>
            </a:r>
            <a:r>
              <a:t> ~ the </a:t>
            </a:r>
            <a:r>
              <a:rPr b="1" u="sng"/>
              <a:t>command</a:t>
            </a:r>
            <a:r>
              <a:t> to observe the Lord’s Supper together</a:t>
            </a:r>
          </a:p>
          <a:p>
            <a:pPr>
              <a:buBlip>
                <a:blip r:embed="rId2"/>
              </a:buBlip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1 Corinthians 16:1-2</a:t>
            </a:r>
            <a:r>
              <a:t> ~ the </a:t>
            </a:r>
            <a:r>
              <a:rPr b="1" u="sng"/>
              <a:t>command</a:t>
            </a:r>
            <a:r>
              <a:t> to give as you have been prospered on the first day of the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B49F3-D7E8-8DF3-AC0E-40474DD0AE11}"/>
              </a:ext>
            </a:extLst>
          </p:cNvPr>
          <p:cNvSpPr txBox="1"/>
          <p:nvPr/>
        </p:nvSpPr>
        <p:spPr>
          <a:xfrm>
            <a:off x="1667435" y="1971352"/>
            <a:ext cx="14056659" cy="3211135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7865"/>
              </a:buClr>
              <a:buSzTx/>
              <a:buFontTx/>
              <a:buNone/>
              <a:tabLst/>
            </a:pPr>
            <a:endParaRPr kumimoji="0" lang="en-US" sz="5400" b="1" i="1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7865"/>
              </a:buClr>
              <a:buSzTx/>
              <a:buFontTx/>
              <a:buNone/>
              <a:tabLst/>
            </a:pPr>
            <a:r>
              <a:rPr kumimoji="0" lang="en-US" sz="5400" b="1" i="1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Which of these commands can you ignore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7865"/>
              </a:buClr>
              <a:buSzTx/>
              <a:buFontTx/>
              <a:buNone/>
              <a:tabLst/>
            </a:pPr>
            <a:r>
              <a:rPr lang="en-US" sz="5400" b="1" i="1" dirty="0">
                <a:solidFill>
                  <a:srgbClr val="FFFF00"/>
                </a:solidFill>
              </a:rPr>
              <a:t>and still be considered faithful to the Lord?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7865"/>
              </a:buClr>
              <a:buSzTx/>
              <a:buFontTx/>
              <a:buNone/>
              <a:tabLst/>
            </a:pPr>
            <a:endParaRPr kumimoji="0" lang="en-US" sz="4000" b="1" i="1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ther Reasons for Assembling to Wo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16653">
              <a:defRPr sz="6992"/>
            </a:pPr>
            <a:r>
              <a:rPr>
                <a:solidFill>
                  <a:srgbClr val="0433FF"/>
                </a:solidFill>
              </a:rPr>
              <a:t>Other Reasons</a:t>
            </a:r>
            <a:r>
              <a:t> for Assembling to Worship</a:t>
            </a:r>
          </a:p>
        </p:txBody>
      </p:sp>
      <p:sp>
        <p:nvSpPr>
          <p:cNvPr id="139" name="John 14:15 ~ our love for Jes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846709" indent="-846709">
              <a:buClr>
                <a:srgbClr val="011993"/>
              </a:buClr>
              <a:buSzPct val="100000"/>
              <a:buAutoNum type="arabicPeriod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John 14:15</a:t>
            </a:r>
            <a:r>
              <a:t> ~ our </a:t>
            </a:r>
            <a:r>
              <a:rPr b="1">
                <a:solidFill>
                  <a:srgbClr val="FF2600"/>
                </a:solidFill>
              </a:rPr>
              <a:t>love</a:t>
            </a:r>
            <a:r>
              <a:t> for Jesus</a:t>
            </a:r>
          </a:p>
          <a:p>
            <a:pPr marL="846709" indent="-846709">
              <a:buClr>
                <a:srgbClr val="011993"/>
              </a:buClr>
              <a:buSzPct val="100000"/>
              <a:buAutoNum type="arabicPeriod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James 2:18</a:t>
            </a:r>
            <a:r>
              <a:t> ~ to </a:t>
            </a:r>
            <a:r>
              <a:rPr b="1">
                <a:solidFill>
                  <a:srgbClr val="FF2600"/>
                </a:solidFill>
              </a:rPr>
              <a:t>perfect, or complete</a:t>
            </a:r>
            <a:r>
              <a:t>, our faith by our works</a:t>
            </a:r>
          </a:p>
          <a:p>
            <a:pPr marL="846709" indent="-846709">
              <a:buClr>
                <a:srgbClr val="011993"/>
              </a:buClr>
              <a:buSzPct val="100000"/>
              <a:buAutoNum type="arabicPeriod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Matthew 18:20</a:t>
            </a:r>
            <a:r>
              <a:t> ~ to </a:t>
            </a:r>
            <a:r>
              <a:rPr b="1">
                <a:solidFill>
                  <a:srgbClr val="FF2600"/>
                </a:solidFill>
              </a:rPr>
              <a:t>be</a:t>
            </a:r>
            <a:r>
              <a:t> with Christ</a:t>
            </a:r>
          </a:p>
          <a:p>
            <a:pPr marL="846709" indent="-846709">
              <a:buClr>
                <a:srgbClr val="011993"/>
              </a:buClr>
              <a:buSzPct val="100000"/>
              <a:buAutoNum type="arabicPeriod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Matthew 26:28-29</a:t>
            </a:r>
            <a:r>
              <a:t> ~ to </a:t>
            </a:r>
            <a:r>
              <a:rPr b="1">
                <a:solidFill>
                  <a:srgbClr val="FF2600"/>
                </a:solidFill>
              </a:rPr>
              <a:t>fellowship</a:t>
            </a:r>
            <a:r>
              <a:t> with Christ</a:t>
            </a:r>
          </a:p>
          <a:p>
            <a:pPr marL="0" indent="0">
              <a:buClr>
                <a:srgbClr val="011993"/>
              </a:buClr>
              <a:buSzTx/>
              <a:buNone/>
            </a:pPr>
            <a:r>
              <a:t>. . .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ther Reasons for Assembling to Wo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16653">
              <a:defRPr sz="6992"/>
            </a:pPr>
            <a:r>
              <a:rPr>
                <a:solidFill>
                  <a:srgbClr val="0433FF"/>
                </a:solidFill>
              </a:rPr>
              <a:t>Other Reasons</a:t>
            </a:r>
            <a:r>
              <a:t> for Assembling to Worship</a:t>
            </a:r>
          </a:p>
        </p:txBody>
      </p:sp>
      <p:sp>
        <p:nvSpPr>
          <p:cNvPr id="142" name="1 Corinthians 11:26 ~ for our spiritual grow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846709" indent="-846709">
              <a:buClr>
                <a:srgbClr val="011993"/>
              </a:buClr>
              <a:buSzPct val="100000"/>
              <a:buAutoNum type="arabicPeriod" startAt="5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1 Corinthians 11:26</a:t>
            </a:r>
            <a:r>
              <a:t> ~ for our </a:t>
            </a:r>
            <a:r>
              <a:rPr b="1">
                <a:solidFill>
                  <a:srgbClr val="FF2600"/>
                </a:solidFill>
              </a:rPr>
              <a:t>spiritual growth </a:t>
            </a:r>
          </a:p>
          <a:p>
            <a:pPr marL="846709" indent="-846709">
              <a:buClr>
                <a:srgbClr val="011993"/>
              </a:buClr>
              <a:buSzPct val="100000"/>
              <a:buAutoNum type="arabicPeriod" startAt="5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2 Peter 3:18</a:t>
            </a:r>
            <a:r>
              <a:t> ~ to increase our </a:t>
            </a:r>
            <a:r>
              <a:rPr b="1">
                <a:solidFill>
                  <a:srgbClr val="FF2600"/>
                </a:solidFill>
              </a:rPr>
              <a:t>knowledge</a:t>
            </a:r>
          </a:p>
          <a:p>
            <a:pPr marL="846709" indent="-846709">
              <a:buClr>
                <a:srgbClr val="011993"/>
              </a:buClr>
              <a:buSzPct val="100000"/>
              <a:buAutoNum type="arabicPeriod" startAt="5"/>
            </a:pPr>
            <a:r>
              <a:rPr b="1">
                <a:solidFill>
                  <a:srgbClr val="B73A30">
                    <a:alpha val="85000"/>
                  </a:srgbClr>
                </a:solidFill>
              </a:rPr>
              <a:t>Ephesians 4:12</a:t>
            </a:r>
            <a:r>
              <a:t> ~ to do the </a:t>
            </a:r>
            <a:r>
              <a:rPr b="1">
                <a:solidFill>
                  <a:srgbClr val="FF2600"/>
                </a:solidFill>
              </a:rPr>
              <a:t>work of the church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ssembling on Weeknight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>
                <a:solidFill>
                  <a:srgbClr val="0433FF"/>
                </a:solidFill>
              </a:defRPr>
            </a:lvl1pPr>
          </a:lstStyle>
          <a:p>
            <a:pPr>
              <a:defRPr>
                <a:solidFill>
                  <a:srgbClr val="85604A"/>
                </a:solidFill>
              </a:defRPr>
            </a:pPr>
            <a:r>
              <a:rPr>
                <a:solidFill>
                  <a:srgbClr val="0433FF"/>
                </a:solidFill>
              </a:rPr>
              <a:t>Assembling on Weeknights?</a:t>
            </a:r>
          </a:p>
        </p:txBody>
      </p:sp>
      <p:sp>
        <p:nvSpPr>
          <p:cNvPr id="145" name="Every Bible study provides opportunity for spiritual growth…"/>
          <p:cNvSpPr txBox="1">
            <a:spLocks noGrp="1"/>
          </p:cNvSpPr>
          <p:nvPr>
            <p:ph type="body" idx="1"/>
          </p:nvPr>
        </p:nvSpPr>
        <p:spPr>
          <a:xfrm>
            <a:off x="1473244" y="2526265"/>
            <a:ext cx="14393773" cy="5715000"/>
          </a:xfrm>
          <a:prstGeom prst="rect">
            <a:avLst/>
          </a:prstGeom>
        </p:spPr>
        <p:txBody>
          <a:bodyPr anchor="t"/>
          <a:lstStyle/>
          <a:p>
            <a:pPr marL="497865" indent="-497865" defTabSz="763393">
              <a:spcBef>
                <a:spcPts val="4134"/>
              </a:spcBef>
              <a:defRPr sz="3528"/>
            </a:pPr>
            <a:r>
              <a:rPr i="1" dirty="0">
                <a:solidFill>
                  <a:srgbClr val="7A81FF"/>
                </a:solidFill>
              </a:rPr>
              <a:t>Every Bible study</a:t>
            </a:r>
            <a:r>
              <a:rPr dirty="0"/>
              <a:t> provides opportunity for spiritual growth</a:t>
            </a:r>
          </a:p>
          <a:p>
            <a:pPr marL="497865" indent="-497865" defTabSz="763393">
              <a:spcBef>
                <a:spcPts val="4134"/>
              </a:spcBef>
              <a:defRPr sz="3528"/>
            </a:pPr>
            <a:r>
              <a:rPr i="1" dirty="0">
                <a:solidFill>
                  <a:srgbClr val="0433FF"/>
                </a:solidFill>
              </a:rPr>
              <a:t>Every assembly</a:t>
            </a:r>
            <a:r>
              <a:rPr dirty="0"/>
              <a:t> can strengthen our faith</a:t>
            </a:r>
          </a:p>
          <a:p>
            <a:pPr marL="497865" indent="-497865" defTabSz="763393">
              <a:spcBef>
                <a:spcPts val="4134"/>
              </a:spcBef>
              <a:defRPr sz="3528"/>
            </a:pPr>
            <a:r>
              <a:rPr i="1" dirty="0">
                <a:solidFill>
                  <a:srgbClr val="0433FF"/>
                </a:solidFill>
              </a:rPr>
              <a:t>Every assembly </a:t>
            </a:r>
            <a:r>
              <a:rPr dirty="0"/>
              <a:t>consists of worship to God</a:t>
            </a:r>
          </a:p>
          <a:p>
            <a:pPr marL="497865" indent="-497865" defTabSz="763393">
              <a:spcBef>
                <a:spcPts val="4134"/>
              </a:spcBef>
              <a:defRPr sz="3528"/>
            </a:pPr>
            <a:r>
              <a:rPr i="1" dirty="0">
                <a:solidFill>
                  <a:srgbClr val="0433FF"/>
                </a:solidFill>
              </a:rPr>
              <a:t>Every assembly</a:t>
            </a:r>
            <a:r>
              <a:rPr dirty="0"/>
              <a:t> provides mutual edification ~ “one another”</a:t>
            </a:r>
          </a:p>
          <a:p>
            <a:pPr marL="497865" indent="-497865" defTabSz="763393">
              <a:spcBef>
                <a:spcPts val="4134"/>
              </a:spcBef>
              <a:defRPr sz="3528"/>
            </a:pPr>
            <a:r>
              <a:rPr i="1" dirty="0">
                <a:solidFill>
                  <a:srgbClr val="0433FF"/>
                </a:solidFill>
              </a:rPr>
              <a:t>Every assembly</a:t>
            </a:r>
            <a:r>
              <a:rPr dirty="0"/>
              <a:t> is a “good work”</a:t>
            </a:r>
          </a:p>
        </p:txBody>
      </p:sp>
      <p:sp>
        <p:nvSpPr>
          <p:cNvPr id="146" name="(see Ps. 122:1)"/>
          <p:cNvSpPr txBox="1"/>
          <p:nvPr/>
        </p:nvSpPr>
        <p:spPr>
          <a:xfrm>
            <a:off x="10418832" y="4486778"/>
            <a:ext cx="2204667" cy="8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 algn="l">
              <a:spcBef>
                <a:spcPts val="4267"/>
              </a:spcBef>
              <a:defRPr sz="3600"/>
            </a:pPr>
            <a:r>
              <a:rPr sz="4800" dirty="0"/>
              <a:t>(</a:t>
            </a:r>
            <a:r>
              <a:rPr sz="4800" dirty="0">
                <a:solidFill>
                  <a:srgbClr val="FF2600"/>
                </a:solidFill>
                <a:latin typeface="DIN Condensed Bold"/>
                <a:ea typeface="DIN Condensed Bold"/>
                <a:cs typeface="DIN Condensed Bold"/>
                <a:sym typeface="DIN Condensed Bold"/>
              </a:rPr>
              <a:t>Ps. 122:1</a:t>
            </a:r>
            <a:r>
              <a:rPr sz="4800" dirty="0"/>
              <a:t>)</a:t>
            </a:r>
          </a:p>
        </p:txBody>
      </p:sp>
      <p:sp>
        <p:nvSpPr>
          <p:cNvPr id="147" name="(see 1 Cor. 12:25)"/>
          <p:cNvSpPr txBox="1"/>
          <p:nvPr/>
        </p:nvSpPr>
        <p:spPr>
          <a:xfrm>
            <a:off x="13862057" y="5578532"/>
            <a:ext cx="2730452" cy="8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 algn="l">
              <a:spcBef>
                <a:spcPts val="4267"/>
              </a:spcBef>
              <a:defRPr sz="3600"/>
            </a:pPr>
            <a:r>
              <a:rPr sz="4800" dirty="0"/>
              <a:t>(</a:t>
            </a:r>
            <a:r>
              <a:rPr sz="4800" dirty="0">
                <a:solidFill>
                  <a:srgbClr val="FF2600"/>
                </a:solidFill>
                <a:latin typeface="DIN Condensed Bold"/>
                <a:ea typeface="DIN Condensed Bold"/>
                <a:cs typeface="DIN Condensed Bold"/>
                <a:sym typeface="DIN Condensed Bold"/>
              </a:rPr>
              <a:t>1 Cor. 12:25</a:t>
            </a:r>
            <a:r>
              <a:rPr sz="4800" dirty="0"/>
              <a:t>)</a:t>
            </a:r>
          </a:p>
        </p:txBody>
      </p:sp>
      <p:sp>
        <p:nvSpPr>
          <p:cNvPr id="148" name="(see Col. 1:10)"/>
          <p:cNvSpPr txBox="1"/>
          <p:nvPr/>
        </p:nvSpPr>
        <p:spPr>
          <a:xfrm>
            <a:off x="8363329" y="6620847"/>
            <a:ext cx="2100472" cy="8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 algn="l">
              <a:spcBef>
                <a:spcPts val="4267"/>
              </a:spcBef>
              <a:defRPr sz="3600"/>
            </a:pPr>
            <a:r>
              <a:rPr sz="4800" dirty="0"/>
              <a:t>(</a:t>
            </a:r>
            <a:r>
              <a:rPr sz="4800" dirty="0">
                <a:solidFill>
                  <a:srgbClr val="FF2600"/>
                </a:solidFill>
                <a:latin typeface="DIN Condensed Bold"/>
                <a:ea typeface="DIN Condensed Bold"/>
                <a:cs typeface="DIN Condensed Bold"/>
                <a:sym typeface="DIN Condensed Bold"/>
              </a:rPr>
              <a:t>Col. 1:10</a:t>
            </a:r>
            <a:r>
              <a:rPr sz="4800" dirty="0"/>
              <a:t>)</a:t>
            </a:r>
          </a:p>
        </p:txBody>
      </p:sp>
      <p:sp>
        <p:nvSpPr>
          <p:cNvPr id="149" name="(see 2 Peter 3:18)"/>
          <p:cNvSpPr txBox="1"/>
          <p:nvPr/>
        </p:nvSpPr>
        <p:spPr>
          <a:xfrm>
            <a:off x="13712099" y="2379032"/>
            <a:ext cx="2740070" cy="8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 algn="l">
              <a:spcBef>
                <a:spcPts val="4267"/>
              </a:spcBef>
              <a:defRPr sz="3600"/>
            </a:pPr>
            <a:r>
              <a:rPr sz="4800" dirty="0"/>
              <a:t>(</a:t>
            </a:r>
            <a:r>
              <a:rPr sz="4800" dirty="0">
                <a:solidFill>
                  <a:srgbClr val="FF2600"/>
                </a:solidFill>
                <a:latin typeface="DIN Condensed Bold"/>
                <a:ea typeface="DIN Condensed Bold"/>
                <a:cs typeface="DIN Condensed Bold"/>
                <a:sym typeface="DIN Condensed Bold"/>
              </a:rPr>
              <a:t>2 Peter 3:18</a:t>
            </a:r>
            <a:r>
              <a:rPr sz="4800" dirty="0"/>
              <a:t>)</a:t>
            </a:r>
          </a:p>
        </p:txBody>
      </p:sp>
      <p:sp>
        <p:nvSpPr>
          <p:cNvPr id="150" name="(see Lk. 17:5)"/>
          <p:cNvSpPr txBox="1"/>
          <p:nvPr/>
        </p:nvSpPr>
        <p:spPr>
          <a:xfrm>
            <a:off x="9848816" y="3464088"/>
            <a:ext cx="1975438" cy="8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 algn="l">
              <a:spcBef>
                <a:spcPts val="4267"/>
              </a:spcBef>
              <a:defRPr sz="3600"/>
            </a:pPr>
            <a:r>
              <a:rPr sz="4800" dirty="0"/>
              <a:t>(</a:t>
            </a:r>
            <a:r>
              <a:rPr sz="4800" dirty="0">
                <a:solidFill>
                  <a:srgbClr val="FF2600"/>
                </a:solidFill>
                <a:latin typeface="DIN Condensed Bold"/>
                <a:ea typeface="DIN Condensed Bold"/>
                <a:cs typeface="DIN Condensed Bold"/>
                <a:sym typeface="DIN Condensed Bold"/>
              </a:rPr>
              <a:t>Lk. 17:5</a:t>
            </a:r>
            <a:r>
              <a:rPr sz="48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  <p:bldP spid="146" grpId="4" animBg="1" advAuto="0"/>
      <p:bldP spid="147" grpId="5" animBg="1" advAuto="0"/>
      <p:bldP spid="148" grpId="6" animBg="1" advAuto="0"/>
      <p:bldP spid="149" grpId="2" animBg="1" advAuto="0"/>
      <p:bldP spid="150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y Some Neglect To Assem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>
                <a:solidFill>
                  <a:srgbClr val="EBEBEB"/>
                </a:solidFill>
              </a:defRPr>
            </a:lvl1pPr>
          </a:lstStyle>
          <a:p>
            <a:r>
              <a:t>Why Some Neglect To Assemble</a:t>
            </a:r>
          </a:p>
        </p:txBody>
      </p:sp>
      <p:sp>
        <p:nvSpPr>
          <p:cNvPr id="153" name="Inadequately taught…"/>
          <p:cNvSpPr txBox="1">
            <a:spLocks noGrp="1"/>
          </p:cNvSpPr>
          <p:nvPr>
            <p:ph type="body" idx="1"/>
          </p:nvPr>
        </p:nvSpPr>
        <p:spPr>
          <a:xfrm>
            <a:off x="1473245" y="2492189"/>
            <a:ext cx="14393773" cy="693868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Inadequately taught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Lack of interest 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Company, family, friends hinder their coming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Sleep &amp; Relaxation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Personal Offense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The Preacher</a:t>
            </a:r>
          </a:p>
          <a:p>
            <a:pPr marL="438937" indent="-438937" defTabSz="677706">
              <a:lnSpc>
                <a:spcPct val="170000"/>
              </a:lnSpc>
              <a:spcBef>
                <a:spcPts val="0"/>
              </a:spcBef>
              <a:buClr>
                <a:srgbClr val="FFFC79"/>
              </a:buClr>
              <a:buSzPct val="100000"/>
              <a:buAutoNum type="arabicPeriod"/>
              <a:defRPr sz="3132">
                <a:solidFill>
                  <a:srgbClr val="FFFFFF"/>
                </a:solidFill>
              </a:defRPr>
            </a:pPr>
            <a:r>
              <a:rPr sz="4600" dirty="0"/>
              <a:t>The Church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o Build Up The Chu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524">
                <a:solidFill>
                  <a:srgbClr val="942193"/>
                </a:solidFill>
              </a:defRPr>
            </a:lvl1pPr>
          </a:lstStyle>
          <a:p>
            <a:r>
              <a:t>To Build Up The Church</a:t>
            </a:r>
          </a:p>
        </p:txBody>
      </p:sp>
      <p:sp>
        <p:nvSpPr>
          <p:cNvPr id="156" name="Every Christian must feel a personal responsibility…"/>
          <p:cNvSpPr txBox="1">
            <a:spLocks noGrp="1"/>
          </p:cNvSpPr>
          <p:nvPr>
            <p:ph type="body" idx="1"/>
          </p:nvPr>
        </p:nvSpPr>
        <p:spPr>
          <a:xfrm>
            <a:off x="1473245" y="3022600"/>
            <a:ext cx="14985955" cy="5715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452141" indent="-452141" defTabSz="693284">
              <a:spcBef>
                <a:spcPts val="3734"/>
              </a:spcBef>
              <a:defRPr sz="3204">
                <a:solidFill>
                  <a:srgbClr val="0433FF"/>
                </a:solidFill>
              </a:defRPr>
            </a:pPr>
            <a:r>
              <a:rPr sz="3600" b="1" dirty="0"/>
              <a:t>Every Christian must feel a personal responsibility</a:t>
            </a:r>
          </a:p>
          <a:p>
            <a:pPr marL="452141" indent="-452141" defTabSz="693284">
              <a:spcBef>
                <a:spcPts val="3734"/>
              </a:spcBef>
              <a:defRPr sz="3204">
                <a:solidFill>
                  <a:srgbClr val="0433FF"/>
                </a:solidFill>
              </a:defRPr>
            </a:pPr>
            <a:r>
              <a:rPr sz="3600" b="1" dirty="0"/>
              <a:t>Every Christian must want to take advantage of every opportunity</a:t>
            </a:r>
          </a:p>
          <a:p>
            <a:pPr marL="452141" indent="-452141" defTabSz="693284">
              <a:spcBef>
                <a:spcPts val="3734"/>
              </a:spcBef>
              <a:defRPr sz="3204">
                <a:solidFill>
                  <a:srgbClr val="0433FF"/>
                </a:solidFill>
              </a:defRPr>
            </a:pPr>
            <a:r>
              <a:rPr sz="3600" b="1" dirty="0"/>
              <a:t>Every Christian must desire the fellowship of other Christians</a:t>
            </a:r>
          </a:p>
          <a:p>
            <a:pPr marL="452141" indent="-452141" defTabSz="693284">
              <a:spcBef>
                <a:spcPts val="3734"/>
              </a:spcBef>
              <a:defRPr sz="3204">
                <a:solidFill>
                  <a:srgbClr val="0433FF"/>
                </a:solidFill>
              </a:defRPr>
            </a:pPr>
            <a:r>
              <a:rPr sz="3600" b="1" dirty="0"/>
              <a:t>Every Christian must invite visitors to come</a:t>
            </a:r>
          </a:p>
          <a:p>
            <a:pPr marL="452141" indent="-452141" defTabSz="693284">
              <a:spcBef>
                <a:spcPts val="3734"/>
              </a:spcBef>
              <a:defRPr sz="3204">
                <a:solidFill>
                  <a:srgbClr val="0433FF"/>
                </a:solidFill>
              </a:defRPr>
            </a:pPr>
            <a:r>
              <a:rPr sz="3600" b="1" dirty="0"/>
              <a:t>Every Christian must show others that Christianity means something to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uiExpan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lose-up of pasta with pesto sauce in a white bowl" descr="Close-up of pasta with pesto sauce in a white bowl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0126443" y="2112446"/>
            <a:ext cx="5723643" cy="7552498"/>
          </a:xfrm>
          <a:prstGeom prst="rect">
            <a:avLst/>
          </a:prstGeom>
        </p:spPr>
      </p:pic>
      <p:sp>
        <p:nvSpPr>
          <p:cNvPr id="159" name="Faithful Attend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Faithful Attendance</a:t>
            </a:r>
          </a:p>
        </p:txBody>
      </p:sp>
      <p:sp>
        <p:nvSpPr>
          <p:cNvPr id="160" name="Is absolutely a BAROMETER of a Christian’s Faith before God"/>
          <p:cNvSpPr txBox="1">
            <a:spLocks noGrp="1"/>
          </p:cNvSpPr>
          <p:nvPr>
            <p:ph type="body" sz="half" idx="1"/>
          </p:nvPr>
        </p:nvSpPr>
        <p:spPr>
          <a:xfrm>
            <a:off x="1473245" y="2404458"/>
            <a:ext cx="8324337" cy="7620233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800">
                <a:solidFill>
                  <a:srgbClr val="9411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Is absolutely a BAROMETER of a Christian’s Faith before God</a:t>
            </a:r>
          </a:p>
        </p:txBody>
      </p:sp>
      <p:sp>
        <p:nvSpPr>
          <p:cNvPr id="161" name="Faithful"/>
          <p:cNvSpPr txBox="1"/>
          <p:nvPr/>
        </p:nvSpPr>
        <p:spPr>
          <a:xfrm>
            <a:off x="13171394" y="2978949"/>
            <a:ext cx="2626256" cy="957659"/>
          </a:xfrm>
          <a:prstGeom prst="rect">
            <a:avLst/>
          </a:prstGeom>
          <a:solidFill>
            <a:srgbClr val="FF4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>
            <a:lvl1pPr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sz="5334"/>
              <a:t>Faithful</a:t>
            </a:r>
          </a:p>
        </p:txBody>
      </p:sp>
      <p:sp>
        <p:nvSpPr>
          <p:cNvPr id="162" name="Faith"/>
          <p:cNvSpPr txBox="1"/>
          <p:nvPr/>
        </p:nvSpPr>
        <p:spPr>
          <a:xfrm>
            <a:off x="12088711" y="8276614"/>
            <a:ext cx="1799107" cy="957659"/>
          </a:xfrm>
          <a:prstGeom prst="rect">
            <a:avLst/>
          </a:prstGeom>
          <a:solidFill>
            <a:srgbClr val="FF4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>
            <a:lvl1pPr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sz="5334"/>
              <a:t>Faith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13158577" y="4076139"/>
            <a:ext cx="2308861" cy="2392351"/>
            <a:chOff x="-1848" y="-1"/>
            <a:chExt cx="1731591" cy="1794207"/>
          </a:xfrm>
        </p:grpSpPr>
        <p:sp>
          <p:nvSpPr>
            <p:cNvPr id="163" name="Habitual…"/>
            <p:cNvSpPr txBox="1"/>
            <p:nvPr/>
          </p:nvSpPr>
          <p:spPr>
            <a:xfrm>
              <a:off x="-1848" y="952974"/>
              <a:ext cx="1731591" cy="841232"/>
            </a:xfrm>
            <a:prstGeom prst="rect">
              <a:avLst/>
            </a:prstGeom>
            <a:solidFill>
              <a:srgbClr val="FF40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7735" tIns="67735" rIns="67735" bIns="67735" numCol="1" anchor="t">
              <a:sp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rPr sz="3200"/>
                <a:t>Habitual</a:t>
              </a:r>
            </a:p>
            <a:p>
              <a:pPr>
                <a:defRPr sz="24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rPr sz="3200"/>
                <a:t>Obedience</a:t>
              </a:r>
            </a:p>
          </p:txBody>
        </p:sp>
        <p:sp>
          <p:nvSpPr>
            <p:cNvPr id="164" name="Wi-Fi"/>
            <p:cNvSpPr/>
            <p:nvPr/>
          </p:nvSpPr>
          <p:spPr>
            <a:xfrm>
              <a:off x="140997" y="-1"/>
              <a:ext cx="1445900" cy="102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016" y="1"/>
                  </a:moveTo>
                  <a:cubicBezTo>
                    <a:pt x="10440" y="-6"/>
                    <a:pt x="9852" y="28"/>
                    <a:pt x="9254" y="108"/>
                  </a:cubicBezTo>
                  <a:cubicBezTo>
                    <a:pt x="5654" y="590"/>
                    <a:pt x="2584" y="2743"/>
                    <a:pt x="0" y="6311"/>
                  </a:cubicBezTo>
                  <a:cubicBezTo>
                    <a:pt x="523" y="7051"/>
                    <a:pt x="1031" y="7768"/>
                    <a:pt x="1542" y="8490"/>
                  </a:cubicBezTo>
                  <a:cubicBezTo>
                    <a:pt x="4129" y="4966"/>
                    <a:pt x="7202" y="3087"/>
                    <a:pt x="10803" y="3088"/>
                  </a:cubicBezTo>
                  <a:cubicBezTo>
                    <a:pt x="14405" y="3089"/>
                    <a:pt x="17479" y="4969"/>
                    <a:pt x="20053" y="8479"/>
                  </a:cubicBezTo>
                  <a:cubicBezTo>
                    <a:pt x="20563" y="7757"/>
                    <a:pt x="21073" y="7034"/>
                    <a:pt x="21600" y="6287"/>
                  </a:cubicBezTo>
                  <a:cubicBezTo>
                    <a:pt x="18572" y="2207"/>
                    <a:pt x="15051" y="49"/>
                    <a:pt x="11016" y="1"/>
                  </a:cubicBezTo>
                  <a:close/>
                  <a:moveTo>
                    <a:pt x="10903" y="6177"/>
                  </a:moveTo>
                  <a:cubicBezTo>
                    <a:pt x="10489" y="6175"/>
                    <a:pt x="10067" y="6203"/>
                    <a:pt x="9637" y="6264"/>
                  </a:cubicBezTo>
                  <a:cubicBezTo>
                    <a:pt x="7088" y="6623"/>
                    <a:pt x="4914" y="8156"/>
                    <a:pt x="3088" y="10686"/>
                  </a:cubicBezTo>
                  <a:cubicBezTo>
                    <a:pt x="3610" y="11424"/>
                    <a:pt x="4116" y="12140"/>
                    <a:pt x="4629" y="12865"/>
                  </a:cubicBezTo>
                  <a:cubicBezTo>
                    <a:pt x="6353" y="10507"/>
                    <a:pt x="8410" y="9259"/>
                    <a:pt x="10808" y="9262"/>
                  </a:cubicBezTo>
                  <a:cubicBezTo>
                    <a:pt x="13205" y="9265"/>
                    <a:pt x="15259" y="10516"/>
                    <a:pt x="16966" y="12861"/>
                  </a:cubicBezTo>
                  <a:cubicBezTo>
                    <a:pt x="17482" y="12131"/>
                    <a:pt x="17992" y="11411"/>
                    <a:pt x="18515" y="10670"/>
                  </a:cubicBezTo>
                  <a:cubicBezTo>
                    <a:pt x="16338" y="7735"/>
                    <a:pt x="13804" y="6193"/>
                    <a:pt x="10903" y="6177"/>
                  </a:cubicBezTo>
                  <a:close/>
                  <a:moveTo>
                    <a:pt x="10623" y="12349"/>
                  </a:moveTo>
                  <a:cubicBezTo>
                    <a:pt x="8942" y="12414"/>
                    <a:pt x="7322" y="13380"/>
                    <a:pt x="6195" y="15054"/>
                  </a:cubicBezTo>
                  <a:cubicBezTo>
                    <a:pt x="6706" y="15779"/>
                    <a:pt x="7218" y="16502"/>
                    <a:pt x="7729" y="17226"/>
                  </a:cubicBezTo>
                  <a:cubicBezTo>
                    <a:pt x="9410" y="14863"/>
                    <a:pt x="12154" y="14812"/>
                    <a:pt x="13873" y="17221"/>
                  </a:cubicBezTo>
                  <a:cubicBezTo>
                    <a:pt x="14391" y="16489"/>
                    <a:pt x="14903" y="15767"/>
                    <a:pt x="15414" y="15045"/>
                  </a:cubicBezTo>
                  <a:cubicBezTo>
                    <a:pt x="14046" y="13118"/>
                    <a:pt x="12303" y="12284"/>
                    <a:pt x="10623" y="12349"/>
                  </a:cubicBezTo>
                  <a:close/>
                  <a:moveTo>
                    <a:pt x="10751" y="18531"/>
                  </a:moveTo>
                  <a:cubicBezTo>
                    <a:pt x="10182" y="18549"/>
                    <a:pt x="9631" y="18867"/>
                    <a:pt x="9280" y="19436"/>
                  </a:cubicBezTo>
                  <a:cubicBezTo>
                    <a:pt x="9791" y="20161"/>
                    <a:pt x="10300" y="20884"/>
                    <a:pt x="10802" y="21594"/>
                  </a:cubicBezTo>
                  <a:cubicBezTo>
                    <a:pt x="11307" y="20879"/>
                    <a:pt x="11819" y="20155"/>
                    <a:pt x="12331" y="19432"/>
                  </a:cubicBezTo>
                  <a:cubicBezTo>
                    <a:pt x="11907" y="18795"/>
                    <a:pt x="11320" y="18513"/>
                    <a:pt x="10751" y="18531"/>
                  </a:cubicBezTo>
                  <a:close/>
                </a:path>
              </a:pathLst>
            </a:custGeom>
            <a:solidFill>
              <a:srgbClr val="FF40FF"/>
            </a:solidFill>
            <a:ln w="12700" cap="flat">
              <a:noFill/>
              <a:miter lim="400000"/>
            </a:ln>
            <a:effectLst/>
          </p:spPr>
          <p:txBody>
            <a:bodyPr wrap="square" lIns="67735" tIns="67735" rIns="67735" bIns="67735" numCol="1" anchor="ctr">
              <a:noAutofit/>
            </a:bodyPr>
            <a:lstStyle/>
            <a:p>
              <a:pPr>
                <a:defRPr sz="3600"/>
              </a:pPr>
              <a:endParaRPr sz="4800"/>
            </a:p>
          </p:txBody>
        </p:sp>
      </p:grpSp>
      <p:sp>
        <p:nvSpPr>
          <p:cNvPr id="166" name="“…Show me your faith without your works,…"/>
          <p:cNvSpPr txBox="1"/>
          <p:nvPr/>
        </p:nvSpPr>
        <p:spPr>
          <a:xfrm>
            <a:off x="992828" y="6218852"/>
            <a:ext cx="11032403" cy="2352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>
            <a:spAutoFit/>
          </a:bodyPr>
          <a:lstStyle/>
          <a:p>
            <a:pPr>
              <a:defRPr sz="3600">
                <a:solidFill>
                  <a:srgbClr val="0433FF"/>
                </a:solidFill>
                <a:latin typeface="Freehand"/>
                <a:ea typeface="Freehand"/>
                <a:cs typeface="Freehand"/>
                <a:sym typeface="Freehand"/>
              </a:defRPr>
            </a:pPr>
            <a:r>
              <a:rPr sz="4800"/>
              <a:t>“…Show me your faith </a:t>
            </a:r>
            <a:r>
              <a:rPr sz="4800">
                <a:solidFill>
                  <a:srgbClr val="FF2600"/>
                </a:solidFill>
              </a:rPr>
              <a:t>without</a:t>
            </a:r>
            <a:r>
              <a:rPr sz="4800"/>
              <a:t> your works,</a:t>
            </a:r>
          </a:p>
          <a:p>
            <a:pPr>
              <a:defRPr sz="3600">
                <a:solidFill>
                  <a:srgbClr val="0433FF"/>
                </a:solidFill>
                <a:latin typeface="Freehand"/>
                <a:ea typeface="Freehand"/>
                <a:cs typeface="Freehand"/>
                <a:sym typeface="Freehand"/>
              </a:defRPr>
            </a:pPr>
            <a:r>
              <a:rPr sz="4800"/>
              <a:t>and I will show you my faith </a:t>
            </a:r>
            <a:r>
              <a:rPr sz="4800">
                <a:solidFill>
                  <a:srgbClr val="FF2600"/>
                </a:solidFill>
              </a:rPr>
              <a:t>by</a:t>
            </a:r>
            <a:r>
              <a:rPr sz="4800"/>
              <a:t> my works”</a:t>
            </a:r>
          </a:p>
          <a:p>
            <a:pPr>
              <a:defRPr sz="3600">
                <a:solidFill>
                  <a:srgbClr val="0433FF"/>
                </a:solidFill>
                <a:latin typeface="Freehand"/>
                <a:ea typeface="Freehand"/>
                <a:cs typeface="Freehand"/>
                <a:sym typeface="Freehand"/>
              </a:defRPr>
            </a:pPr>
            <a:r>
              <a:rPr sz="4800"/>
              <a:t>James 2:18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  <p:bldP spid="165" grpId="1" animBg="1" advAuto="0"/>
      <p:bldP spid="166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456</Words>
  <Application>Microsoft Macintosh PowerPoint</Application>
  <PresentationFormat>Custom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Rounded MT Bold</vt:lpstr>
      <vt:lpstr>Didot</vt:lpstr>
      <vt:lpstr>DIN Condensed Bold</vt:lpstr>
      <vt:lpstr>Freehand</vt:lpstr>
      <vt:lpstr>Helvetica Neue</vt:lpstr>
      <vt:lpstr>Zapfino</vt:lpstr>
      <vt:lpstr>Renaissance</vt:lpstr>
      <vt:lpstr>The Necessity to Assemble</vt:lpstr>
      <vt:lpstr>The 1st Christians Assembled Every 1st Day for Public Worship</vt:lpstr>
      <vt:lpstr>Assembling for Worship is essential to obeying Christ!</vt:lpstr>
      <vt:lpstr>Other Reasons for Assembling to Worship</vt:lpstr>
      <vt:lpstr>Other Reasons for Assembling to Worship</vt:lpstr>
      <vt:lpstr>Assembling on Weeknights?</vt:lpstr>
      <vt:lpstr>Why Some Neglect To Assemble</vt:lpstr>
      <vt:lpstr>To Build Up The Church</vt:lpstr>
      <vt:lpstr>Faithful 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Necessity to Assemble</dc:title>
  <cp:lastModifiedBy>Alan Goff</cp:lastModifiedBy>
  <cp:revision>4</cp:revision>
  <dcterms:modified xsi:type="dcterms:W3CDTF">2023-03-01T16:24:52Z</dcterms:modified>
</cp:coreProperties>
</file>