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808"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72F0E-66B9-A242-84B4-5F1928E91FCF}" type="datetimeFigureOut">
              <a:rPr lang="en-US" smtClean="0"/>
              <a:t>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AD73B-C1A7-694F-AEB1-271C8A6BBE72}" type="slidenum">
              <a:rPr lang="en-US" smtClean="0"/>
              <a:t>‹#›</a:t>
            </a:fld>
            <a:endParaRPr lang="en-US"/>
          </a:p>
        </p:txBody>
      </p:sp>
    </p:spTree>
    <p:extLst>
      <p:ext uri="{BB962C8B-B14F-4D97-AF65-F5344CB8AC3E}">
        <p14:creationId xmlns:p14="http://schemas.microsoft.com/office/powerpoint/2010/main" val="45213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AD73B-C1A7-694F-AEB1-271C8A6BBE72}" type="slidenum">
              <a:rPr lang="en-US" smtClean="0"/>
              <a:t>27</a:t>
            </a:fld>
            <a:endParaRPr lang="en-US"/>
          </a:p>
        </p:txBody>
      </p:sp>
    </p:spTree>
    <p:extLst>
      <p:ext uri="{BB962C8B-B14F-4D97-AF65-F5344CB8AC3E}">
        <p14:creationId xmlns:p14="http://schemas.microsoft.com/office/powerpoint/2010/main" val="88481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90E5E5-F109-7043-AF02-566E0525AC94}"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90E5E5-F109-7043-AF02-566E0525AC94}"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90E5E5-F109-7043-AF02-566E0525AC94}"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90E5E5-F109-7043-AF02-566E0525AC94}"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0E5E5-F109-7043-AF02-566E0525AC94}"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90E5E5-F109-7043-AF02-566E0525AC94}"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90E5E5-F109-7043-AF02-566E0525AC94}" type="datetimeFigureOut">
              <a:rPr lang="en-US" smtClean="0"/>
              <a:t>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90E5E5-F109-7043-AF02-566E0525AC94}" type="datetimeFigureOut">
              <a:rPr lang="en-US" smtClean="0"/>
              <a:t>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0E5E5-F109-7043-AF02-566E0525AC94}" type="datetimeFigureOut">
              <a:rPr lang="en-US" smtClean="0"/>
              <a:t>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90E5E5-F109-7043-AF02-566E0525AC94}"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90E5E5-F109-7043-AF02-566E0525AC94}"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88C4A-EAE0-BD43-A46B-959078E85F5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0E5E5-F109-7043-AF02-566E0525AC94}" type="datetimeFigureOut">
              <a:rPr lang="en-US" smtClean="0"/>
              <a:t>3/1/23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88C4A-EAE0-BD43-A46B-959078E85F5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2">
            <p:tnLst>
              <p:par>
                <p:cT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3">
            <p:tnLst>
              <p:par>
                <p:cT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4">
            <p:tnLst>
              <p:par>
                <p:cT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 lvl="5">
            <p:tnLst>
              <p:par>
                <p:cTn presetID="1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dur="1000" fill="hold"/>
                        <p:tgtEl>
                          <p:spTgt spid="3"/>
                        </p:tgtEl>
                        <p:attrNameLst>
                          <p:attrName>ppt_y</p:attrName>
                        </p:attrNameLst>
                      </p:cBhvr>
                      <p:tavLst>
                        <p:tav tm="0" fmla="#ppt_y+(sin(-2*pi*(1-$))*-#ppt_x+cos(-2*pi*(1-$))*(1-#ppt_y))*(1-$)">
                          <p:val>
                            <p:fltVal val="0"/>
                          </p:val>
                        </p:tav>
                        <p:tav tm="100000">
                          <p:val>
                            <p:fltVal val="1"/>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50800"/>
            <a:ext cx="5817786" cy="3625874"/>
          </a:xfrm>
          <a:prstGeom prst="rect">
            <a:avLst/>
          </a:prstGeom>
        </p:spPr>
      </p:pic>
      <p:sp>
        <p:nvSpPr>
          <p:cNvPr id="3" name="Subtitle 2"/>
          <p:cNvSpPr>
            <a:spLocks noGrp="1"/>
          </p:cNvSpPr>
          <p:nvPr>
            <p:ph type="subTitle" idx="1"/>
          </p:nvPr>
        </p:nvSpPr>
        <p:spPr/>
        <p:txBody>
          <a:bodyPr anchor="ctr">
            <a:normAutofit/>
          </a:bodyPr>
          <a:lstStyle/>
          <a:p>
            <a:r>
              <a:rPr lang="en-US" sz="4400" b="1" dirty="0">
                <a:latin typeface="Arial Black" panose="020B0604020202020204" pitchFamily="34" charset="0"/>
                <a:cs typeface="Arial Black" panose="020B0604020202020204" pitchFamily="34" charset="0"/>
              </a:rPr>
              <a:t>Psalm 19:1-6</a:t>
            </a:r>
          </a:p>
        </p:txBody>
      </p:sp>
      <p:sp>
        <p:nvSpPr>
          <p:cNvPr id="7" name="Rectangle 6">
            <a:extLst>
              <a:ext uri="{FF2B5EF4-FFF2-40B4-BE49-F238E27FC236}">
                <a16:creationId xmlns:a16="http://schemas.microsoft.com/office/drawing/2014/main" id="{AB4192EC-4626-2659-243D-DBC9AD01128E}"/>
              </a:ext>
            </a:extLst>
          </p:cNvPr>
          <p:cNvSpPr/>
          <p:nvPr/>
        </p:nvSpPr>
        <p:spPr>
          <a:xfrm>
            <a:off x="1811205" y="1838689"/>
            <a:ext cx="8569590" cy="1862048"/>
          </a:xfrm>
          <a:prstGeom prst="rect">
            <a:avLst/>
          </a:prstGeom>
          <a:noFill/>
        </p:spPr>
        <p:txBody>
          <a:bodyPr wrap="none" lIns="91440" tIns="45720" rIns="91440" bIns="45720">
            <a:spAutoFit/>
          </a:bodyPr>
          <a:lstStyle/>
          <a:p>
            <a:pPr algn="ctr"/>
            <a:r>
              <a:rPr lang="en-US" sz="11500" b="1" dirty="0">
                <a:ln w="6600">
                  <a:solidFill>
                    <a:schemeClr val="accent2"/>
                  </a:solidFill>
                  <a:prstDash val="solid"/>
                </a:ln>
                <a:solidFill>
                  <a:srgbClr val="FFFFFF"/>
                </a:solidFill>
                <a:effectLst>
                  <a:outerShdw dist="38100" dir="2700000" algn="tl" rotWithShape="0">
                    <a:schemeClr val="accent2"/>
                  </a:outerShdw>
                </a:effectLst>
              </a:rPr>
              <a:t>God of Macro</a:t>
            </a:r>
          </a:p>
        </p:txBody>
      </p:sp>
    </p:spTree>
    <p:extLst>
      <p:ext uri="{BB962C8B-B14F-4D97-AF65-F5344CB8AC3E}">
        <p14:creationId xmlns:p14="http://schemas.microsoft.com/office/powerpoint/2010/main" val="344931722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29616"/>
            <a:ext cx="2532448" cy="1896892"/>
          </a:xfrm>
          <a:prstGeom prst="rect">
            <a:avLst/>
          </a:prstGeom>
        </p:spPr>
      </p:pic>
      <p:sp>
        <p:nvSpPr>
          <p:cNvPr id="3" name="Title 2"/>
          <p:cNvSpPr>
            <a:spLocks noGrp="1"/>
          </p:cNvSpPr>
          <p:nvPr>
            <p:ph type="title"/>
          </p:nvPr>
        </p:nvSpPr>
        <p:spPr/>
        <p:txBody>
          <a:bodyPr/>
          <a:lstStyle/>
          <a:p>
            <a:r>
              <a:rPr lang="en-US" dirty="0"/>
              <a:t>God, Creator</a:t>
            </a:r>
          </a:p>
        </p:txBody>
      </p:sp>
      <p:sp>
        <p:nvSpPr>
          <p:cNvPr id="4" name="Content Placeholder 3"/>
          <p:cNvSpPr>
            <a:spLocks noGrp="1"/>
          </p:cNvSpPr>
          <p:nvPr>
            <p:ph idx="1"/>
          </p:nvPr>
        </p:nvSpPr>
        <p:spPr/>
        <p:txBody>
          <a:bodyPr>
            <a:normAutofit/>
          </a:bodyPr>
          <a:lstStyle/>
          <a:p>
            <a:r>
              <a:rPr lang="en-US" dirty="0"/>
              <a:t>Job 22:12 – </a:t>
            </a:r>
            <a:r>
              <a:rPr lang="en-US" i="1" dirty="0"/>
              <a:t>“Is not God in the height of heaven? And see the highest stars, how lofty they are?” - </a:t>
            </a:r>
            <a:r>
              <a:rPr lang="en-US" dirty="0" err="1">
                <a:solidFill>
                  <a:srgbClr val="FFFF00"/>
                </a:solidFill>
              </a:rPr>
              <a:t>Eliphaz</a:t>
            </a:r>
            <a:endParaRPr lang="en-US" dirty="0">
              <a:solidFill>
                <a:srgbClr val="FFFF00"/>
              </a:solidFill>
            </a:endParaRPr>
          </a:p>
          <a:p>
            <a:r>
              <a:rPr lang="en-US" dirty="0"/>
              <a:t>Job 9:8-10 — </a:t>
            </a:r>
            <a:r>
              <a:rPr lang="en-US" i="1" dirty="0"/>
              <a:t>“He alone spreads out the heavens, and treads on the waves of the sea; He made the Bear, Orion, and the Pleiades, and the chambers of the south; He does great things past finding out, yes, wonders without number” - </a:t>
            </a:r>
            <a:r>
              <a:rPr lang="en-US" dirty="0">
                <a:solidFill>
                  <a:srgbClr val="FFFF00"/>
                </a:solidFill>
              </a:rPr>
              <a:t>Job</a:t>
            </a:r>
          </a:p>
        </p:txBody>
      </p:sp>
    </p:spTree>
    <p:extLst>
      <p:ext uri="{BB962C8B-B14F-4D97-AF65-F5344CB8AC3E}">
        <p14:creationId xmlns:p14="http://schemas.microsoft.com/office/powerpoint/2010/main" val="104766628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Comparisons</a:t>
            </a:r>
          </a:p>
        </p:txBody>
      </p:sp>
      <p:sp>
        <p:nvSpPr>
          <p:cNvPr id="7" name="Content Placeholder 6"/>
          <p:cNvSpPr>
            <a:spLocks noGrp="1"/>
          </p:cNvSpPr>
          <p:nvPr>
            <p:ph idx="1"/>
          </p:nvPr>
        </p:nvSpPr>
        <p:spPr>
          <a:xfrm>
            <a:off x="5623067" y="1600201"/>
            <a:ext cx="4587733" cy="4525963"/>
          </a:xfrm>
        </p:spPr>
        <p:txBody>
          <a:bodyPr/>
          <a:lstStyle/>
          <a:p>
            <a:r>
              <a:rPr lang="en-US" dirty="0"/>
              <a:t>Sun would hold 1 million “earths” inside</a:t>
            </a:r>
          </a:p>
          <a:p>
            <a:r>
              <a:rPr lang="en-US" dirty="0"/>
              <a:t>Sun releases more </a:t>
            </a:r>
            <a:r>
              <a:rPr lang="en-US" b="1" dirty="0"/>
              <a:t>energy</a:t>
            </a:r>
            <a:r>
              <a:rPr lang="en-US" dirty="0"/>
              <a:t> than a billion major cities on earth – </a:t>
            </a:r>
            <a:r>
              <a:rPr lang="en-US" i="1" dirty="0"/>
              <a:t>in one second</a:t>
            </a:r>
          </a:p>
        </p:txBody>
      </p:sp>
      <p:pic>
        <p:nvPicPr>
          <p:cNvPr id="5" name="Picture 4"/>
          <p:cNvPicPr>
            <a:picLocks noChangeAspect="1"/>
          </p:cNvPicPr>
          <p:nvPr/>
        </p:nvPicPr>
        <p:blipFill>
          <a:blip r:embed="rId2"/>
          <a:stretch>
            <a:fillRect/>
          </a:stretch>
        </p:blipFill>
        <p:spPr>
          <a:xfrm>
            <a:off x="1981200" y="1417638"/>
            <a:ext cx="3352800" cy="2425700"/>
          </a:xfrm>
          <a:prstGeom prst="rect">
            <a:avLst/>
          </a:prstGeom>
        </p:spPr>
      </p:pic>
    </p:spTree>
    <p:extLst>
      <p:ext uri="{BB962C8B-B14F-4D97-AF65-F5344CB8AC3E}">
        <p14:creationId xmlns:p14="http://schemas.microsoft.com/office/powerpoint/2010/main" val="153178504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Comparisons</a:t>
            </a:r>
          </a:p>
        </p:txBody>
      </p:sp>
      <p:sp>
        <p:nvSpPr>
          <p:cNvPr id="7" name="Content Placeholder 6"/>
          <p:cNvSpPr>
            <a:spLocks noGrp="1"/>
          </p:cNvSpPr>
          <p:nvPr>
            <p:ph idx="1"/>
          </p:nvPr>
        </p:nvSpPr>
        <p:spPr>
          <a:xfrm>
            <a:off x="5623067" y="1600201"/>
            <a:ext cx="4587733" cy="4525963"/>
          </a:xfrm>
        </p:spPr>
        <p:txBody>
          <a:bodyPr/>
          <a:lstStyle/>
          <a:p>
            <a:r>
              <a:rPr lang="en-US" dirty="0" err="1"/>
              <a:t>Arcturus</a:t>
            </a:r>
            <a:r>
              <a:rPr lang="en-US" dirty="0"/>
              <a:t> – 4</a:t>
            </a:r>
            <a:r>
              <a:rPr lang="en-US" baseline="30000" dirty="0"/>
              <a:t>th</a:t>
            </a:r>
            <a:r>
              <a:rPr lang="en-US" dirty="0"/>
              <a:t> brightest star in our night sky</a:t>
            </a:r>
          </a:p>
          <a:p>
            <a:r>
              <a:rPr lang="en-US" dirty="0"/>
              <a:t>100 times brighter than our sun!</a:t>
            </a:r>
          </a:p>
          <a:p>
            <a:r>
              <a:rPr lang="en-US" dirty="0"/>
              <a:t>20 times larger!</a:t>
            </a:r>
          </a:p>
        </p:txBody>
      </p:sp>
      <p:pic>
        <p:nvPicPr>
          <p:cNvPr id="2" name="Picture 1"/>
          <p:cNvPicPr>
            <a:picLocks noChangeAspect="1"/>
          </p:cNvPicPr>
          <p:nvPr/>
        </p:nvPicPr>
        <p:blipFill>
          <a:blip r:embed="rId2"/>
          <a:stretch>
            <a:fillRect/>
          </a:stretch>
        </p:blipFill>
        <p:spPr>
          <a:xfrm>
            <a:off x="1981200" y="1550050"/>
            <a:ext cx="3504978" cy="3504978"/>
          </a:xfrm>
          <a:prstGeom prst="rect">
            <a:avLst/>
          </a:prstGeom>
        </p:spPr>
      </p:pic>
    </p:spTree>
    <p:extLst>
      <p:ext uri="{BB962C8B-B14F-4D97-AF65-F5344CB8AC3E}">
        <p14:creationId xmlns:p14="http://schemas.microsoft.com/office/powerpoint/2010/main" val="283500274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35053" y="1600200"/>
            <a:ext cx="4084843" cy="2955322"/>
          </a:xfrm>
          <a:prstGeom prst="rect">
            <a:avLst/>
          </a:prstGeom>
        </p:spPr>
      </p:pic>
      <p:sp>
        <p:nvSpPr>
          <p:cNvPr id="4" name="Title 3"/>
          <p:cNvSpPr>
            <a:spLocks noGrp="1"/>
          </p:cNvSpPr>
          <p:nvPr>
            <p:ph type="title"/>
          </p:nvPr>
        </p:nvSpPr>
        <p:spPr/>
        <p:txBody>
          <a:bodyPr/>
          <a:lstStyle/>
          <a:p>
            <a:r>
              <a:rPr lang="en-US" dirty="0"/>
              <a:t>Comparisons</a:t>
            </a:r>
          </a:p>
        </p:txBody>
      </p:sp>
      <p:sp>
        <p:nvSpPr>
          <p:cNvPr id="7" name="Content Placeholder 6"/>
          <p:cNvSpPr>
            <a:spLocks noGrp="1"/>
          </p:cNvSpPr>
          <p:nvPr>
            <p:ph idx="1"/>
          </p:nvPr>
        </p:nvSpPr>
        <p:spPr>
          <a:xfrm>
            <a:off x="5623067" y="1600201"/>
            <a:ext cx="4587733" cy="4525963"/>
          </a:xfrm>
        </p:spPr>
        <p:txBody>
          <a:bodyPr/>
          <a:lstStyle/>
          <a:p>
            <a:r>
              <a:rPr lang="en-US" dirty="0"/>
              <a:t>The red supergiant Betelgeuse has a radius 600 times that of our sun</a:t>
            </a:r>
          </a:p>
        </p:txBody>
      </p:sp>
    </p:spTree>
    <p:extLst>
      <p:ext uri="{BB962C8B-B14F-4D97-AF65-F5344CB8AC3E}">
        <p14:creationId xmlns:p14="http://schemas.microsoft.com/office/powerpoint/2010/main" val="127788575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God has </a:t>
            </a:r>
            <a:r>
              <a:rPr lang="en-US" b="1" dirty="0">
                <a:effectLst>
                  <a:glow rad="228600">
                    <a:schemeClr val="accent3">
                      <a:satMod val="175000"/>
                      <a:alpha val="40000"/>
                    </a:schemeClr>
                  </a:glow>
                </a:effectLst>
              </a:rPr>
              <a:t>MACRO</a:t>
            </a:r>
            <a:r>
              <a:rPr lang="en-US" dirty="0"/>
              <a:t>-power &amp; knowledge! </a:t>
            </a:r>
          </a:p>
        </p:txBody>
      </p:sp>
      <p:sp>
        <p:nvSpPr>
          <p:cNvPr id="3" name="Content Placeholder 2"/>
          <p:cNvSpPr>
            <a:spLocks noGrp="1"/>
          </p:cNvSpPr>
          <p:nvPr>
            <p:ph idx="1"/>
          </p:nvPr>
        </p:nvSpPr>
        <p:spPr/>
        <p:txBody>
          <a:bodyPr/>
          <a:lstStyle/>
          <a:p>
            <a:r>
              <a:rPr lang="en-US" dirty="0"/>
              <a:t>He told Abraham </a:t>
            </a:r>
            <a:r>
              <a:rPr lang="en-US" i="1" dirty="0"/>
              <a:t>“blessing I will bless you, and multiplying I will multiply your descendants as the stars of the heaven and as the sand which is on the seashore; and your descendants shall possess the gate of their enemies” </a:t>
            </a:r>
            <a:r>
              <a:rPr lang="en-US" dirty="0"/>
              <a:t>Gen. 22:17</a:t>
            </a:r>
          </a:p>
        </p:txBody>
      </p:sp>
      <p:pic>
        <p:nvPicPr>
          <p:cNvPr id="4" name="Picture 3"/>
          <p:cNvPicPr>
            <a:picLocks noChangeAspect="1"/>
          </p:cNvPicPr>
          <p:nvPr/>
        </p:nvPicPr>
        <p:blipFill>
          <a:blip r:embed="rId2"/>
          <a:stretch>
            <a:fillRect/>
          </a:stretch>
        </p:blipFill>
        <p:spPr>
          <a:xfrm>
            <a:off x="3730834" y="4160051"/>
            <a:ext cx="4741677" cy="2655339"/>
          </a:xfrm>
          <a:prstGeom prst="rect">
            <a:avLst/>
          </a:prstGeom>
        </p:spPr>
      </p:pic>
    </p:spTree>
    <p:extLst>
      <p:ext uri="{BB962C8B-B14F-4D97-AF65-F5344CB8AC3E}">
        <p14:creationId xmlns:p14="http://schemas.microsoft.com/office/powerpoint/2010/main" val="165624422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God has </a:t>
            </a:r>
            <a:r>
              <a:rPr lang="en-US" b="1" dirty="0">
                <a:effectLst>
                  <a:glow rad="228600">
                    <a:schemeClr val="accent3">
                      <a:satMod val="175000"/>
                      <a:alpha val="40000"/>
                    </a:schemeClr>
                  </a:glow>
                </a:effectLst>
              </a:rPr>
              <a:t>MACRO</a:t>
            </a:r>
            <a:r>
              <a:rPr lang="en-US" dirty="0"/>
              <a:t>-power &amp; knowledge! </a:t>
            </a:r>
          </a:p>
        </p:txBody>
      </p:sp>
      <p:sp>
        <p:nvSpPr>
          <p:cNvPr id="3" name="Content Placeholder 2"/>
          <p:cNvSpPr>
            <a:spLocks noGrp="1"/>
          </p:cNvSpPr>
          <p:nvPr>
            <p:ph idx="1"/>
          </p:nvPr>
        </p:nvSpPr>
        <p:spPr/>
        <p:txBody>
          <a:bodyPr/>
          <a:lstStyle/>
          <a:p>
            <a:r>
              <a:rPr lang="en-US" dirty="0"/>
              <a:t>Psalm 147:4-5 — </a:t>
            </a:r>
            <a:r>
              <a:rPr lang="en-US" i="1" dirty="0"/>
              <a:t>“He counts the number of the stars; He calls them all by name. Great is our Lord, and mighty in power; His understanding is infinite”</a:t>
            </a:r>
          </a:p>
        </p:txBody>
      </p:sp>
      <p:pic>
        <p:nvPicPr>
          <p:cNvPr id="4" name="Picture 3"/>
          <p:cNvPicPr>
            <a:picLocks noChangeAspect="1"/>
          </p:cNvPicPr>
          <p:nvPr/>
        </p:nvPicPr>
        <p:blipFill>
          <a:blip r:embed="rId2"/>
          <a:stretch>
            <a:fillRect/>
          </a:stretch>
        </p:blipFill>
        <p:spPr>
          <a:xfrm>
            <a:off x="3246262" y="3620082"/>
            <a:ext cx="5719488" cy="3202913"/>
          </a:xfrm>
          <a:prstGeom prst="rect">
            <a:avLst/>
          </a:prstGeom>
        </p:spPr>
      </p:pic>
    </p:spTree>
    <p:extLst>
      <p:ext uri="{BB962C8B-B14F-4D97-AF65-F5344CB8AC3E}">
        <p14:creationId xmlns:p14="http://schemas.microsoft.com/office/powerpoint/2010/main" val="37887996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God has </a:t>
            </a:r>
            <a:r>
              <a:rPr lang="en-US" b="1" dirty="0">
                <a:effectLst>
                  <a:glow rad="228600">
                    <a:schemeClr val="accent3">
                      <a:satMod val="175000"/>
                      <a:alpha val="40000"/>
                    </a:schemeClr>
                  </a:glow>
                </a:effectLst>
              </a:rPr>
              <a:t>MACRO</a:t>
            </a:r>
            <a:r>
              <a:rPr lang="en-US" dirty="0"/>
              <a:t>-power &amp; knowledge! </a:t>
            </a:r>
          </a:p>
        </p:txBody>
      </p:sp>
      <p:sp>
        <p:nvSpPr>
          <p:cNvPr id="3" name="Content Placeholder 2"/>
          <p:cNvSpPr>
            <a:spLocks noGrp="1"/>
          </p:cNvSpPr>
          <p:nvPr>
            <p:ph idx="1"/>
          </p:nvPr>
        </p:nvSpPr>
        <p:spPr/>
        <p:txBody>
          <a:bodyPr/>
          <a:lstStyle/>
          <a:p>
            <a:r>
              <a:rPr lang="en-US" dirty="0"/>
              <a:t>Isaiah 40:26 — </a:t>
            </a:r>
            <a:r>
              <a:rPr lang="en-US" i="1" dirty="0"/>
              <a:t>“Lift up your eyes on high, and see who has created these things, who brings out their host by number; He calls them all by name, by the greatness of His might and the strength of His power; not one is missing”</a:t>
            </a:r>
          </a:p>
        </p:txBody>
      </p:sp>
      <p:pic>
        <p:nvPicPr>
          <p:cNvPr id="4" name="Picture 3"/>
          <p:cNvPicPr>
            <a:picLocks noChangeAspect="1"/>
          </p:cNvPicPr>
          <p:nvPr/>
        </p:nvPicPr>
        <p:blipFill>
          <a:blip r:embed="rId2"/>
          <a:stretch>
            <a:fillRect/>
          </a:stretch>
        </p:blipFill>
        <p:spPr>
          <a:xfrm>
            <a:off x="3744644" y="4193030"/>
            <a:ext cx="4696364" cy="2629964"/>
          </a:xfrm>
          <a:prstGeom prst="rect">
            <a:avLst/>
          </a:prstGeom>
        </p:spPr>
      </p:pic>
    </p:spTree>
    <p:extLst>
      <p:ext uri="{BB962C8B-B14F-4D97-AF65-F5344CB8AC3E}">
        <p14:creationId xmlns:p14="http://schemas.microsoft.com/office/powerpoint/2010/main" val="276937110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 Einstein</a:t>
            </a:r>
          </a:p>
        </p:txBody>
      </p:sp>
      <p:sp>
        <p:nvSpPr>
          <p:cNvPr id="3" name="Content Placeholder 2"/>
          <p:cNvSpPr>
            <a:spLocks noGrp="1"/>
          </p:cNvSpPr>
          <p:nvPr>
            <p:ph idx="1"/>
          </p:nvPr>
        </p:nvSpPr>
        <p:spPr>
          <a:xfrm>
            <a:off x="6086969" y="1600201"/>
            <a:ext cx="4123831" cy="4525963"/>
          </a:xfrm>
        </p:spPr>
        <p:txBody>
          <a:bodyPr/>
          <a:lstStyle/>
          <a:p>
            <a:r>
              <a:rPr lang="en-US" dirty="0"/>
              <a:t>“He who can no longer pause to wonder and stand in rapt awe is as good as dead”</a:t>
            </a:r>
          </a:p>
        </p:txBody>
      </p:sp>
      <p:pic>
        <p:nvPicPr>
          <p:cNvPr id="4" name="Picture 3"/>
          <p:cNvPicPr>
            <a:picLocks noChangeAspect="1"/>
          </p:cNvPicPr>
          <p:nvPr/>
        </p:nvPicPr>
        <p:blipFill>
          <a:blip r:embed="rId2"/>
          <a:stretch>
            <a:fillRect/>
          </a:stretch>
        </p:blipFill>
        <p:spPr>
          <a:xfrm>
            <a:off x="2067386" y="1798022"/>
            <a:ext cx="3464422" cy="2939079"/>
          </a:xfrm>
          <a:prstGeom prst="rect">
            <a:avLst/>
          </a:prstGeom>
          <a:ln>
            <a:noFill/>
          </a:ln>
          <a:effectLst>
            <a:softEdge rad="112500"/>
          </a:effectLst>
        </p:spPr>
      </p:pic>
    </p:spTree>
    <p:extLst>
      <p:ext uri="{BB962C8B-B14F-4D97-AF65-F5344CB8AC3E}">
        <p14:creationId xmlns:p14="http://schemas.microsoft.com/office/powerpoint/2010/main" val="57942615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This Mean To Us?</a:t>
            </a:r>
          </a:p>
        </p:txBody>
      </p:sp>
      <p:sp>
        <p:nvSpPr>
          <p:cNvPr id="3" name="Content Placeholder 2"/>
          <p:cNvSpPr>
            <a:spLocks noGrp="1"/>
          </p:cNvSpPr>
          <p:nvPr>
            <p:ph idx="1"/>
          </p:nvPr>
        </p:nvSpPr>
        <p:spPr/>
        <p:txBody>
          <a:bodyPr/>
          <a:lstStyle/>
          <a:p>
            <a:pPr marL="514350" indent="-514350">
              <a:buFont typeface="+mj-ea"/>
              <a:buAutoNum type="circleNumDbPlain"/>
            </a:pPr>
            <a:r>
              <a:rPr lang="en-US" dirty="0"/>
              <a:t>God placed us here to </a:t>
            </a:r>
            <a:r>
              <a:rPr lang="en-US" b="1" dirty="0">
                <a:effectLst>
                  <a:glow rad="63500">
                    <a:schemeClr val="accent3">
                      <a:satMod val="175000"/>
                      <a:alpha val="40000"/>
                    </a:schemeClr>
                  </a:glow>
                </a:effectLst>
              </a:rPr>
              <a:t>please</a:t>
            </a:r>
            <a:r>
              <a:rPr lang="en-US" dirty="0">
                <a:effectLst>
                  <a:glow rad="63500">
                    <a:schemeClr val="accent3">
                      <a:satMod val="175000"/>
                      <a:alpha val="40000"/>
                    </a:schemeClr>
                  </a:glow>
                </a:effectLst>
              </a:rPr>
              <a:t> </a:t>
            </a:r>
            <a:r>
              <a:rPr lang="en-US" dirty="0"/>
              <a:t>Him &amp; </a:t>
            </a:r>
            <a:r>
              <a:rPr lang="en-US" b="1" dirty="0">
                <a:effectLst>
                  <a:glow rad="63500">
                    <a:schemeClr val="accent3">
                      <a:satMod val="175000"/>
                      <a:alpha val="40000"/>
                    </a:schemeClr>
                  </a:glow>
                </a:effectLst>
              </a:rPr>
              <a:t>obey</a:t>
            </a:r>
            <a:r>
              <a:rPr lang="en-US" dirty="0"/>
              <a:t> Him, Eph. 1:11, 18-19</a:t>
            </a:r>
          </a:p>
          <a:p>
            <a:pPr marL="514350" indent="-514350">
              <a:buFont typeface="+mj-ea"/>
              <a:buAutoNum type="circleNumDbPlain"/>
            </a:pPr>
            <a:r>
              <a:rPr lang="en-US" dirty="0"/>
              <a:t>God </a:t>
            </a:r>
            <a:r>
              <a:rPr lang="en-US" b="1" dirty="0">
                <a:effectLst>
                  <a:glow rad="101600">
                    <a:schemeClr val="accent3">
                      <a:satMod val="175000"/>
                      <a:alpha val="40000"/>
                    </a:schemeClr>
                  </a:glow>
                </a:effectLst>
              </a:rPr>
              <a:t>deserves</a:t>
            </a:r>
            <a:r>
              <a:rPr lang="en-US" dirty="0">
                <a:effectLst>
                  <a:glow rad="101600">
                    <a:schemeClr val="accent3">
                      <a:satMod val="175000"/>
                      <a:alpha val="40000"/>
                    </a:schemeClr>
                  </a:glow>
                </a:effectLst>
              </a:rPr>
              <a:t> </a:t>
            </a:r>
            <a:r>
              <a:rPr lang="en-US" dirty="0"/>
              <a:t>our worship &amp; respect, Ex. 20:4-5</a:t>
            </a:r>
          </a:p>
        </p:txBody>
      </p:sp>
    </p:spTree>
    <p:extLst>
      <p:ext uri="{BB962C8B-B14F-4D97-AF65-F5344CB8AC3E}">
        <p14:creationId xmlns:p14="http://schemas.microsoft.com/office/powerpoint/2010/main" val="14620005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This Mean To Us?</a:t>
            </a:r>
          </a:p>
        </p:txBody>
      </p:sp>
      <p:sp>
        <p:nvSpPr>
          <p:cNvPr id="3" name="Content Placeholder 2"/>
          <p:cNvSpPr>
            <a:spLocks noGrp="1"/>
          </p:cNvSpPr>
          <p:nvPr>
            <p:ph idx="1"/>
          </p:nvPr>
        </p:nvSpPr>
        <p:spPr/>
        <p:txBody>
          <a:bodyPr/>
          <a:lstStyle/>
          <a:p>
            <a:pPr marL="514350" indent="-514350">
              <a:buFont typeface="+mj-ea"/>
              <a:buAutoNum type="circleNumDbPlain" startAt="3"/>
            </a:pPr>
            <a:r>
              <a:rPr lang="en-US" b="1" dirty="0">
                <a:effectLst>
                  <a:glow rad="228600">
                    <a:schemeClr val="accent3">
                      <a:satMod val="175000"/>
                      <a:alpha val="40000"/>
                    </a:schemeClr>
                  </a:glow>
                </a:effectLst>
              </a:rPr>
              <a:t>Our concept of God is too small!</a:t>
            </a:r>
          </a:p>
          <a:p>
            <a:pPr lvl="1"/>
            <a:r>
              <a:rPr lang="en-US" i="1" dirty="0"/>
              <a:t>“Now to Him who is able to do exceedingly abundantly above all that we ask or think, according to the power that works in us” </a:t>
            </a:r>
            <a:r>
              <a:rPr lang="en-US" dirty="0"/>
              <a:t>– Eph. 3:20</a:t>
            </a:r>
          </a:p>
          <a:p>
            <a:pPr marL="514350" indent="-514350">
              <a:buFont typeface="+mj-ea"/>
              <a:buAutoNum type="circleNumDbPlain" startAt="4"/>
            </a:pPr>
            <a:r>
              <a:rPr lang="en-US" dirty="0"/>
              <a:t>This affects our </a:t>
            </a:r>
            <a:r>
              <a:rPr lang="en-US" b="1" dirty="0">
                <a:solidFill>
                  <a:srgbClr val="FFFF00"/>
                </a:solidFill>
              </a:rPr>
              <a:t>faith</a:t>
            </a:r>
            <a:r>
              <a:rPr lang="en-US" dirty="0"/>
              <a:t>, Heb. 11:6</a:t>
            </a:r>
          </a:p>
          <a:p>
            <a:pPr lvl="1"/>
            <a:r>
              <a:rPr lang="en-US" dirty="0"/>
              <a:t>We must believe that </a:t>
            </a:r>
            <a:r>
              <a:rPr lang="en-US" b="1" dirty="0"/>
              <a:t>“He is”</a:t>
            </a:r>
            <a:r>
              <a:rPr lang="en-US" dirty="0"/>
              <a:t>!</a:t>
            </a:r>
          </a:p>
          <a:p>
            <a:pPr lvl="1"/>
            <a:r>
              <a:rPr lang="en-US" dirty="0"/>
              <a:t>He is </a:t>
            </a:r>
            <a:r>
              <a:rPr lang="en-US" b="1" dirty="0"/>
              <a:t>“</a:t>
            </a:r>
            <a:r>
              <a:rPr lang="en-US" b="1" dirty="0" err="1"/>
              <a:t>Rewarder</a:t>
            </a:r>
            <a:r>
              <a:rPr lang="en-US" b="1" dirty="0"/>
              <a:t>”</a:t>
            </a:r>
            <a:r>
              <a:rPr lang="en-US" dirty="0"/>
              <a:t>!</a:t>
            </a:r>
          </a:p>
        </p:txBody>
      </p:sp>
    </p:spTree>
    <p:extLst>
      <p:ext uri="{BB962C8B-B14F-4D97-AF65-F5344CB8AC3E}">
        <p14:creationId xmlns:p14="http://schemas.microsoft.com/office/powerpoint/2010/main" val="85694532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22820"/>
            <a:ext cx="2151048" cy="1611210"/>
          </a:xfrm>
          <a:prstGeom prst="rect">
            <a:avLst/>
          </a:prstGeom>
        </p:spPr>
      </p:pic>
      <p:sp>
        <p:nvSpPr>
          <p:cNvPr id="2" name="Title 1"/>
          <p:cNvSpPr>
            <a:spLocks noGrp="1"/>
          </p:cNvSpPr>
          <p:nvPr>
            <p:ph type="title"/>
          </p:nvPr>
        </p:nvSpPr>
        <p:spPr/>
        <p:txBody>
          <a:bodyPr/>
          <a:lstStyle/>
          <a:p>
            <a:r>
              <a:rPr lang="en-US" dirty="0"/>
              <a:t>Psalm 19:1-6</a:t>
            </a:r>
          </a:p>
        </p:txBody>
      </p:sp>
      <p:sp>
        <p:nvSpPr>
          <p:cNvPr id="3" name="Content Placeholder 2"/>
          <p:cNvSpPr>
            <a:spLocks noGrp="1"/>
          </p:cNvSpPr>
          <p:nvPr>
            <p:ph idx="1"/>
          </p:nvPr>
        </p:nvSpPr>
        <p:spPr/>
        <p:txBody>
          <a:bodyPr>
            <a:normAutofit/>
          </a:bodyPr>
          <a:lstStyle/>
          <a:p>
            <a:r>
              <a:rPr lang="en-US" dirty="0"/>
              <a:t>The heavens declare the glory of God; and the firmament shows His handiwork. Day unto day utters speech, and night unto night reveals knowledge. </a:t>
            </a:r>
            <a:r>
              <a:rPr lang="en-US" i="1" dirty="0"/>
              <a:t>There is</a:t>
            </a:r>
            <a:r>
              <a:rPr lang="en-US" dirty="0"/>
              <a:t> no speech nor language </a:t>
            </a:r>
            <a:r>
              <a:rPr lang="en-US" i="1" dirty="0"/>
              <a:t>where</a:t>
            </a:r>
            <a:r>
              <a:rPr lang="en-US" dirty="0"/>
              <a:t> their voice is not heard. Their line has gone out through all the earth, and their words to the end of the world. In them He has set a tabernacle for the sun, which </a:t>
            </a:r>
            <a:r>
              <a:rPr lang="en-US" i="1" dirty="0"/>
              <a:t>is</a:t>
            </a:r>
            <a:r>
              <a:rPr lang="en-US" dirty="0"/>
              <a:t> like a bridegroom coming out of his chamber, </a:t>
            </a:r>
            <a:r>
              <a:rPr lang="en-US" i="1" dirty="0"/>
              <a:t>and</a:t>
            </a:r>
            <a:r>
              <a:rPr lang="en-US" dirty="0"/>
              <a:t> rejoices like a strong man to run its race. Its rising</a:t>
            </a:r>
            <a:r>
              <a:rPr lang="en-US" i="1" dirty="0"/>
              <a:t> is</a:t>
            </a:r>
            <a:r>
              <a:rPr lang="en-US" dirty="0"/>
              <a:t> from one end of heaven, and its circuit to the other end; and there is nothing hidden from its heat.</a:t>
            </a:r>
          </a:p>
        </p:txBody>
      </p:sp>
    </p:spTree>
    <p:extLst>
      <p:ext uri="{BB962C8B-B14F-4D97-AF65-F5344CB8AC3E}">
        <p14:creationId xmlns:p14="http://schemas.microsoft.com/office/powerpoint/2010/main" val="264264570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9210" y="31272"/>
            <a:ext cx="3100593" cy="1908057"/>
          </a:xfrm>
          <a:prstGeom prst="rect">
            <a:avLst/>
          </a:prstGeom>
        </p:spPr>
      </p:pic>
      <p:sp>
        <p:nvSpPr>
          <p:cNvPr id="2" name="Title 1"/>
          <p:cNvSpPr>
            <a:spLocks noGrp="1"/>
          </p:cNvSpPr>
          <p:nvPr>
            <p:ph type="title"/>
          </p:nvPr>
        </p:nvSpPr>
        <p:spPr/>
        <p:txBody>
          <a:bodyPr/>
          <a:lstStyle/>
          <a:p>
            <a:r>
              <a:rPr lang="en-US" dirty="0"/>
              <a:t>Man &amp; God?</a:t>
            </a:r>
          </a:p>
        </p:txBody>
      </p:sp>
      <p:sp>
        <p:nvSpPr>
          <p:cNvPr id="3" name="Content Placeholder 2"/>
          <p:cNvSpPr>
            <a:spLocks noGrp="1"/>
          </p:cNvSpPr>
          <p:nvPr>
            <p:ph idx="1"/>
          </p:nvPr>
        </p:nvSpPr>
        <p:spPr/>
        <p:txBody>
          <a:bodyPr>
            <a:normAutofit/>
          </a:bodyPr>
          <a:lstStyle/>
          <a:p>
            <a:r>
              <a:rPr lang="en-US" dirty="0"/>
              <a:t>Isaiah 55:8-9 — </a:t>
            </a:r>
            <a:r>
              <a:rPr lang="en-US" i="1" dirty="0"/>
              <a:t>“For My thoughts are not your thoughts, nor are your ways My ways,” says the LORD. For as the heavens are higher than the earth, so are My ways higher than your ways, and My thoughts than your thoughts”</a:t>
            </a:r>
          </a:p>
          <a:p>
            <a:r>
              <a:rPr lang="en-US" dirty="0"/>
              <a:t>Isaiah 40:28 </a:t>
            </a:r>
            <a:r>
              <a:rPr lang="en-US" i="1" dirty="0"/>
              <a:t>– ““Have you not known? Have you not heard? The everlasting God, the LORD, the Creator of the ends of the earth, neither faints nor is weary. His understanding is unsearchable”</a:t>
            </a:r>
          </a:p>
          <a:p>
            <a:endParaRPr lang="en-US" dirty="0"/>
          </a:p>
        </p:txBody>
      </p:sp>
    </p:spTree>
    <p:extLst>
      <p:ext uri="{BB962C8B-B14F-4D97-AF65-F5344CB8AC3E}">
        <p14:creationId xmlns:p14="http://schemas.microsoft.com/office/powerpoint/2010/main" val="114706199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24800" y="0"/>
            <a:ext cx="2743200" cy="2120900"/>
          </a:xfrm>
          <a:prstGeom prst="rect">
            <a:avLst/>
          </a:prstGeom>
        </p:spPr>
      </p:pic>
      <p:sp>
        <p:nvSpPr>
          <p:cNvPr id="2" name="Title 1"/>
          <p:cNvSpPr>
            <a:spLocks noGrp="1"/>
          </p:cNvSpPr>
          <p:nvPr>
            <p:ph type="title"/>
          </p:nvPr>
        </p:nvSpPr>
        <p:spPr>
          <a:xfrm>
            <a:off x="1797779" y="274638"/>
            <a:ext cx="6205639" cy="1143000"/>
          </a:xfrm>
        </p:spPr>
        <p:txBody>
          <a:bodyPr>
            <a:normAutofit fontScale="90000"/>
          </a:bodyPr>
          <a:lstStyle/>
          <a:p>
            <a:r>
              <a:rPr lang="en-US" dirty="0"/>
              <a:t>God Dwells with the Humble</a:t>
            </a:r>
          </a:p>
        </p:txBody>
      </p:sp>
      <p:sp>
        <p:nvSpPr>
          <p:cNvPr id="3" name="Content Placeholder 2"/>
          <p:cNvSpPr>
            <a:spLocks noGrp="1"/>
          </p:cNvSpPr>
          <p:nvPr>
            <p:ph idx="1"/>
          </p:nvPr>
        </p:nvSpPr>
        <p:spPr>
          <a:xfrm>
            <a:off x="1981200" y="2120901"/>
            <a:ext cx="8229600" cy="4005263"/>
          </a:xfrm>
        </p:spPr>
        <p:txBody>
          <a:bodyPr>
            <a:normAutofit fontScale="92500" lnSpcReduction="20000"/>
          </a:bodyPr>
          <a:lstStyle/>
          <a:p>
            <a:r>
              <a:rPr lang="en-US" dirty="0"/>
              <a:t>Isaiah 57:15 — </a:t>
            </a:r>
            <a:r>
              <a:rPr lang="en-US" i="1" dirty="0"/>
              <a:t>“For thus says the High and Lofty One Who inhabits eternity, whose name is Holy: ‘I dwell in the high and holy place, with him who has a contrite and humble spirit, to revive the spirit of the humble”</a:t>
            </a:r>
          </a:p>
          <a:p>
            <a:r>
              <a:rPr lang="en-US" dirty="0"/>
              <a:t>Matt. 5:3-4 – </a:t>
            </a:r>
            <a:r>
              <a:rPr lang="en-US" i="1" dirty="0"/>
              <a:t>“Blessed are the poor in spirit…”</a:t>
            </a:r>
          </a:p>
          <a:p>
            <a:r>
              <a:rPr lang="en-US" dirty="0"/>
              <a:t>James 1:27 – </a:t>
            </a:r>
            <a:r>
              <a:rPr lang="en-US" i="1" dirty="0"/>
              <a:t>“Pure and undefiled religion before God and the Father is this: to visit orphans and widows in their trouble, and to keep oneself unspotted from the world”</a:t>
            </a:r>
          </a:p>
        </p:txBody>
      </p:sp>
    </p:spTree>
    <p:extLst>
      <p:ext uri="{BB962C8B-B14F-4D97-AF65-F5344CB8AC3E}">
        <p14:creationId xmlns:p14="http://schemas.microsoft.com/office/powerpoint/2010/main" val="213201428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24800" y="0"/>
            <a:ext cx="2743200" cy="2120900"/>
          </a:xfrm>
          <a:prstGeom prst="rect">
            <a:avLst/>
          </a:prstGeom>
        </p:spPr>
      </p:pic>
      <p:sp>
        <p:nvSpPr>
          <p:cNvPr id="2" name="Title 1"/>
          <p:cNvSpPr>
            <a:spLocks noGrp="1"/>
          </p:cNvSpPr>
          <p:nvPr>
            <p:ph type="title"/>
          </p:nvPr>
        </p:nvSpPr>
        <p:spPr>
          <a:xfrm>
            <a:off x="1797779" y="274638"/>
            <a:ext cx="6205639" cy="1143000"/>
          </a:xfrm>
        </p:spPr>
        <p:txBody>
          <a:bodyPr>
            <a:normAutofit fontScale="90000"/>
          </a:bodyPr>
          <a:lstStyle/>
          <a:p>
            <a:r>
              <a:rPr lang="en-US" dirty="0"/>
              <a:t>God Dwells with the Humble</a:t>
            </a:r>
          </a:p>
        </p:txBody>
      </p:sp>
      <p:sp>
        <p:nvSpPr>
          <p:cNvPr id="3" name="Content Placeholder 2"/>
          <p:cNvSpPr>
            <a:spLocks noGrp="1"/>
          </p:cNvSpPr>
          <p:nvPr>
            <p:ph idx="1"/>
          </p:nvPr>
        </p:nvSpPr>
        <p:spPr>
          <a:xfrm>
            <a:off x="1981200" y="2120901"/>
            <a:ext cx="8229600" cy="4005263"/>
          </a:xfrm>
        </p:spPr>
        <p:txBody>
          <a:bodyPr>
            <a:normAutofit/>
          </a:bodyPr>
          <a:lstStyle/>
          <a:p>
            <a:r>
              <a:rPr lang="en-US" dirty="0"/>
              <a:t>Matt. 18:4 – whoever humbles himself as a little child</a:t>
            </a:r>
          </a:p>
          <a:p>
            <a:r>
              <a:rPr lang="en-US" dirty="0"/>
              <a:t>James 4:6 </a:t>
            </a:r>
            <a:r>
              <a:rPr lang="en-US" i="1" dirty="0"/>
              <a:t>– “God resists the proud, but gives grace to the humble”</a:t>
            </a:r>
          </a:p>
        </p:txBody>
      </p:sp>
    </p:spTree>
    <p:extLst>
      <p:ext uri="{BB962C8B-B14F-4D97-AF65-F5344CB8AC3E}">
        <p14:creationId xmlns:p14="http://schemas.microsoft.com/office/powerpoint/2010/main" val="417945986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
            <a:ext cx="2403164" cy="1497747"/>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a:t>God Will Punish The </a:t>
            </a:r>
            <a:br>
              <a:rPr lang="en-US" dirty="0"/>
            </a:br>
            <a:r>
              <a:rPr lang="en-US" dirty="0"/>
              <a:t>Wicked &amp; Arrogant!</a:t>
            </a:r>
          </a:p>
        </p:txBody>
      </p:sp>
      <p:sp>
        <p:nvSpPr>
          <p:cNvPr id="3" name="Content Placeholder 2"/>
          <p:cNvSpPr>
            <a:spLocks noGrp="1"/>
          </p:cNvSpPr>
          <p:nvPr>
            <p:ph idx="1"/>
          </p:nvPr>
        </p:nvSpPr>
        <p:spPr/>
        <p:txBody>
          <a:bodyPr>
            <a:normAutofit/>
          </a:bodyPr>
          <a:lstStyle/>
          <a:p>
            <a:r>
              <a:rPr lang="en-US" dirty="0"/>
              <a:t>Psalm 2:2-5 – </a:t>
            </a:r>
            <a:r>
              <a:rPr lang="en-US" i="1" dirty="0"/>
              <a:t>“The kings of the earth set themselves, and the rulers take counsel together, against the LORD and against His Anointed, saying, ‘Let us break Their bonds in pieces and cast away Their cords from us.’ He who sits in the heavens shall laugh; the LORD shall hold them in derision. Then He shall speak to them in His wrath, and distress them in His deep displeasure”</a:t>
            </a:r>
          </a:p>
          <a:p>
            <a:r>
              <a:rPr lang="en-US" i="1" dirty="0"/>
              <a:t>Isaiah 57:16 – “For I will not contend forever…”</a:t>
            </a:r>
          </a:p>
        </p:txBody>
      </p:sp>
    </p:spTree>
    <p:extLst>
      <p:ext uri="{BB962C8B-B14F-4D97-AF65-F5344CB8AC3E}">
        <p14:creationId xmlns:p14="http://schemas.microsoft.com/office/powerpoint/2010/main" val="313608364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God Will Punish The</a:t>
            </a:r>
            <a:br>
              <a:rPr lang="en-US" dirty="0"/>
            </a:br>
            <a:r>
              <a:rPr lang="en-US" dirty="0"/>
              <a:t>Wicked &amp; Arrogant!</a:t>
            </a:r>
          </a:p>
        </p:txBody>
      </p:sp>
      <p:sp>
        <p:nvSpPr>
          <p:cNvPr id="3" name="Content Placeholder 2"/>
          <p:cNvSpPr>
            <a:spLocks noGrp="1"/>
          </p:cNvSpPr>
          <p:nvPr>
            <p:ph idx="1"/>
          </p:nvPr>
        </p:nvSpPr>
        <p:spPr/>
        <p:txBody>
          <a:bodyPr>
            <a:normAutofit/>
          </a:bodyPr>
          <a:lstStyle/>
          <a:p>
            <a:r>
              <a:rPr lang="en-US" dirty="0"/>
              <a:t>Heb. 10:30-31 – </a:t>
            </a:r>
            <a:r>
              <a:rPr lang="en-US" i="1" dirty="0"/>
              <a:t>“For we know Him who said, ‘Vengeance is Mine, I will repay,’ says the Lord. And again, ‘The LORD will judge His people.’ It is a fearful thing to fall into the hands of the living God” </a:t>
            </a:r>
          </a:p>
        </p:txBody>
      </p:sp>
      <p:pic>
        <p:nvPicPr>
          <p:cNvPr id="4" name="Picture 3"/>
          <p:cNvPicPr>
            <a:picLocks noChangeAspect="1"/>
          </p:cNvPicPr>
          <p:nvPr/>
        </p:nvPicPr>
        <p:blipFill>
          <a:blip r:embed="rId2"/>
          <a:stretch>
            <a:fillRect/>
          </a:stretch>
        </p:blipFill>
        <p:spPr>
          <a:xfrm>
            <a:off x="1524000" y="1"/>
            <a:ext cx="2403164" cy="1497747"/>
          </a:xfrm>
          <a:prstGeom prst="rect">
            <a:avLst/>
          </a:prstGeom>
          <a:ln>
            <a:noFill/>
          </a:ln>
          <a:effectLst>
            <a:softEdge rad="112500"/>
          </a:effectLst>
        </p:spPr>
      </p:pic>
    </p:spTree>
    <p:extLst>
      <p:ext uri="{BB962C8B-B14F-4D97-AF65-F5344CB8AC3E}">
        <p14:creationId xmlns:p14="http://schemas.microsoft.com/office/powerpoint/2010/main" val="403374678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90352" y="1"/>
            <a:ext cx="877648" cy="897415"/>
          </a:xfrm>
          <a:prstGeom prst="rect">
            <a:avLst/>
          </a:prstGeom>
        </p:spPr>
      </p:pic>
      <p:sp>
        <p:nvSpPr>
          <p:cNvPr id="2" name="Title 1"/>
          <p:cNvSpPr>
            <a:spLocks noGrp="1"/>
          </p:cNvSpPr>
          <p:nvPr>
            <p:ph type="title"/>
          </p:nvPr>
        </p:nvSpPr>
        <p:spPr/>
        <p:txBody>
          <a:bodyPr/>
          <a:lstStyle/>
          <a:p>
            <a:r>
              <a:rPr lang="en-US" dirty="0"/>
              <a:t>The Great God of MACRO cares!</a:t>
            </a:r>
          </a:p>
        </p:txBody>
      </p:sp>
      <p:sp>
        <p:nvSpPr>
          <p:cNvPr id="3" name="Content Placeholder 2"/>
          <p:cNvSpPr>
            <a:spLocks noGrp="1"/>
          </p:cNvSpPr>
          <p:nvPr>
            <p:ph idx="1"/>
          </p:nvPr>
        </p:nvSpPr>
        <p:spPr/>
        <p:txBody>
          <a:bodyPr/>
          <a:lstStyle/>
          <a:p>
            <a:r>
              <a:rPr lang="en-US" dirty="0"/>
              <a:t>Isaiah 57:16-18 – </a:t>
            </a:r>
            <a:r>
              <a:rPr lang="en-US" i="1" dirty="0"/>
              <a:t>“For I will not contend forever, nor will I always be angry; for the spirit would fail before Me, and the souls which I have made. For the iniquity of his covetousness I was angry and struck him; I hid and was angry, and he went on backsliding in the way of his heart. I have seen his ways, and will heal him; I will also lead him, and restore comforts to him and to his mourners”</a:t>
            </a:r>
          </a:p>
        </p:txBody>
      </p:sp>
    </p:spTree>
    <p:extLst>
      <p:ext uri="{BB962C8B-B14F-4D97-AF65-F5344CB8AC3E}">
        <p14:creationId xmlns:p14="http://schemas.microsoft.com/office/powerpoint/2010/main" val="42310120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God Offers Salvation To The Humble</a:t>
            </a:r>
          </a:p>
        </p:txBody>
      </p:sp>
      <p:sp>
        <p:nvSpPr>
          <p:cNvPr id="3" name="Content Placeholder 2"/>
          <p:cNvSpPr>
            <a:spLocks noGrp="1"/>
          </p:cNvSpPr>
          <p:nvPr>
            <p:ph idx="1"/>
          </p:nvPr>
        </p:nvSpPr>
        <p:spPr>
          <a:xfrm>
            <a:off x="5412282" y="1600201"/>
            <a:ext cx="4798518" cy="4525963"/>
          </a:xfrm>
        </p:spPr>
        <p:txBody>
          <a:bodyPr>
            <a:normAutofit fontScale="92500" lnSpcReduction="20000"/>
          </a:bodyPr>
          <a:lstStyle/>
          <a:p>
            <a:r>
              <a:rPr lang="en-US" dirty="0"/>
              <a:t>James 4:7-8, 10 – </a:t>
            </a:r>
            <a:r>
              <a:rPr lang="en-US" i="1" dirty="0"/>
              <a:t>“Therefore submit to God. Resist the devil and he will flee from you. Draw near to God and He will draw near to you. Cleanse your hands, you sinners; and purify your hearts, you double-minded. . . Humble yourselves in the sight of the Lord, and He will lift you up”</a:t>
            </a:r>
          </a:p>
        </p:txBody>
      </p:sp>
      <p:pic>
        <p:nvPicPr>
          <p:cNvPr id="4" name="Picture 3"/>
          <p:cNvPicPr>
            <a:picLocks noChangeAspect="1"/>
          </p:cNvPicPr>
          <p:nvPr/>
        </p:nvPicPr>
        <p:blipFill>
          <a:blip r:embed="rId2"/>
          <a:stretch>
            <a:fillRect/>
          </a:stretch>
        </p:blipFill>
        <p:spPr>
          <a:xfrm>
            <a:off x="2097581" y="1702763"/>
            <a:ext cx="3314700" cy="2451100"/>
          </a:xfrm>
          <a:prstGeom prst="rect">
            <a:avLst/>
          </a:prstGeom>
          <a:ln>
            <a:noFill/>
          </a:ln>
          <a:effectLst>
            <a:softEdge rad="112500"/>
          </a:effectLst>
        </p:spPr>
      </p:pic>
    </p:spTree>
    <p:extLst>
      <p:ext uri="{BB962C8B-B14F-4D97-AF65-F5344CB8AC3E}">
        <p14:creationId xmlns:p14="http://schemas.microsoft.com/office/powerpoint/2010/main" val="227530099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Proverbs 22:4 — </a:t>
            </a:r>
            <a:r>
              <a:rPr lang="en-US" i="1" dirty="0"/>
              <a:t>“By humility and the fear of the LORD are riches and honor and life” </a:t>
            </a:r>
          </a:p>
        </p:txBody>
      </p:sp>
      <p:pic>
        <p:nvPicPr>
          <p:cNvPr id="4" name="Picture 3"/>
          <p:cNvPicPr>
            <a:picLocks noChangeAspect="1"/>
          </p:cNvPicPr>
          <p:nvPr/>
        </p:nvPicPr>
        <p:blipFill>
          <a:blip r:embed="rId3"/>
          <a:stretch>
            <a:fillRect/>
          </a:stretch>
        </p:blipFill>
        <p:spPr>
          <a:xfrm>
            <a:off x="4343400" y="3530670"/>
            <a:ext cx="3505200" cy="2324100"/>
          </a:xfrm>
          <a:prstGeom prst="rect">
            <a:avLst/>
          </a:prstGeom>
          <a:ln>
            <a:noFill/>
          </a:ln>
          <a:effectLst>
            <a:softEdge rad="112500"/>
          </a:effectLst>
        </p:spPr>
      </p:pic>
      <p:sp>
        <p:nvSpPr>
          <p:cNvPr id="5" name="Title 1">
            <a:extLst>
              <a:ext uri="{FF2B5EF4-FFF2-40B4-BE49-F238E27FC236}">
                <a16:creationId xmlns:a16="http://schemas.microsoft.com/office/drawing/2014/main" id="{F5F59874-7404-3D17-0C51-E7AAFEB69217}"/>
              </a:ext>
            </a:extLst>
          </p:cNvPr>
          <p:cNvSpPr txBox="1">
            <a:spLocks/>
          </p:cNvSpPr>
          <p:nvPr/>
        </p:nvSpPr>
        <p:spPr>
          <a:xfrm>
            <a:off x="391886" y="185807"/>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Will You Come?</a:t>
            </a:r>
          </a:p>
        </p:txBody>
      </p:sp>
    </p:spTree>
    <p:extLst>
      <p:ext uri="{BB962C8B-B14F-4D97-AF65-F5344CB8AC3E}">
        <p14:creationId xmlns:p14="http://schemas.microsoft.com/office/powerpoint/2010/main" val="329201653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of Everything</a:t>
            </a:r>
          </a:p>
        </p:txBody>
      </p:sp>
      <p:sp>
        <p:nvSpPr>
          <p:cNvPr id="4" name="Rectangle 3"/>
          <p:cNvSpPr/>
          <p:nvPr/>
        </p:nvSpPr>
        <p:spPr>
          <a:xfrm>
            <a:off x="2204426" y="2967336"/>
            <a:ext cx="7783157" cy="2215991"/>
          </a:xfrm>
          <a:prstGeom prst="rect">
            <a:avLst/>
          </a:prstGeom>
          <a:noFill/>
        </p:spPr>
        <p:txBody>
          <a:bodyPr wrap="none" lIns="91440" tIns="45720" rIns="91440" bIns="45720">
            <a:spAutoFit/>
          </a:bodyPr>
          <a:lstStyle/>
          <a:p>
            <a:pPr algn="ctr"/>
            <a:r>
              <a:rPr lang="en-US" sz="13800" spc="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rPr>
              <a:t>MACRO</a:t>
            </a:r>
          </a:p>
        </p:txBody>
      </p:sp>
    </p:spTree>
    <p:extLst>
      <p:ext uri="{BB962C8B-B14F-4D97-AF65-F5344CB8AC3E}">
        <p14:creationId xmlns:p14="http://schemas.microsoft.com/office/powerpoint/2010/main" val="355759547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99908" y="4331138"/>
            <a:ext cx="4286774" cy="2400594"/>
          </a:xfrm>
          <a:prstGeom prst="rect">
            <a:avLst/>
          </a:prstGeom>
        </p:spPr>
      </p:pic>
      <p:sp>
        <p:nvSpPr>
          <p:cNvPr id="3" name="Title 2"/>
          <p:cNvSpPr>
            <a:spLocks noGrp="1"/>
          </p:cNvSpPr>
          <p:nvPr>
            <p:ph type="title"/>
          </p:nvPr>
        </p:nvSpPr>
        <p:spPr/>
        <p:txBody>
          <a:bodyPr/>
          <a:lstStyle/>
          <a:p>
            <a:r>
              <a:rPr lang="en-US" dirty="0"/>
              <a:t>Universe</a:t>
            </a:r>
          </a:p>
        </p:txBody>
      </p:sp>
      <p:sp>
        <p:nvSpPr>
          <p:cNvPr id="4" name="Content Placeholder 3"/>
          <p:cNvSpPr>
            <a:spLocks noGrp="1"/>
          </p:cNvSpPr>
          <p:nvPr>
            <p:ph idx="1"/>
          </p:nvPr>
        </p:nvSpPr>
        <p:spPr/>
        <p:txBody>
          <a:bodyPr/>
          <a:lstStyle/>
          <a:p>
            <a:r>
              <a:rPr lang="en-US" dirty="0"/>
              <a:t>Radius of 46 billion light years</a:t>
            </a:r>
          </a:p>
          <a:p>
            <a:pPr lvl="1"/>
            <a:r>
              <a:rPr lang="en-US" dirty="0"/>
              <a:t>1 light year = 6 trillion miles</a:t>
            </a:r>
          </a:p>
          <a:p>
            <a:r>
              <a:rPr lang="en-US" dirty="0"/>
              <a:t>6 trillion miles x 46 billion =</a:t>
            </a:r>
          </a:p>
          <a:p>
            <a:r>
              <a:rPr lang="en-US" dirty="0"/>
              <a:t>276 sextillion light years (1 x 10</a:t>
            </a:r>
            <a:r>
              <a:rPr lang="en-US" baseline="30000" dirty="0"/>
              <a:t>21</a:t>
            </a:r>
            <a:r>
              <a:rPr lang="en-US" dirty="0"/>
              <a:t>)</a:t>
            </a:r>
          </a:p>
          <a:p>
            <a:r>
              <a:rPr lang="en-US" dirty="0"/>
              <a:t>How long to traverse the universe?</a:t>
            </a:r>
          </a:p>
          <a:p>
            <a:pPr lvl="1"/>
            <a:r>
              <a:rPr lang="en-US" dirty="0"/>
              <a:t>At speed of light</a:t>
            </a:r>
          </a:p>
          <a:p>
            <a:pPr lvl="1"/>
            <a:r>
              <a:rPr lang="en-US" dirty="0"/>
              <a:t>28 billion years!</a:t>
            </a:r>
          </a:p>
        </p:txBody>
      </p:sp>
    </p:spTree>
    <p:extLst>
      <p:ext uri="{BB962C8B-B14F-4D97-AF65-F5344CB8AC3E}">
        <p14:creationId xmlns:p14="http://schemas.microsoft.com/office/powerpoint/2010/main" val="395852393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Man?</a:t>
            </a:r>
          </a:p>
        </p:txBody>
      </p:sp>
      <p:sp>
        <p:nvSpPr>
          <p:cNvPr id="3" name="Content Placeholder 2"/>
          <p:cNvSpPr>
            <a:spLocks noGrp="1"/>
          </p:cNvSpPr>
          <p:nvPr>
            <p:ph idx="1"/>
          </p:nvPr>
        </p:nvSpPr>
        <p:spPr/>
        <p:txBody>
          <a:bodyPr/>
          <a:lstStyle/>
          <a:p>
            <a:r>
              <a:rPr lang="en-US" dirty="0"/>
              <a:t>Psalm 8:4-5 — </a:t>
            </a:r>
            <a:r>
              <a:rPr lang="en-US" i="1" dirty="0"/>
              <a:t>“When I consider Your heavens, the work of Your fingers, the moon and the stars, which You have ordained, what is man that You are mindful of him, and the son of man that You visit him?”</a:t>
            </a:r>
          </a:p>
        </p:txBody>
      </p:sp>
    </p:spTree>
    <p:extLst>
      <p:ext uri="{BB962C8B-B14F-4D97-AF65-F5344CB8AC3E}">
        <p14:creationId xmlns:p14="http://schemas.microsoft.com/office/powerpoint/2010/main" val="377735686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1" y="22010"/>
            <a:ext cx="2464003" cy="1845624"/>
          </a:xfrm>
          <a:prstGeom prst="rect">
            <a:avLst/>
          </a:prstGeom>
        </p:spPr>
      </p:pic>
      <p:sp>
        <p:nvSpPr>
          <p:cNvPr id="2" name="Title 1"/>
          <p:cNvSpPr>
            <a:spLocks noGrp="1"/>
          </p:cNvSpPr>
          <p:nvPr>
            <p:ph type="title"/>
          </p:nvPr>
        </p:nvSpPr>
        <p:spPr/>
        <p:txBody>
          <a:bodyPr/>
          <a:lstStyle/>
          <a:p>
            <a:r>
              <a:rPr lang="en-US" dirty="0"/>
              <a:t>Who is God?</a:t>
            </a:r>
          </a:p>
        </p:txBody>
      </p:sp>
      <p:sp>
        <p:nvSpPr>
          <p:cNvPr id="3" name="Content Placeholder 2"/>
          <p:cNvSpPr>
            <a:spLocks noGrp="1"/>
          </p:cNvSpPr>
          <p:nvPr>
            <p:ph idx="1"/>
          </p:nvPr>
        </p:nvSpPr>
        <p:spPr/>
        <p:txBody>
          <a:bodyPr/>
          <a:lstStyle/>
          <a:p>
            <a:r>
              <a:rPr lang="en-US" dirty="0"/>
              <a:t>1 Kings 8:27 – </a:t>
            </a:r>
            <a:r>
              <a:rPr lang="en-US" i="1" dirty="0"/>
              <a:t>“But will God indeed dwell on the earth? Behold, heaven and the heaven of heavens cannot contain You. How much less this temple which I have built!”</a:t>
            </a:r>
            <a:endParaRPr lang="en-US" dirty="0"/>
          </a:p>
          <a:p>
            <a:r>
              <a:rPr lang="en-US" dirty="0"/>
              <a:t>John 1:3 </a:t>
            </a:r>
            <a:r>
              <a:rPr lang="en-US" i="1" dirty="0"/>
              <a:t>– “All things were made through Him, and without Him nothing was made that was made”</a:t>
            </a:r>
          </a:p>
          <a:p>
            <a:endParaRPr lang="en-US" dirty="0"/>
          </a:p>
        </p:txBody>
      </p:sp>
    </p:spTree>
    <p:extLst>
      <p:ext uri="{BB962C8B-B14F-4D97-AF65-F5344CB8AC3E}">
        <p14:creationId xmlns:p14="http://schemas.microsoft.com/office/powerpoint/2010/main" val="393117877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Divine Promises</a:t>
            </a:r>
          </a:p>
        </p:txBody>
      </p:sp>
      <p:sp>
        <p:nvSpPr>
          <p:cNvPr id="3" name="Content Placeholder 2"/>
          <p:cNvSpPr>
            <a:spLocks noGrp="1"/>
          </p:cNvSpPr>
          <p:nvPr>
            <p:ph idx="1"/>
          </p:nvPr>
        </p:nvSpPr>
        <p:spPr/>
        <p:txBody>
          <a:bodyPr>
            <a:normAutofit/>
          </a:bodyPr>
          <a:lstStyle/>
          <a:p>
            <a:r>
              <a:rPr lang="en-US" dirty="0"/>
              <a:t>2 Cor. 4:17 — </a:t>
            </a:r>
            <a:r>
              <a:rPr lang="en-US" i="1" dirty="0"/>
              <a:t>“…a far more </a:t>
            </a:r>
            <a:r>
              <a:rPr lang="en-US" i="1" dirty="0">
                <a:solidFill>
                  <a:srgbClr val="FFFF00"/>
                </a:solidFill>
              </a:rPr>
              <a:t>exceeding</a:t>
            </a:r>
            <a:r>
              <a:rPr lang="en-US" i="1" dirty="0"/>
              <a:t> and eternal weight of glory”</a:t>
            </a:r>
          </a:p>
          <a:p>
            <a:r>
              <a:rPr lang="en-US" dirty="0"/>
              <a:t>Eph. 1:19 — </a:t>
            </a:r>
            <a:r>
              <a:rPr lang="en-US" i="1" dirty="0"/>
              <a:t>“and what is the </a:t>
            </a:r>
            <a:r>
              <a:rPr lang="en-US" i="1" dirty="0">
                <a:solidFill>
                  <a:srgbClr val="FFFF00"/>
                </a:solidFill>
              </a:rPr>
              <a:t>exceeding</a:t>
            </a:r>
            <a:r>
              <a:rPr lang="en-US" i="1" dirty="0"/>
              <a:t> greatness of His power toward us who believe, according to the working of His mighty power”</a:t>
            </a:r>
          </a:p>
          <a:p>
            <a:r>
              <a:rPr lang="en-US" dirty="0"/>
              <a:t>Eph. 2:7 — </a:t>
            </a:r>
            <a:r>
              <a:rPr lang="en-US" i="1" dirty="0"/>
              <a:t>“that in the ages to come He might show the </a:t>
            </a:r>
            <a:r>
              <a:rPr lang="en-US" i="1" dirty="0">
                <a:solidFill>
                  <a:srgbClr val="FFFF00"/>
                </a:solidFill>
              </a:rPr>
              <a:t>exceeding</a:t>
            </a:r>
            <a:r>
              <a:rPr lang="en-US" i="1" dirty="0"/>
              <a:t> riches of His grace in His kindness toward us in Christ Jesus”</a:t>
            </a:r>
          </a:p>
          <a:p>
            <a:endParaRPr lang="en-US" dirty="0"/>
          </a:p>
        </p:txBody>
      </p:sp>
      <p:sp>
        <p:nvSpPr>
          <p:cNvPr id="4" name="Rectangle 3"/>
          <p:cNvSpPr/>
          <p:nvPr/>
        </p:nvSpPr>
        <p:spPr>
          <a:xfrm>
            <a:off x="8046820" y="16514"/>
            <a:ext cx="2621180" cy="954107"/>
          </a:xfrm>
          <a:prstGeom prst="rect">
            <a:avLst/>
          </a:prstGeom>
          <a:noFill/>
        </p:spPr>
        <p:txBody>
          <a:bodyPr wrap="none" lIns="91440" tIns="45720" rIns="91440" bIns="45720">
            <a:spAutoFit/>
          </a:bodyPr>
          <a:lstStyle/>
          <a:p>
            <a:pPr algn="ct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35 times in</a:t>
            </a:r>
          </a:p>
          <a:p>
            <a:pPr algn="ctr"/>
            <a:r>
              <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New Testament</a:t>
            </a:r>
          </a:p>
        </p:txBody>
      </p:sp>
    </p:spTree>
    <p:extLst>
      <p:ext uri="{BB962C8B-B14F-4D97-AF65-F5344CB8AC3E}">
        <p14:creationId xmlns:p14="http://schemas.microsoft.com/office/powerpoint/2010/main" val="39505642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Milky Way Galaxy</a:t>
            </a:r>
          </a:p>
        </p:txBody>
      </p:sp>
      <p:pic>
        <p:nvPicPr>
          <p:cNvPr id="4" name="Picture 3"/>
          <p:cNvPicPr>
            <a:picLocks noChangeAspect="1"/>
          </p:cNvPicPr>
          <p:nvPr/>
        </p:nvPicPr>
        <p:blipFill>
          <a:blip r:embed="rId2"/>
          <a:stretch>
            <a:fillRect/>
          </a:stretch>
        </p:blipFill>
        <p:spPr>
          <a:xfrm>
            <a:off x="3133702" y="1855673"/>
            <a:ext cx="5771810" cy="3232214"/>
          </a:xfrm>
          <a:prstGeom prst="rect">
            <a:avLst/>
          </a:prstGeom>
        </p:spPr>
      </p:pic>
      <p:sp>
        <p:nvSpPr>
          <p:cNvPr id="5" name="Rectangle 4"/>
          <p:cNvSpPr/>
          <p:nvPr/>
        </p:nvSpPr>
        <p:spPr>
          <a:xfrm>
            <a:off x="3168395" y="5150031"/>
            <a:ext cx="5992108"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200-400 billion stars</a:t>
            </a:r>
          </a:p>
        </p:txBody>
      </p:sp>
    </p:spTree>
    <p:extLst>
      <p:ext uri="{BB962C8B-B14F-4D97-AF65-F5344CB8AC3E}">
        <p14:creationId xmlns:p14="http://schemas.microsoft.com/office/powerpoint/2010/main" val="18462336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Galaxies in Universe?</a:t>
            </a:r>
          </a:p>
        </p:txBody>
      </p:sp>
      <p:sp>
        <p:nvSpPr>
          <p:cNvPr id="3" name="Rectangle 2"/>
          <p:cNvSpPr/>
          <p:nvPr/>
        </p:nvSpPr>
        <p:spPr>
          <a:xfrm>
            <a:off x="2598303" y="5150031"/>
            <a:ext cx="7132294"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100-200 billion galaxies!</a:t>
            </a:r>
          </a:p>
        </p:txBody>
      </p:sp>
      <p:pic>
        <p:nvPicPr>
          <p:cNvPr id="4" name="Picture 3"/>
          <p:cNvPicPr>
            <a:picLocks noChangeAspect="1"/>
          </p:cNvPicPr>
          <p:nvPr/>
        </p:nvPicPr>
        <p:blipFill>
          <a:blip r:embed="rId2"/>
          <a:stretch>
            <a:fillRect/>
          </a:stretch>
        </p:blipFill>
        <p:spPr>
          <a:xfrm>
            <a:off x="3301136" y="1429782"/>
            <a:ext cx="5687046" cy="3833027"/>
          </a:xfrm>
          <a:prstGeom prst="rect">
            <a:avLst/>
          </a:prstGeom>
        </p:spPr>
      </p:pic>
    </p:spTree>
    <p:extLst>
      <p:ext uri="{BB962C8B-B14F-4D97-AF65-F5344CB8AC3E}">
        <p14:creationId xmlns:p14="http://schemas.microsoft.com/office/powerpoint/2010/main" val="138563848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94</TotalTime>
  <Words>1382</Words>
  <Application>Microsoft Macintosh PowerPoint</Application>
  <PresentationFormat>Widescreen</PresentationFormat>
  <Paragraphs>80</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Black</vt:lpstr>
      <vt:lpstr>PowerPoint Presentation</vt:lpstr>
      <vt:lpstr>Psalm 19:1-6</vt:lpstr>
      <vt:lpstr>God of Everything</vt:lpstr>
      <vt:lpstr>Universe</vt:lpstr>
      <vt:lpstr>What Is Man?</vt:lpstr>
      <vt:lpstr>Who is God?</vt:lpstr>
      <vt:lpstr>Divine Promises</vt:lpstr>
      <vt:lpstr>Milky Way Galaxy</vt:lpstr>
      <vt:lpstr>Galaxies in Universe?</vt:lpstr>
      <vt:lpstr>God, Creator</vt:lpstr>
      <vt:lpstr>Comparisons</vt:lpstr>
      <vt:lpstr>Comparisons</vt:lpstr>
      <vt:lpstr>Comparisons</vt:lpstr>
      <vt:lpstr>God has MACRO-power &amp; knowledge! </vt:lpstr>
      <vt:lpstr>God has MACRO-power &amp; knowledge! </vt:lpstr>
      <vt:lpstr>God has MACRO-power &amp; knowledge! </vt:lpstr>
      <vt:lpstr>Albert Einstein</vt:lpstr>
      <vt:lpstr>So What Does This Mean To Us?</vt:lpstr>
      <vt:lpstr>So What Does This Mean To Us?</vt:lpstr>
      <vt:lpstr>Man &amp; God?</vt:lpstr>
      <vt:lpstr>God Dwells with the Humble</vt:lpstr>
      <vt:lpstr>God Dwells with the Humble</vt:lpstr>
      <vt:lpstr>God Will Punish The  Wicked &amp; Arrogant!</vt:lpstr>
      <vt:lpstr>God Will Punish The Wicked &amp; Arrogant!</vt:lpstr>
      <vt:lpstr>The Great God of MACRO cares!</vt:lpstr>
      <vt:lpstr>God Offers Salvation To The Humble</vt:lpstr>
      <vt:lpstr>PowerPoint Presentation</vt:lpstr>
    </vt:vector>
  </TitlesOfParts>
  <Company>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of Macro</dc:title>
  <dc:creator>Alan Goff</dc:creator>
  <cp:lastModifiedBy>Alan Goff</cp:lastModifiedBy>
  <cp:revision>30</cp:revision>
  <dcterms:created xsi:type="dcterms:W3CDTF">2013-12-01T12:58:22Z</dcterms:created>
  <dcterms:modified xsi:type="dcterms:W3CDTF">2023-03-01T16:12:38Z</dcterms:modified>
</cp:coreProperties>
</file>