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52258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9509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76644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54018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70858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80227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extLst>
      <p:ext uri="{BB962C8B-B14F-4D97-AF65-F5344CB8AC3E}">
        <p14:creationId xmlns:p14="http://schemas.microsoft.com/office/powerpoint/2010/main" val="3601855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60508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15402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786392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extLst>
      <p:ext uri="{BB962C8B-B14F-4D97-AF65-F5344CB8AC3E}">
        <p14:creationId xmlns:p14="http://schemas.microsoft.com/office/powerpoint/2010/main" val="122357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527728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1421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92442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216473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9537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33678463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8505" y="1452035"/>
            <a:ext cx="7766936" cy="3313176"/>
          </a:xfrm>
        </p:spPr>
        <p:txBody>
          <a:bodyPr/>
          <a:lstStyle/>
          <a:p>
            <a:pPr algn="ctr"/>
            <a:r>
              <a:rPr lang="en-US">
                <a:latin typeface="Comic Sans MS"/>
                <a:ea typeface="STXingkai"/>
              </a:rPr>
              <a:t>Being Content:</a:t>
            </a:r>
            <a:br>
              <a:rPr lang="en-US">
                <a:latin typeface="Comic Sans MS"/>
              </a:rPr>
            </a:br>
            <a:r>
              <a:rPr lang="en-US" sz="4800">
                <a:latin typeface="Comic Sans MS"/>
                <a:ea typeface="STXingkai"/>
              </a:rPr>
              <a:t>Because it Seriously Wouldn't Kill You</a:t>
            </a: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0A24A-F3DB-00E4-8A01-54E7413713AA}"/>
              </a:ext>
            </a:extLst>
          </p:cNvPr>
          <p:cNvSpPr>
            <a:spLocks noGrp="1"/>
          </p:cNvSpPr>
          <p:nvPr>
            <p:ph type="title"/>
          </p:nvPr>
        </p:nvSpPr>
        <p:spPr>
          <a:xfrm>
            <a:off x="677334" y="609600"/>
            <a:ext cx="8596668" cy="738717"/>
          </a:xfrm>
        </p:spPr>
        <p:txBody>
          <a:bodyPr/>
          <a:lstStyle/>
          <a:p>
            <a:pPr algn="ctr"/>
            <a:r>
              <a:rPr lang="en-US">
                <a:solidFill>
                  <a:srgbClr val="0070C0"/>
                </a:solidFill>
              </a:rPr>
              <a:t>For the Ones With Short Attention Spans</a:t>
            </a:r>
          </a:p>
        </p:txBody>
      </p:sp>
      <p:sp>
        <p:nvSpPr>
          <p:cNvPr id="3" name="Content Placeholder 2">
            <a:extLst>
              <a:ext uri="{FF2B5EF4-FFF2-40B4-BE49-F238E27FC236}">
                <a16:creationId xmlns:a16="http://schemas.microsoft.com/office/drawing/2014/main" id="{B4604D7D-512F-D232-11E1-B20882695B73}"/>
              </a:ext>
            </a:extLst>
          </p:cNvPr>
          <p:cNvSpPr>
            <a:spLocks noGrp="1"/>
          </p:cNvSpPr>
          <p:nvPr>
            <p:ph idx="1"/>
          </p:nvPr>
        </p:nvSpPr>
        <p:spPr>
          <a:xfrm>
            <a:off x="677334" y="1335089"/>
            <a:ext cx="8596668" cy="4706273"/>
          </a:xfrm>
        </p:spPr>
        <p:txBody>
          <a:bodyPr vert="horz" lIns="91440" tIns="45720" rIns="91440" bIns="45720" rtlCol="0" anchor="t">
            <a:normAutofit/>
          </a:bodyPr>
          <a:lstStyle/>
          <a:p>
            <a:r>
              <a:rPr lang="en-US"/>
              <a:t>Being content will help in pretty much every area of your spiritual life.  </a:t>
            </a:r>
            <a:r>
              <a:rPr lang="en-US">
                <a:ea typeface="+mn-lt"/>
                <a:cs typeface="+mn-lt"/>
              </a:rPr>
              <a:t>Contentment involves being happy in your situation and not wanting more.</a:t>
            </a:r>
            <a:r>
              <a:rPr lang="en-US"/>
              <a:t>  It's one of the vital things to having a strong spiritual life.  If you're not content, no one will want to be around you.  That's why I came up with the phrase "Be happy or be quiet."  If we are to be content, then we need to have the right mindset.  Surround yourself with the right attitude.  </a:t>
            </a:r>
          </a:p>
        </p:txBody>
      </p:sp>
    </p:spTree>
    <p:extLst>
      <p:ext uri="{BB962C8B-B14F-4D97-AF65-F5344CB8AC3E}">
        <p14:creationId xmlns:p14="http://schemas.microsoft.com/office/powerpoint/2010/main" val="19038427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400C2-1CD1-06A9-5FBF-F75C4931B8E2}"/>
              </a:ext>
            </a:extLst>
          </p:cNvPr>
          <p:cNvSpPr>
            <a:spLocks noGrp="1"/>
          </p:cNvSpPr>
          <p:nvPr>
            <p:ph type="title"/>
          </p:nvPr>
        </p:nvSpPr>
        <p:spPr/>
        <p:txBody>
          <a:bodyPr>
            <a:normAutofit/>
          </a:bodyPr>
          <a:lstStyle/>
          <a:p>
            <a:pPr algn="ctr"/>
            <a:r>
              <a:rPr lang="en-US" sz="4800">
                <a:solidFill>
                  <a:srgbClr val="0070C0"/>
                </a:solidFill>
                <a:latin typeface="Century Gothic"/>
                <a:ea typeface="STXingkai"/>
              </a:rPr>
              <a:t>What is Being Content?</a:t>
            </a:r>
            <a:endParaRPr lang="en-US" sz="4800">
              <a:latin typeface="Century Gothic"/>
              <a:ea typeface="STXingkai"/>
            </a:endParaRPr>
          </a:p>
        </p:txBody>
      </p:sp>
      <p:sp>
        <p:nvSpPr>
          <p:cNvPr id="3" name="Content Placeholder 2">
            <a:extLst>
              <a:ext uri="{FF2B5EF4-FFF2-40B4-BE49-F238E27FC236}">
                <a16:creationId xmlns:a16="http://schemas.microsoft.com/office/drawing/2014/main" id="{88CC2B51-0A0C-2AEA-25AC-DD6DB1524CF5}"/>
              </a:ext>
            </a:extLst>
          </p:cNvPr>
          <p:cNvSpPr>
            <a:spLocks noGrp="1"/>
          </p:cNvSpPr>
          <p:nvPr>
            <p:ph idx="1"/>
          </p:nvPr>
        </p:nvSpPr>
        <p:spPr/>
        <p:txBody>
          <a:bodyPr vert="horz" lIns="91440" tIns="45720" rIns="91440" bIns="45720" rtlCol="0" anchor="t">
            <a:noAutofit/>
          </a:bodyPr>
          <a:lstStyle/>
          <a:p>
            <a:r>
              <a:rPr lang="en-US" sz="3600">
                <a:latin typeface="Century Gothic"/>
              </a:rPr>
              <a:t>Worldly definition:</a:t>
            </a:r>
          </a:p>
          <a:p>
            <a:pPr lvl="1"/>
            <a:r>
              <a:rPr lang="en-US" sz="3600">
                <a:latin typeface="Century Gothic"/>
              </a:rPr>
              <a:t>Meriam Webster says being content is the same as being satisfied.</a:t>
            </a:r>
          </a:p>
          <a:p>
            <a:pPr lvl="1"/>
            <a:r>
              <a:rPr lang="en-US" sz="3600">
                <a:latin typeface="Century Gothic"/>
              </a:rPr>
              <a:t>Cambridge says it's being happy with what you get and not wanting more</a:t>
            </a:r>
          </a:p>
        </p:txBody>
      </p:sp>
    </p:spTree>
    <p:extLst>
      <p:ext uri="{BB962C8B-B14F-4D97-AF65-F5344CB8AC3E}">
        <p14:creationId xmlns:p14="http://schemas.microsoft.com/office/powerpoint/2010/main" val="9164213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B38C0-5CDD-00AF-4D4F-43D71A5A591E}"/>
              </a:ext>
            </a:extLst>
          </p:cNvPr>
          <p:cNvSpPr>
            <a:spLocks noGrp="1"/>
          </p:cNvSpPr>
          <p:nvPr>
            <p:ph type="title"/>
          </p:nvPr>
        </p:nvSpPr>
        <p:spPr/>
        <p:txBody>
          <a:bodyPr/>
          <a:lstStyle/>
          <a:p>
            <a:pPr algn="ctr"/>
            <a:r>
              <a:rPr lang="en-US">
                <a:solidFill>
                  <a:srgbClr val="0070C0"/>
                </a:solidFill>
                <a:latin typeface="Century Gothic"/>
              </a:rPr>
              <a:t>The REAL Definition of Being Content</a:t>
            </a:r>
            <a:endParaRPr lang="en-US">
              <a:latin typeface="Century Gothic"/>
            </a:endParaRPr>
          </a:p>
        </p:txBody>
      </p:sp>
      <p:sp>
        <p:nvSpPr>
          <p:cNvPr id="3" name="Content Placeholder 2">
            <a:extLst>
              <a:ext uri="{FF2B5EF4-FFF2-40B4-BE49-F238E27FC236}">
                <a16:creationId xmlns:a16="http://schemas.microsoft.com/office/drawing/2014/main" id="{99979DC6-4144-EA39-783D-E3063A4B6AD6}"/>
              </a:ext>
            </a:extLst>
          </p:cNvPr>
          <p:cNvSpPr>
            <a:spLocks noGrp="1"/>
          </p:cNvSpPr>
          <p:nvPr>
            <p:ph idx="1"/>
          </p:nvPr>
        </p:nvSpPr>
        <p:spPr/>
        <p:txBody>
          <a:bodyPr vert="horz" lIns="91440" tIns="45720" rIns="91440" bIns="45720" rtlCol="0" anchor="t">
            <a:noAutofit/>
          </a:bodyPr>
          <a:lstStyle/>
          <a:p>
            <a:r>
              <a:rPr lang="en-US" sz="4000">
                <a:latin typeface="Century Gothic"/>
              </a:rPr>
              <a:t>Genises 37:27</a:t>
            </a:r>
          </a:p>
          <a:p>
            <a:pPr lvl="1"/>
            <a:r>
              <a:rPr lang="en-US" sz="4000">
                <a:latin typeface="Century Gothic"/>
                <a:ea typeface="+mn-lt"/>
                <a:cs typeface="+mn-lt"/>
              </a:rPr>
              <a:t>After selling Joseph into captivity was suggested, it says “And his brothers listened to him.” </a:t>
            </a:r>
            <a:endParaRPr lang="en-US" sz="4000">
              <a:latin typeface="Century Gothic"/>
            </a:endParaRPr>
          </a:p>
        </p:txBody>
      </p:sp>
    </p:spTree>
    <p:extLst>
      <p:ext uri="{BB962C8B-B14F-4D97-AF65-F5344CB8AC3E}">
        <p14:creationId xmlns:p14="http://schemas.microsoft.com/office/powerpoint/2010/main" val="12267478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5B151-EF1B-32BC-EE88-276BE0437CFE}"/>
              </a:ext>
            </a:extLst>
          </p:cNvPr>
          <p:cNvSpPr>
            <a:spLocks noGrp="1"/>
          </p:cNvSpPr>
          <p:nvPr>
            <p:ph type="title"/>
          </p:nvPr>
        </p:nvSpPr>
        <p:spPr>
          <a:xfrm>
            <a:off x="677334" y="609600"/>
            <a:ext cx="8596668" cy="808832"/>
          </a:xfrm>
        </p:spPr>
        <p:txBody>
          <a:bodyPr/>
          <a:lstStyle/>
          <a:p>
            <a:pPr algn="ctr"/>
            <a:r>
              <a:rPr lang="en-US">
                <a:solidFill>
                  <a:srgbClr val="0070C0"/>
                </a:solidFill>
                <a:latin typeface="Century Gothic"/>
              </a:rPr>
              <a:t>The REAL Definition of Being Content</a:t>
            </a:r>
            <a:endParaRPr lang="en-US">
              <a:latin typeface="Century Gothic"/>
            </a:endParaRPr>
          </a:p>
        </p:txBody>
      </p:sp>
      <p:sp>
        <p:nvSpPr>
          <p:cNvPr id="3" name="Content Placeholder 2">
            <a:extLst>
              <a:ext uri="{FF2B5EF4-FFF2-40B4-BE49-F238E27FC236}">
                <a16:creationId xmlns:a16="http://schemas.microsoft.com/office/drawing/2014/main" id="{5F2BB702-71EA-0D9F-B31F-AAB1101FF971}"/>
              </a:ext>
            </a:extLst>
          </p:cNvPr>
          <p:cNvSpPr>
            <a:spLocks noGrp="1"/>
          </p:cNvSpPr>
          <p:nvPr>
            <p:ph idx="1"/>
          </p:nvPr>
        </p:nvSpPr>
        <p:spPr/>
        <p:txBody>
          <a:bodyPr vert="horz" lIns="91440" tIns="45720" rIns="91440" bIns="45720" rtlCol="0" anchor="t">
            <a:normAutofit/>
          </a:bodyPr>
          <a:lstStyle/>
          <a:p>
            <a:r>
              <a:rPr lang="en-US" sz="2800">
                <a:latin typeface="Century Gothic"/>
              </a:rPr>
              <a:t>Judges 17:7-11</a:t>
            </a:r>
          </a:p>
          <a:p>
            <a:pPr lvl="1"/>
            <a:r>
              <a:rPr lang="en-US" sz="2800">
                <a:latin typeface="Century Gothic"/>
                <a:ea typeface="+mn-lt"/>
                <a:cs typeface="+mn-lt"/>
              </a:rPr>
              <a:t>This tells the story of a man who was journeying and was taken in by Micah. Verse 11 says "And the Levite was content to dwell with the young man, and became to him like one of his sons."</a:t>
            </a:r>
            <a:endParaRPr lang="en-US" sz="2800">
              <a:latin typeface="Century Gothic"/>
            </a:endParaRPr>
          </a:p>
        </p:txBody>
      </p:sp>
    </p:spTree>
    <p:extLst>
      <p:ext uri="{BB962C8B-B14F-4D97-AF65-F5344CB8AC3E}">
        <p14:creationId xmlns:p14="http://schemas.microsoft.com/office/powerpoint/2010/main" val="41477776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CF82-9709-AE3A-3E2D-66728EDC9D74}"/>
              </a:ext>
            </a:extLst>
          </p:cNvPr>
          <p:cNvSpPr>
            <a:spLocks noGrp="1"/>
          </p:cNvSpPr>
          <p:nvPr>
            <p:ph type="title"/>
          </p:nvPr>
        </p:nvSpPr>
        <p:spPr/>
        <p:txBody>
          <a:bodyPr/>
          <a:lstStyle/>
          <a:p>
            <a:pPr algn="ctr"/>
            <a:r>
              <a:rPr lang="en-US">
                <a:solidFill>
                  <a:srgbClr val="0070C0"/>
                </a:solidFill>
                <a:latin typeface="Century Gothic"/>
              </a:rPr>
              <a:t>The REAL Definition of Being Content</a:t>
            </a:r>
            <a:endParaRPr lang="en-US">
              <a:latin typeface="Century Gothic"/>
            </a:endParaRPr>
          </a:p>
        </p:txBody>
      </p:sp>
      <p:sp>
        <p:nvSpPr>
          <p:cNvPr id="3" name="Content Placeholder 2">
            <a:extLst>
              <a:ext uri="{FF2B5EF4-FFF2-40B4-BE49-F238E27FC236}">
                <a16:creationId xmlns:a16="http://schemas.microsoft.com/office/drawing/2014/main" id="{45A04FFB-B06C-594C-5688-EB15564A110F}"/>
              </a:ext>
            </a:extLst>
          </p:cNvPr>
          <p:cNvSpPr>
            <a:spLocks noGrp="1"/>
          </p:cNvSpPr>
          <p:nvPr>
            <p:ph idx="1"/>
          </p:nvPr>
        </p:nvSpPr>
        <p:spPr/>
        <p:txBody>
          <a:bodyPr vert="horz" lIns="91440" tIns="45720" rIns="91440" bIns="45720" rtlCol="0" anchor="t">
            <a:normAutofit/>
          </a:bodyPr>
          <a:lstStyle/>
          <a:p>
            <a:r>
              <a:rPr lang="en-US" sz="2800">
                <a:latin typeface="Century Gothic"/>
              </a:rPr>
              <a:t>Mark 15:15</a:t>
            </a:r>
          </a:p>
          <a:p>
            <a:pPr lvl="1"/>
            <a:r>
              <a:rPr lang="en-US" sz="2800">
                <a:latin typeface="Century Gothic"/>
                <a:ea typeface="+mn-lt"/>
                <a:cs typeface="+mn-lt"/>
              </a:rPr>
              <a:t>God says that Pilate was trying to satisfy the people. </a:t>
            </a:r>
            <a:endParaRPr lang="en-US" sz="2800">
              <a:latin typeface="Century Gothic"/>
            </a:endParaRPr>
          </a:p>
        </p:txBody>
      </p:sp>
    </p:spTree>
    <p:extLst>
      <p:ext uri="{BB962C8B-B14F-4D97-AF65-F5344CB8AC3E}">
        <p14:creationId xmlns:p14="http://schemas.microsoft.com/office/powerpoint/2010/main" val="26306269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A7B8A-3F42-8CE0-0ADE-AC841B21A318}"/>
              </a:ext>
            </a:extLst>
          </p:cNvPr>
          <p:cNvSpPr>
            <a:spLocks noGrp="1"/>
          </p:cNvSpPr>
          <p:nvPr>
            <p:ph type="title"/>
          </p:nvPr>
        </p:nvSpPr>
        <p:spPr>
          <a:xfrm>
            <a:off x="677334" y="609600"/>
            <a:ext cx="8596668" cy="737394"/>
          </a:xfrm>
        </p:spPr>
        <p:txBody>
          <a:bodyPr/>
          <a:lstStyle/>
          <a:p>
            <a:pPr algn="ctr"/>
            <a:r>
              <a:rPr lang="en-US">
                <a:solidFill>
                  <a:srgbClr val="0070C0"/>
                </a:solidFill>
                <a:latin typeface="Century Gothic"/>
              </a:rPr>
              <a:t>What Can Being Content Do?</a:t>
            </a:r>
            <a:endParaRPr lang="en-US">
              <a:latin typeface="Century Gothic"/>
            </a:endParaRPr>
          </a:p>
        </p:txBody>
      </p:sp>
      <p:sp>
        <p:nvSpPr>
          <p:cNvPr id="3" name="Content Placeholder 2">
            <a:extLst>
              <a:ext uri="{FF2B5EF4-FFF2-40B4-BE49-F238E27FC236}">
                <a16:creationId xmlns:a16="http://schemas.microsoft.com/office/drawing/2014/main" id="{1D954DEB-B3F1-14F8-92EE-0A8249F1CA70}"/>
              </a:ext>
            </a:extLst>
          </p:cNvPr>
          <p:cNvSpPr>
            <a:spLocks noGrp="1"/>
          </p:cNvSpPr>
          <p:nvPr>
            <p:ph idx="1"/>
          </p:nvPr>
        </p:nvSpPr>
        <p:spPr/>
        <p:txBody>
          <a:bodyPr vert="horz" lIns="91440" tIns="45720" rIns="91440" bIns="45720" rtlCol="0" anchor="t">
            <a:normAutofit/>
          </a:bodyPr>
          <a:lstStyle/>
          <a:p>
            <a:r>
              <a:rPr lang="en-US" sz="2800">
                <a:latin typeface="Century Gothic"/>
              </a:rPr>
              <a:t>Starts Bible studies</a:t>
            </a:r>
          </a:p>
          <a:p>
            <a:r>
              <a:rPr lang="en-US" sz="2800">
                <a:latin typeface="Century Gothic"/>
              </a:rPr>
              <a:t>Brings others to Christ, it also makes you happier</a:t>
            </a:r>
          </a:p>
          <a:p>
            <a:r>
              <a:rPr lang="en-US" sz="2800">
                <a:latin typeface="Century Gothic"/>
              </a:rPr>
              <a:t>Being a better example to other Christians</a:t>
            </a:r>
          </a:p>
          <a:p>
            <a:r>
              <a:rPr lang="en-US" sz="2800">
                <a:latin typeface="Century Gothic"/>
              </a:rPr>
              <a:t>Being a better example to ourselves.</a:t>
            </a:r>
          </a:p>
          <a:p>
            <a:r>
              <a:rPr lang="en-US" sz="2800">
                <a:latin typeface="Century Gothic"/>
              </a:rPr>
              <a:t>Always satisfied</a:t>
            </a:r>
          </a:p>
        </p:txBody>
      </p:sp>
    </p:spTree>
    <p:extLst>
      <p:ext uri="{BB962C8B-B14F-4D97-AF65-F5344CB8AC3E}">
        <p14:creationId xmlns:p14="http://schemas.microsoft.com/office/powerpoint/2010/main" val="7019139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10FC6-A187-E52C-25F1-272B10E6D9CE}"/>
              </a:ext>
            </a:extLst>
          </p:cNvPr>
          <p:cNvSpPr>
            <a:spLocks noGrp="1"/>
          </p:cNvSpPr>
          <p:nvPr>
            <p:ph type="title"/>
          </p:nvPr>
        </p:nvSpPr>
        <p:spPr>
          <a:xfrm>
            <a:off x="677334" y="609600"/>
            <a:ext cx="8596668" cy="642144"/>
          </a:xfrm>
        </p:spPr>
        <p:txBody>
          <a:bodyPr/>
          <a:lstStyle/>
          <a:p>
            <a:pPr algn="ctr"/>
            <a:r>
              <a:rPr lang="en-US">
                <a:solidFill>
                  <a:srgbClr val="0070C0"/>
                </a:solidFill>
                <a:latin typeface="Century Gothic"/>
              </a:rPr>
              <a:t>Often Whined Phrases</a:t>
            </a:r>
            <a:endParaRPr lang="en-US">
              <a:latin typeface="Century Gothic"/>
            </a:endParaRPr>
          </a:p>
        </p:txBody>
      </p:sp>
      <p:sp>
        <p:nvSpPr>
          <p:cNvPr id="3" name="Content Placeholder 2">
            <a:extLst>
              <a:ext uri="{FF2B5EF4-FFF2-40B4-BE49-F238E27FC236}">
                <a16:creationId xmlns:a16="http://schemas.microsoft.com/office/drawing/2014/main" id="{69B00FA8-C224-8D98-D424-B2B0C3F7E088}"/>
              </a:ext>
            </a:extLst>
          </p:cNvPr>
          <p:cNvSpPr>
            <a:spLocks noGrp="1"/>
          </p:cNvSpPr>
          <p:nvPr>
            <p:ph idx="1"/>
          </p:nvPr>
        </p:nvSpPr>
        <p:spPr>
          <a:xfrm>
            <a:off x="677334" y="1731965"/>
            <a:ext cx="8596668" cy="4309397"/>
          </a:xfrm>
        </p:spPr>
        <p:txBody>
          <a:bodyPr vert="horz" lIns="91440" tIns="45720" rIns="91440" bIns="45720" rtlCol="0" anchor="t">
            <a:normAutofit/>
          </a:bodyPr>
          <a:lstStyle/>
          <a:p>
            <a:r>
              <a:rPr lang="en-US" sz="2800" dirty="0">
                <a:latin typeface="Century Gothic"/>
                <a:ea typeface="+mn-lt"/>
                <a:cs typeface="+mn-lt"/>
              </a:rPr>
              <a:t>“I have no money!”</a:t>
            </a:r>
            <a:endParaRPr lang="en-US" sz="2800" dirty="0">
              <a:latin typeface="Century Gothic"/>
            </a:endParaRPr>
          </a:p>
          <a:p>
            <a:r>
              <a:rPr lang="en-US" sz="2800" dirty="0">
                <a:latin typeface="Century Gothic"/>
                <a:ea typeface="+mn-lt"/>
                <a:cs typeface="+mn-lt"/>
              </a:rPr>
              <a:t>“Life is never going my way.”</a:t>
            </a:r>
            <a:endParaRPr lang="en-US" sz="2800" dirty="0">
              <a:latin typeface="Century Gothic"/>
            </a:endParaRPr>
          </a:p>
          <a:p>
            <a:r>
              <a:rPr lang="en-US" sz="2800" dirty="0">
                <a:latin typeface="Century Gothic"/>
                <a:ea typeface="+mn-lt"/>
                <a:cs typeface="+mn-lt"/>
              </a:rPr>
              <a:t>“God’s not moving fast enough! When will He come back?”</a:t>
            </a:r>
            <a:endParaRPr lang="en-US" sz="2800" dirty="0">
              <a:latin typeface="Century Gothic"/>
            </a:endParaRPr>
          </a:p>
          <a:p>
            <a:r>
              <a:rPr lang="en-US" sz="2800" dirty="0">
                <a:latin typeface="Century Gothic"/>
                <a:ea typeface="+mn-lt"/>
                <a:cs typeface="+mn-lt"/>
              </a:rPr>
              <a:t>“I feel so depressed! Why can’t I be happy?”</a:t>
            </a:r>
            <a:endParaRPr lang="en-US" sz="2800" dirty="0">
              <a:latin typeface="Century Gothic"/>
            </a:endParaRPr>
          </a:p>
          <a:p>
            <a:r>
              <a:rPr lang="en-US" sz="2800" dirty="0">
                <a:latin typeface="Century Gothic"/>
                <a:ea typeface="+mn-lt"/>
                <a:cs typeface="+mn-lt"/>
              </a:rPr>
              <a:t>“It’s too hot today!  Why can't the sun just DIE!?</a:t>
            </a:r>
            <a:r>
              <a:rPr lang="en-US" sz="2800" dirty="0">
                <a:latin typeface="Century Gothic"/>
              </a:rPr>
              <a:t>"</a:t>
            </a:r>
          </a:p>
        </p:txBody>
      </p:sp>
    </p:spTree>
    <p:extLst>
      <p:ext uri="{BB962C8B-B14F-4D97-AF65-F5344CB8AC3E}">
        <p14:creationId xmlns:p14="http://schemas.microsoft.com/office/powerpoint/2010/main" val="18192349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5CC5C-53EA-B76D-79D0-8FCCE8FEC4A2}"/>
              </a:ext>
            </a:extLst>
          </p:cNvPr>
          <p:cNvSpPr>
            <a:spLocks noGrp="1"/>
          </p:cNvSpPr>
          <p:nvPr>
            <p:ph type="title"/>
          </p:nvPr>
        </p:nvSpPr>
        <p:spPr>
          <a:xfrm>
            <a:off x="677334" y="609600"/>
            <a:ext cx="8596668" cy="665957"/>
          </a:xfrm>
        </p:spPr>
        <p:txBody>
          <a:bodyPr/>
          <a:lstStyle/>
          <a:p>
            <a:pPr algn="ctr"/>
            <a:r>
              <a:rPr lang="en-US" dirty="0">
                <a:solidFill>
                  <a:srgbClr val="0070C0"/>
                </a:solidFill>
                <a:latin typeface="Century Gothic"/>
              </a:rPr>
              <a:t>My Rebuttal</a:t>
            </a:r>
          </a:p>
        </p:txBody>
      </p:sp>
      <p:sp>
        <p:nvSpPr>
          <p:cNvPr id="3" name="Content Placeholder 2">
            <a:extLst>
              <a:ext uri="{FF2B5EF4-FFF2-40B4-BE49-F238E27FC236}">
                <a16:creationId xmlns:a16="http://schemas.microsoft.com/office/drawing/2014/main" id="{07E00DFA-9B50-636A-4AAB-3A08D0A5F7C0}"/>
              </a:ext>
            </a:extLst>
          </p:cNvPr>
          <p:cNvSpPr>
            <a:spLocks noGrp="1"/>
          </p:cNvSpPr>
          <p:nvPr>
            <p:ph idx="1"/>
          </p:nvPr>
        </p:nvSpPr>
        <p:spPr>
          <a:xfrm>
            <a:off x="677334" y="1398589"/>
            <a:ext cx="8596668" cy="4642773"/>
          </a:xfrm>
        </p:spPr>
        <p:txBody>
          <a:bodyPr vert="horz" lIns="91440" tIns="45720" rIns="91440" bIns="45720" rtlCol="0" anchor="t">
            <a:noAutofit/>
          </a:bodyPr>
          <a:lstStyle/>
          <a:p>
            <a:r>
              <a:rPr lang="en-US" sz="2400" dirty="0">
                <a:latin typeface="Century Gothic"/>
                <a:ea typeface="+mn-lt"/>
                <a:cs typeface="+mn-lt"/>
              </a:rPr>
              <a:t>“You’re alive, right?”</a:t>
            </a:r>
            <a:endParaRPr lang="en-US" sz="2400" dirty="0">
              <a:latin typeface="Century Gothic"/>
            </a:endParaRPr>
          </a:p>
          <a:p>
            <a:r>
              <a:rPr lang="en-US" sz="2400" dirty="0">
                <a:latin typeface="Century Gothic"/>
                <a:ea typeface="+mn-lt"/>
                <a:cs typeface="+mn-lt"/>
              </a:rPr>
              <a:t>“Then create your own path.”</a:t>
            </a:r>
            <a:endParaRPr lang="en-US" sz="2400" dirty="0">
              <a:latin typeface="Century Gothic"/>
            </a:endParaRPr>
          </a:p>
          <a:p>
            <a:r>
              <a:rPr lang="en-US" sz="2400" dirty="0">
                <a:latin typeface="Century Gothic"/>
                <a:ea typeface="+mn-lt"/>
                <a:cs typeface="+mn-lt"/>
              </a:rPr>
              <a:t>“You're not moving fast enough. Get back to spreading the Gospel.”</a:t>
            </a:r>
            <a:endParaRPr lang="en-US" sz="2400" dirty="0">
              <a:latin typeface="Century Gothic"/>
            </a:endParaRPr>
          </a:p>
          <a:p>
            <a:r>
              <a:rPr lang="en-US" sz="2400" dirty="0">
                <a:latin typeface="Century Gothic"/>
                <a:ea typeface="+mn-lt"/>
                <a:cs typeface="+mn-lt"/>
              </a:rPr>
              <a:t>“It’s because you’ve been through a lot and you can’t seem to shake it? Yeah, I know that feeling."  </a:t>
            </a:r>
          </a:p>
          <a:p>
            <a:r>
              <a:rPr lang="en-US" sz="2400" dirty="0">
                <a:latin typeface="Century Gothic"/>
                <a:ea typeface="+mn-lt"/>
                <a:cs typeface="+mn-lt"/>
              </a:rPr>
              <a:t>“At least the plants are happy.”</a:t>
            </a:r>
            <a:endParaRPr lang="en-US" sz="2400" dirty="0">
              <a:latin typeface="Century Gothic"/>
            </a:endParaRPr>
          </a:p>
        </p:txBody>
      </p:sp>
    </p:spTree>
    <p:extLst>
      <p:ext uri="{BB962C8B-B14F-4D97-AF65-F5344CB8AC3E}">
        <p14:creationId xmlns:p14="http://schemas.microsoft.com/office/powerpoint/2010/main" val="33454666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CC24B-E472-1D33-6031-F046A632278A}"/>
              </a:ext>
            </a:extLst>
          </p:cNvPr>
          <p:cNvSpPr>
            <a:spLocks noGrp="1"/>
          </p:cNvSpPr>
          <p:nvPr>
            <p:ph type="title"/>
          </p:nvPr>
        </p:nvSpPr>
        <p:spPr>
          <a:xfrm>
            <a:off x="677334" y="609600"/>
            <a:ext cx="8596668" cy="590550"/>
          </a:xfrm>
        </p:spPr>
        <p:txBody>
          <a:bodyPr>
            <a:normAutofit fontScale="90000"/>
          </a:bodyPr>
          <a:lstStyle/>
          <a:p>
            <a:pPr algn="ctr"/>
            <a:r>
              <a:rPr lang="en-US">
                <a:solidFill>
                  <a:srgbClr val="0070C0"/>
                </a:solidFill>
                <a:latin typeface="Century Gothic"/>
              </a:rPr>
              <a:t>The Right Mindset</a:t>
            </a:r>
            <a:endParaRPr lang="en-US">
              <a:latin typeface="Century Gothic"/>
            </a:endParaRPr>
          </a:p>
        </p:txBody>
      </p:sp>
      <p:sp>
        <p:nvSpPr>
          <p:cNvPr id="3" name="Content Placeholder 2">
            <a:extLst>
              <a:ext uri="{FF2B5EF4-FFF2-40B4-BE49-F238E27FC236}">
                <a16:creationId xmlns:a16="http://schemas.microsoft.com/office/drawing/2014/main" id="{A03FDD62-A4E8-8CFE-DA38-2CAEF87D75B1}"/>
              </a:ext>
            </a:extLst>
          </p:cNvPr>
          <p:cNvSpPr>
            <a:spLocks noGrp="1"/>
          </p:cNvSpPr>
          <p:nvPr>
            <p:ph idx="1"/>
          </p:nvPr>
        </p:nvSpPr>
        <p:spPr>
          <a:xfrm>
            <a:off x="677334" y="1292755"/>
            <a:ext cx="8596668" cy="5087273"/>
          </a:xfrm>
        </p:spPr>
        <p:txBody>
          <a:bodyPr vert="horz" lIns="91440" tIns="45720" rIns="91440" bIns="45720" rtlCol="0" anchor="t">
            <a:noAutofit/>
          </a:bodyPr>
          <a:lstStyle/>
          <a:p>
            <a:pPr>
              <a:buNone/>
            </a:pPr>
            <a:r>
              <a:rPr lang="en-US" sz="2800">
                <a:latin typeface="Century Gothic"/>
                <a:ea typeface="+mn-lt"/>
                <a:cs typeface="+mn-lt"/>
              </a:rPr>
              <a:t>In the hymn “Count Your Blessings”, the basic idea around it is “Be happy with what you get.” This is made obvious from the chorus “Count Your Many Blessings, name them one by one, and you will be surprised with what the LORD has done.” </a:t>
            </a:r>
            <a:endParaRPr lang="en-US" sz="2800">
              <a:latin typeface="Century Gothic"/>
            </a:endParaRPr>
          </a:p>
        </p:txBody>
      </p:sp>
    </p:spTree>
    <p:extLst>
      <p:ext uri="{BB962C8B-B14F-4D97-AF65-F5344CB8AC3E}">
        <p14:creationId xmlns:p14="http://schemas.microsoft.com/office/powerpoint/2010/main" val="240262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Being Content: Because it Seriously Wouldn't Kill You</vt:lpstr>
      <vt:lpstr>What is Being Content?</vt:lpstr>
      <vt:lpstr>The REAL Definition of Being Content</vt:lpstr>
      <vt:lpstr>The REAL Definition of Being Content</vt:lpstr>
      <vt:lpstr>The REAL Definition of Being Content</vt:lpstr>
      <vt:lpstr>What Can Being Content Do?</vt:lpstr>
      <vt:lpstr>Often Whined Phrases</vt:lpstr>
      <vt:lpstr>My Rebuttal</vt:lpstr>
      <vt:lpstr>The Right Mindset</vt:lpstr>
      <vt:lpstr>For the Ones With Short Attention Spans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Daniel Allgor</cp:lastModifiedBy>
  <cp:revision>10</cp:revision>
  <dcterms:created xsi:type="dcterms:W3CDTF">2022-04-03T22:26:01Z</dcterms:created>
  <dcterms:modified xsi:type="dcterms:W3CDTF">2022-06-01T22:36:50Z</dcterms:modified>
</cp:coreProperties>
</file>