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5" r:id="rId7"/>
    <p:sldId id="263" r:id="rId8"/>
    <p:sldId id="266" r:id="rId9"/>
    <p:sldId id="264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03/27/2022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3E76-E765-4271-B234-983DC65FD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375" y="2846830"/>
            <a:ext cx="7474266" cy="3955021"/>
          </a:xfrm>
        </p:spPr>
        <p:txBody>
          <a:bodyPr>
            <a:normAutofit/>
          </a:bodyPr>
          <a:lstStyle/>
          <a:p>
            <a:r>
              <a:rPr lang="en-US" sz="8000" dirty="0"/>
              <a:t>Beehives</a:t>
            </a:r>
            <a:br>
              <a:rPr lang="en-US" sz="8000" dirty="0"/>
            </a:br>
            <a:r>
              <a:rPr lang="en-US" sz="8000" dirty="0"/>
              <a:t>&amp; Churches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A7724-B88D-460D-84B0-6209E529D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041" y="4244235"/>
            <a:ext cx="5357600" cy="1160213"/>
          </a:xfrm>
        </p:spPr>
        <p:txBody>
          <a:bodyPr/>
          <a:lstStyle/>
          <a:p>
            <a:r>
              <a:rPr lang="en-US" dirty="0"/>
              <a:t>03/27/22</a:t>
            </a:r>
          </a:p>
        </p:txBody>
      </p:sp>
    </p:spTree>
    <p:extLst>
      <p:ext uri="{BB962C8B-B14F-4D97-AF65-F5344CB8AC3E}">
        <p14:creationId xmlns:p14="http://schemas.microsoft.com/office/powerpoint/2010/main" val="897109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1D8E-CB03-4583-9F40-D1C73FEA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77112" y="588600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Treat the Mites</a:t>
            </a:r>
            <a:br>
              <a:rPr lang="en-US" sz="6000" dirty="0"/>
            </a:br>
            <a:r>
              <a:rPr lang="en-US" sz="6000" dirty="0"/>
              <a:t>(false teaching)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30DD5-0566-4CDD-A110-5B09A5FD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344" y="2973802"/>
            <a:ext cx="7796540" cy="3997828"/>
          </a:xfrm>
        </p:spPr>
        <p:txBody>
          <a:bodyPr>
            <a:normAutofit/>
          </a:bodyPr>
          <a:lstStyle/>
          <a:p>
            <a:r>
              <a:rPr lang="en-US" sz="3200" dirty="0"/>
              <a:t>1 John 4:1</a:t>
            </a:r>
          </a:p>
          <a:p>
            <a:r>
              <a:rPr lang="en-US" sz="3200" dirty="0"/>
              <a:t>2 Timothy 4:3-4</a:t>
            </a:r>
          </a:p>
          <a:p>
            <a:r>
              <a:rPr lang="en-US" sz="3200" dirty="0"/>
              <a:t>Matthew 7:15-20</a:t>
            </a:r>
          </a:p>
          <a:p>
            <a:r>
              <a:rPr lang="en-US" sz="3200" dirty="0"/>
              <a:t>1 Timothy 6:3-5</a:t>
            </a:r>
          </a:p>
        </p:txBody>
      </p:sp>
      <p:pic>
        <p:nvPicPr>
          <p:cNvPr id="3074" name="Picture 2" descr="Mann Lake DC301 Hop Guard Varroa Mite Treatment Review">
            <a:extLst>
              <a:ext uri="{FF2B5EF4-FFF2-40B4-BE49-F238E27FC236}">
                <a16:creationId xmlns:a16="http://schemas.microsoft.com/office/drawing/2014/main" id="{F66438D5-E9A9-4B83-B037-3B578F9D2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049" y="2587576"/>
            <a:ext cx="3184285" cy="238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Varroa mite treatment for the Beehaus and French honey for my belly">
            <a:extLst>
              <a:ext uri="{FF2B5EF4-FFF2-40B4-BE49-F238E27FC236}">
                <a16:creationId xmlns:a16="http://schemas.microsoft.com/office/drawing/2014/main" id="{8E15BFD8-7E49-43C3-BA82-B05F13E19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614" y="4121975"/>
            <a:ext cx="3462620" cy="259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06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3A0A-79FB-4CB0-B913-AE1105004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– Which are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E84D0-07FE-43A5-BDCE-EDA7409A2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8" descr="What role do bees play in sustainability? | Eataly">
            <a:extLst>
              <a:ext uri="{FF2B5EF4-FFF2-40B4-BE49-F238E27FC236}">
                <a16:creationId xmlns:a16="http://schemas.microsoft.com/office/drawing/2014/main" id="{70DA3988-EA81-4BAD-ACC3-1F83AE09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38" y="4066595"/>
            <a:ext cx="3729346" cy="248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Wax moth - Professional Beekeepers | Professional Beekeepers">
            <a:extLst>
              <a:ext uri="{FF2B5EF4-FFF2-40B4-BE49-F238E27FC236}">
                <a16:creationId xmlns:a16="http://schemas.microsoft.com/office/drawing/2014/main" id="{81A46417-99FC-4869-AA9E-131D33C01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99" y="1350894"/>
            <a:ext cx="3430218" cy="252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mall hive beetle - Wikipedia">
            <a:extLst>
              <a:ext uri="{FF2B5EF4-FFF2-40B4-BE49-F238E27FC236}">
                <a16:creationId xmlns:a16="http://schemas.microsoft.com/office/drawing/2014/main" id="{A221F438-39D4-4884-A80F-584AF9DA3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092" y="1726567"/>
            <a:ext cx="3073991" cy="230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arroa Mites: New Guide Outlines Integrated Pest Management Options">
            <a:extLst>
              <a:ext uri="{FF2B5EF4-FFF2-40B4-BE49-F238E27FC236}">
                <a16:creationId xmlns:a16="http://schemas.microsoft.com/office/drawing/2014/main" id="{B737C44B-0529-439D-9F1B-87D42CFF8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945" y="4199623"/>
            <a:ext cx="3430217" cy="248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12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1917-12F3-4DAD-A67B-26006A0BE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here to Buy Beehives - A Guide to Buying the Perfect Hive - Complete  Beehives">
            <a:extLst>
              <a:ext uri="{FF2B5EF4-FFF2-40B4-BE49-F238E27FC236}">
                <a16:creationId xmlns:a16="http://schemas.microsoft.com/office/drawing/2014/main" id="{7E573FCA-4A04-4B9B-AA64-475298430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12" y="241354"/>
            <a:ext cx="3684832" cy="245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een Bee Project - Cute-X Bee Farm">
            <a:extLst>
              <a:ext uri="{FF2B5EF4-FFF2-40B4-BE49-F238E27FC236}">
                <a16:creationId xmlns:a16="http://schemas.microsoft.com/office/drawing/2014/main" id="{6D885D8A-94F6-420B-B854-79E7F779C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926" y="285657"/>
            <a:ext cx="2885906" cy="197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Queen Bee: her birth, life and death">
            <a:extLst>
              <a:ext uri="{FF2B5EF4-FFF2-40B4-BE49-F238E27FC236}">
                <a16:creationId xmlns:a16="http://schemas.microsoft.com/office/drawing/2014/main" id="{58FE8472-1CAD-43DA-ACCC-1E15A5B64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5" y="2934418"/>
            <a:ext cx="3036798" cy="3023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at role do bees play in sustainability? | Eataly">
            <a:extLst>
              <a:ext uri="{FF2B5EF4-FFF2-40B4-BE49-F238E27FC236}">
                <a16:creationId xmlns:a16="http://schemas.microsoft.com/office/drawing/2014/main" id="{E7FB92A9-E87B-4252-B374-D858577F50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083" y="4551493"/>
            <a:ext cx="3036798" cy="202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rkansas bee farmer's suit cites dicamba role in losses">
            <a:extLst>
              <a:ext uri="{FF2B5EF4-FFF2-40B4-BE49-F238E27FC236}">
                <a16:creationId xmlns:a16="http://schemas.microsoft.com/office/drawing/2014/main" id="{80CADF48-9D2D-4746-9743-06A7FC7D2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362" y="4120256"/>
            <a:ext cx="4072721" cy="245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oundationless Frames">
            <a:extLst>
              <a:ext uri="{FF2B5EF4-FFF2-40B4-BE49-F238E27FC236}">
                <a16:creationId xmlns:a16="http://schemas.microsoft.com/office/drawing/2014/main" id="{CF0DCE12-ABE8-4F1A-8857-C64B6E31C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514" y="1054675"/>
            <a:ext cx="3588885" cy="267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91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D7CC-E568-4EB6-A7B4-FBA598D8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805818"/>
            <a:ext cx="8737633" cy="1078348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Types of Hives (&amp; Churches)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6FDAE-4A7E-4060-B5EA-1E39B9EE3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4479" y="2038987"/>
            <a:ext cx="3896467" cy="713818"/>
          </a:xfrm>
        </p:spPr>
        <p:txBody>
          <a:bodyPr/>
          <a:lstStyle/>
          <a:p>
            <a:r>
              <a:rPr lang="en-US" sz="3600" dirty="0"/>
              <a:t>Strong hives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E44B7-FF3E-48C1-BAEA-58AAE4161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4579" y="2765932"/>
            <a:ext cx="4616268" cy="3688655"/>
          </a:xfrm>
        </p:spPr>
        <p:txBody>
          <a:bodyPr>
            <a:normAutofit/>
          </a:bodyPr>
          <a:lstStyle/>
          <a:p>
            <a:r>
              <a:rPr lang="en-US" sz="2400" dirty="0"/>
              <a:t>Split/reproduce</a:t>
            </a:r>
          </a:p>
          <a:p>
            <a:r>
              <a:rPr lang="en-US" sz="2400" dirty="0"/>
              <a:t>Help prevent diseases</a:t>
            </a:r>
          </a:p>
          <a:p>
            <a:r>
              <a:rPr lang="en-US" sz="2400" dirty="0"/>
              <a:t>Produce honey</a:t>
            </a:r>
          </a:p>
          <a:p>
            <a:r>
              <a:rPr lang="en-US" sz="2400" dirty="0"/>
              <a:t>Survive winter stresses</a:t>
            </a:r>
          </a:p>
          <a:p>
            <a:r>
              <a:rPr lang="en-US" sz="2400" dirty="0"/>
              <a:t>Repeat cycle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A4208-E491-46FE-825C-4A45D306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8153" y="2052114"/>
            <a:ext cx="3899798" cy="713818"/>
          </a:xfrm>
        </p:spPr>
        <p:txBody>
          <a:bodyPr/>
          <a:lstStyle/>
          <a:p>
            <a:r>
              <a:rPr lang="en-US" sz="3600" dirty="0"/>
              <a:t>Strong churches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FE30A-BCE3-4971-BC23-74A823000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1155" y="2752805"/>
            <a:ext cx="4805080" cy="3688654"/>
          </a:xfrm>
        </p:spPr>
        <p:txBody>
          <a:bodyPr>
            <a:normAutofit/>
          </a:bodyPr>
          <a:lstStyle/>
          <a:p>
            <a:r>
              <a:rPr lang="en-US" sz="2400" dirty="0"/>
              <a:t>Grow/expand</a:t>
            </a:r>
          </a:p>
          <a:p>
            <a:r>
              <a:rPr lang="en-US" sz="2400" dirty="0"/>
              <a:t>Help prevent diseases</a:t>
            </a:r>
          </a:p>
          <a:p>
            <a:r>
              <a:rPr lang="en-US" sz="2400" dirty="0"/>
              <a:t>Produce fruits</a:t>
            </a:r>
          </a:p>
          <a:p>
            <a:r>
              <a:rPr lang="en-US" sz="2400" dirty="0"/>
              <a:t>Survive worldly stresses</a:t>
            </a:r>
          </a:p>
          <a:p>
            <a:r>
              <a:rPr lang="en-US" sz="2400" dirty="0"/>
              <a:t>Repeat cycle</a:t>
            </a:r>
          </a:p>
        </p:txBody>
      </p:sp>
    </p:spTree>
    <p:extLst>
      <p:ext uri="{BB962C8B-B14F-4D97-AF65-F5344CB8AC3E}">
        <p14:creationId xmlns:p14="http://schemas.microsoft.com/office/powerpoint/2010/main" val="123152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D7CC-E568-4EB6-A7B4-FBA598D8E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479" y="805818"/>
            <a:ext cx="8941954" cy="1078348"/>
          </a:xfrm>
        </p:spPr>
        <p:txBody>
          <a:bodyPr>
            <a:normAutofit/>
          </a:bodyPr>
          <a:lstStyle/>
          <a:p>
            <a:r>
              <a:rPr lang="en-US" sz="5400" dirty="0"/>
              <a:t>Types of Hives (&amp; Churches)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6FDAE-4A7E-4060-B5EA-1E39B9EE3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4479" y="2038987"/>
            <a:ext cx="3896467" cy="713818"/>
          </a:xfrm>
        </p:spPr>
        <p:txBody>
          <a:bodyPr/>
          <a:lstStyle/>
          <a:p>
            <a:r>
              <a:rPr lang="en-US" sz="3600" dirty="0"/>
              <a:t>Weak hives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1E44B7-FF3E-48C1-BAEA-58AAE4161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4579" y="2765932"/>
            <a:ext cx="4616268" cy="3688655"/>
          </a:xfrm>
        </p:spPr>
        <p:txBody>
          <a:bodyPr>
            <a:normAutofit/>
          </a:bodyPr>
          <a:lstStyle/>
          <a:p>
            <a:r>
              <a:rPr lang="en-US" sz="2400" dirty="0"/>
              <a:t>Don’t split/reproduce</a:t>
            </a:r>
          </a:p>
          <a:p>
            <a:r>
              <a:rPr lang="en-US" sz="2400" dirty="0"/>
              <a:t>Susceptible to diseases</a:t>
            </a:r>
          </a:p>
          <a:p>
            <a:r>
              <a:rPr lang="en-US" sz="2400" dirty="0"/>
              <a:t>Don’t produce excess honey</a:t>
            </a:r>
          </a:p>
          <a:p>
            <a:r>
              <a:rPr lang="en-US" sz="2400" dirty="0"/>
              <a:t>Don’t survive winter stresses</a:t>
            </a:r>
          </a:p>
          <a:p>
            <a:r>
              <a:rPr lang="en-US" sz="2400" dirty="0"/>
              <a:t>Eventually die out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A4208-E491-46FE-825C-4A45D3062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8153" y="2052114"/>
            <a:ext cx="3899798" cy="713818"/>
          </a:xfrm>
        </p:spPr>
        <p:txBody>
          <a:bodyPr/>
          <a:lstStyle/>
          <a:p>
            <a:r>
              <a:rPr lang="en-US" sz="3600" dirty="0"/>
              <a:t>Weak churches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FE30A-BCE3-4971-BC23-74A823000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1155" y="2752805"/>
            <a:ext cx="4805080" cy="3688654"/>
          </a:xfrm>
        </p:spPr>
        <p:txBody>
          <a:bodyPr>
            <a:normAutofit/>
          </a:bodyPr>
          <a:lstStyle/>
          <a:p>
            <a:r>
              <a:rPr lang="en-US" sz="2400" dirty="0"/>
              <a:t>Don’t grow/expand</a:t>
            </a:r>
          </a:p>
          <a:p>
            <a:r>
              <a:rPr lang="en-US" sz="2400" dirty="0"/>
              <a:t>Susceptible to diseases</a:t>
            </a:r>
          </a:p>
          <a:p>
            <a:r>
              <a:rPr lang="en-US" sz="2400" dirty="0"/>
              <a:t>Don’t produce fruits</a:t>
            </a:r>
          </a:p>
          <a:p>
            <a:r>
              <a:rPr lang="en-US" sz="2400" dirty="0"/>
              <a:t>Don’t survive worldly stresses</a:t>
            </a:r>
          </a:p>
          <a:p>
            <a:r>
              <a:rPr lang="en-US" sz="2400" dirty="0"/>
              <a:t>Eventually die out</a:t>
            </a:r>
          </a:p>
        </p:txBody>
      </p:sp>
    </p:spTree>
    <p:extLst>
      <p:ext uri="{BB962C8B-B14F-4D97-AF65-F5344CB8AC3E}">
        <p14:creationId xmlns:p14="http://schemas.microsoft.com/office/powerpoint/2010/main" val="92873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DBDB-40A9-4CB9-A573-8A41BCDDE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2426357" cy="1077229"/>
          </a:xfrm>
        </p:spPr>
        <p:txBody>
          <a:bodyPr>
            <a:normAutofit/>
          </a:bodyPr>
          <a:lstStyle/>
          <a:p>
            <a:r>
              <a:rPr lang="en-US" sz="6000" dirty="0"/>
              <a:t>Moths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4DFE1-C4A9-4389-8AD2-9FED77971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516" y="1677891"/>
            <a:ext cx="7796540" cy="1621379"/>
          </a:xfrm>
        </p:spPr>
        <p:txBody>
          <a:bodyPr>
            <a:normAutofit/>
          </a:bodyPr>
          <a:lstStyle/>
          <a:p>
            <a:r>
              <a:rPr lang="en-US" sz="2800" dirty="0"/>
              <a:t>Large, very noticeable</a:t>
            </a:r>
          </a:p>
          <a:p>
            <a:r>
              <a:rPr lang="en-US" sz="2800" dirty="0"/>
              <a:t>Signs of neglect for a beekeeper</a:t>
            </a:r>
          </a:p>
        </p:txBody>
      </p:sp>
      <p:pic>
        <p:nvPicPr>
          <p:cNvPr id="2050" name="Picture 2" descr="Wax moth - Professional Beekeepers | Professional Beekeepers">
            <a:extLst>
              <a:ext uri="{FF2B5EF4-FFF2-40B4-BE49-F238E27FC236}">
                <a16:creationId xmlns:a16="http://schemas.microsoft.com/office/drawing/2014/main" id="{830FECA3-B4AA-43EA-8759-593B64D6E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86" y="446500"/>
            <a:ext cx="3908612" cy="287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w to Identify, Prevent and Deal With Wax Moth in the Beehive">
            <a:extLst>
              <a:ext uri="{FF2B5EF4-FFF2-40B4-BE49-F238E27FC236}">
                <a16:creationId xmlns:a16="http://schemas.microsoft.com/office/drawing/2014/main" id="{457C76E7-EC7D-45BD-9479-3A6A17C1C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513" y="3429000"/>
            <a:ext cx="4835086" cy="321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4 Ways To Fight Off Wax Moths - Hobby Farms">
            <a:extLst>
              <a:ext uri="{FF2B5EF4-FFF2-40B4-BE49-F238E27FC236}">
                <a16:creationId xmlns:a16="http://schemas.microsoft.com/office/drawing/2014/main" id="{94F5995E-E29C-4025-907E-15A9D4AFB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85" y="3558731"/>
            <a:ext cx="4428301" cy="254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8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C79B-55C3-49FB-8B4D-1174B113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88592" y="639427"/>
            <a:ext cx="7958331" cy="1077229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Kill the Moths</a:t>
            </a:r>
            <a:br>
              <a:rPr lang="en-US" sz="5400" dirty="0"/>
            </a:br>
            <a:r>
              <a:rPr lang="en-US" sz="5400" dirty="0"/>
              <a:t>(public sin)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DA94D-7ACA-4D09-97BA-1D1D985C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1625" y="2860172"/>
            <a:ext cx="7796540" cy="3997828"/>
          </a:xfrm>
        </p:spPr>
        <p:txBody>
          <a:bodyPr/>
          <a:lstStyle/>
          <a:p>
            <a:r>
              <a:rPr lang="en-US" sz="4400" dirty="0"/>
              <a:t>Mark 3:28-30</a:t>
            </a:r>
          </a:p>
          <a:p>
            <a:r>
              <a:rPr lang="en-US" sz="4400" dirty="0"/>
              <a:t>1 Corinthians 5</a:t>
            </a:r>
          </a:p>
          <a:p>
            <a:endParaRPr lang="en-US" dirty="0"/>
          </a:p>
        </p:txBody>
      </p:sp>
      <p:pic>
        <p:nvPicPr>
          <p:cNvPr id="1026" name="Picture 2" descr="Wax Moth Treatment to Help Your Bees Win the Battle - Backyard Beekeeping">
            <a:extLst>
              <a:ext uri="{FF2B5EF4-FFF2-40B4-BE49-F238E27FC236}">
                <a16:creationId xmlns:a16="http://schemas.microsoft.com/office/drawing/2014/main" id="{308BFD51-E9FC-4EFA-B38E-2F17CC5CE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106" y="4069976"/>
            <a:ext cx="4227420" cy="253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87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DBDB-40A9-4CB9-A573-8A41BCDDE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2578007" cy="1077229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Beetles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4DFE1-C4A9-4389-8AD2-9FED77971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516" y="1589482"/>
            <a:ext cx="5635296" cy="1950486"/>
          </a:xfrm>
        </p:spPr>
        <p:txBody>
          <a:bodyPr>
            <a:normAutofit/>
          </a:bodyPr>
          <a:lstStyle/>
          <a:p>
            <a:r>
              <a:rPr lang="en-US" sz="2800" dirty="0"/>
              <a:t>Smaller, more noticeable with larger numbers</a:t>
            </a:r>
          </a:p>
          <a:p>
            <a:r>
              <a:rPr lang="en-US" sz="2800" dirty="0"/>
              <a:t>More common in weak hives</a:t>
            </a:r>
          </a:p>
        </p:txBody>
      </p:sp>
      <p:pic>
        <p:nvPicPr>
          <p:cNvPr id="3074" name="Picture 2" descr="Small hive beetle - Wikipedia">
            <a:extLst>
              <a:ext uri="{FF2B5EF4-FFF2-40B4-BE49-F238E27FC236}">
                <a16:creationId xmlns:a16="http://schemas.microsoft.com/office/drawing/2014/main" id="{6101402F-161C-4D41-8C32-EE80D0077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854" y="422745"/>
            <a:ext cx="3073991" cy="230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10 frame Freeman Small Hive Beetle Trap Bottom Board System | A Full Line  of Beehive Frames">
            <a:extLst>
              <a:ext uri="{FF2B5EF4-FFF2-40B4-BE49-F238E27FC236}">
                <a16:creationId xmlns:a16="http://schemas.microsoft.com/office/drawing/2014/main" id="{CD30FD28-60ED-430D-BC5B-1544328F1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40" y="3695245"/>
            <a:ext cx="2530963" cy="168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mall Hive Beetle: Texas Invasive Species Institute">
            <a:extLst>
              <a:ext uri="{FF2B5EF4-FFF2-40B4-BE49-F238E27FC236}">
                <a16:creationId xmlns:a16="http://schemas.microsoft.com/office/drawing/2014/main" id="{666F4D56-3EB5-4502-917F-753180861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318" y="3695245"/>
            <a:ext cx="3602473" cy="288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anaging Small Hive Beetles – Bee Health">
            <a:extLst>
              <a:ext uri="{FF2B5EF4-FFF2-40B4-BE49-F238E27FC236}">
                <a16:creationId xmlns:a16="http://schemas.microsoft.com/office/drawing/2014/main" id="{C6A733E9-5EB0-4736-8297-BF85B969E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627" y="3026149"/>
            <a:ext cx="4256628" cy="305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80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77B6-A30E-45B0-BAD8-213BA2AC5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6287"/>
            <a:ext cx="8293104" cy="1077229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Trap the Beetles </a:t>
            </a:r>
            <a:r>
              <a:rPr lang="en-US" sz="5300" dirty="0"/>
              <a:t>(continuous sin)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60F88-7305-4EE1-BF3F-4F49226A6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036" y="1351152"/>
            <a:ext cx="7796540" cy="3997828"/>
          </a:xfrm>
        </p:spPr>
        <p:txBody>
          <a:bodyPr/>
          <a:lstStyle/>
          <a:p>
            <a:r>
              <a:rPr lang="en-US" sz="4400" dirty="0"/>
              <a:t>1 John 3:4-10</a:t>
            </a:r>
          </a:p>
          <a:p>
            <a:r>
              <a:rPr lang="en-US" sz="4400" dirty="0"/>
              <a:t>Hebrews 10:23-30</a:t>
            </a:r>
          </a:p>
          <a:p>
            <a:endParaRPr lang="en-US" dirty="0"/>
          </a:p>
        </p:txBody>
      </p:sp>
      <p:pic>
        <p:nvPicPr>
          <p:cNvPr id="2050" name="Picture 2" descr="Beetle Blaster: Small Hive Beetle Trap | Vita Bee Health">
            <a:extLst>
              <a:ext uri="{FF2B5EF4-FFF2-40B4-BE49-F238E27FC236}">
                <a16:creationId xmlns:a16="http://schemas.microsoft.com/office/drawing/2014/main" id="{331E6D74-2E86-420C-8ADC-4BD3D110E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60" y="4142316"/>
            <a:ext cx="3947834" cy="242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dding Small Hive Beetle Lure Traps — Home Sweet Bees">
            <a:extLst>
              <a:ext uri="{FF2B5EF4-FFF2-40B4-BE49-F238E27FC236}">
                <a16:creationId xmlns:a16="http://schemas.microsoft.com/office/drawing/2014/main" id="{277DE4BC-9A66-4757-8810-A90FB6EBA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200" y="1980078"/>
            <a:ext cx="3237939" cy="242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mall Hive Beetle Traps that Work and How to Use Them.">
            <a:extLst>
              <a:ext uri="{FF2B5EF4-FFF2-40B4-BE49-F238E27FC236}">
                <a16:creationId xmlns:a16="http://schemas.microsoft.com/office/drawing/2014/main" id="{C0F741AA-0828-4297-9C9B-35FE7DDCF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778" y="4456845"/>
            <a:ext cx="3327852" cy="215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ypress Bottom Board | Dadant &amp; Sons 1863">
            <a:extLst>
              <a:ext uri="{FF2B5EF4-FFF2-40B4-BE49-F238E27FC236}">
                <a16:creationId xmlns:a16="http://schemas.microsoft.com/office/drawing/2014/main" id="{E34CE8FF-D4EE-4840-B2D2-34D7AEB50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014" y="454347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06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DBDB-40A9-4CB9-A573-8A41BCDDE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4040004" cy="1077229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Varroa mites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4DFE1-C4A9-4389-8AD2-9FED77971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516" y="1478514"/>
            <a:ext cx="5635296" cy="1950486"/>
          </a:xfrm>
        </p:spPr>
        <p:txBody>
          <a:bodyPr>
            <a:normAutofit/>
          </a:bodyPr>
          <a:lstStyle/>
          <a:p>
            <a:r>
              <a:rPr lang="en-US" sz="2800" dirty="0"/>
              <a:t>Very small, attack young/old</a:t>
            </a:r>
          </a:p>
          <a:p>
            <a:r>
              <a:rPr lang="en-US" sz="2800" dirty="0"/>
              <a:t>Kill slowly over years</a:t>
            </a:r>
          </a:p>
        </p:txBody>
      </p:sp>
      <p:pic>
        <p:nvPicPr>
          <p:cNvPr id="4098" name="Picture 2" descr="Varroa Mites: New Guide Outlines Integrated Pest Management Options">
            <a:extLst>
              <a:ext uri="{FF2B5EF4-FFF2-40B4-BE49-F238E27FC236}">
                <a16:creationId xmlns:a16="http://schemas.microsoft.com/office/drawing/2014/main" id="{ADC2A675-18A7-41CE-ADA3-E9EF33487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323" y="512502"/>
            <a:ext cx="3430217" cy="248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New Research on Varroa Destructor Mites — Planet Bee Foundation">
            <a:extLst>
              <a:ext uri="{FF2B5EF4-FFF2-40B4-BE49-F238E27FC236}">
                <a16:creationId xmlns:a16="http://schemas.microsoft.com/office/drawing/2014/main" id="{E73FE1FD-ADCF-4CAB-A359-985DA02ABD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431" y="3239166"/>
            <a:ext cx="3224892" cy="322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Managing Varroa Mites in Honey Bee Colonies | NC State Extension  Publications">
            <a:extLst>
              <a:ext uri="{FF2B5EF4-FFF2-40B4-BE49-F238E27FC236}">
                <a16:creationId xmlns:a16="http://schemas.microsoft.com/office/drawing/2014/main" id="{780E6514-D68F-429D-B351-4CE75A23B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05" y="3239166"/>
            <a:ext cx="3802276" cy="249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Facts on Varroa Destructor Mites - Waikato Domestic Beekeepers Association">
            <a:extLst>
              <a:ext uri="{FF2B5EF4-FFF2-40B4-BE49-F238E27FC236}">
                <a16:creationId xmlns:a16="http://schemas.microsoft.com/office/drawing/2014/main" id="{F3223F1D-1A01-45F2-B3D8-EDBB60D32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55" y="3636945"/>
            <a:ext cx="3243285" cy="242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063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{8DCF83A9-3C30-4C36-AA6B-78B62DE7441B}tf16401375</Template>
  <TotalTime>944</TotalTime>
  <Words>173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Beehives &amp; Churches</vt:lpstr>
      <vt:lpstr>PowerPoint Presentation</vt:lpstr>
      <vt:lpstr>Types of Hives (&amp; Churches)</vt:lpstr>
      <vt:lpstr>Types of Hives (&amp; Churches)</vt:lpstr>
      <vt:lpstr>Moths</vt:lpstr>
      <vt:lpstr>Kill the Moths (public sin)</vt:lpstr>
      <vt:lpstr>Beetles</vt:lpstr>
      <vt:lpstr>Trap the Beetles (continuous sin)</vt:lpstr>
      <vt:lpstr>Varroa mites</vt:lpstr>
      <vt:lpstr>Treat the Mites (false teaching)</vt:lpstr>
      <vt:lpstr>Application – Which are you?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 Hives &amp; Churches</dc:title>
  <dc:creator>Clay Morris</dc:creator>
  <cp:lastModifiedBy>Clay Morris</cp:lastModifiedBy>
  <cp:revision>8</cp:revision>
  <dcterms:created xsi:type="dcterms:W3CDTF">2022-03-26T01:04:20Z</dcterms:created>
  <dcterms:modified xsi:type="dcterms:W3CDTF">2022-03-27T12:54:56Z</dcterms:modified>
</cp:coreProperties>
</file>