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7" autoAdjust="0"/>
    <p:restoredTop sz="94635" autoAdjust="0"/>
  </p:normalViewPr>
  <p:slideViewPr>
    <p:cSldViewPr snapToGrid="0">
      <p:cViewPr varScale="1">
        <p:scale>
          <a:sx n="81" d="100"/>
          <a:sy n="81" d="100"/>
        </p:scale>
        <p:origin x="408"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DB12-FBA2-45A1-99CD-12452E931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3A246A-ACC0-459E-81A3-7BA54CFAB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90EA78-02D5-4691-87BE-9275026BE302}"/>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5" name="Footer Placeholder 4">
            <a:extLst>
              <a:ext uri="{FF2B5EF4-FFF2-40B4-BE49-F238E27FC236}">
                <a16:creationId xmlns:a16="http://schemas.microsoft.com/office/drawing/2014/main" id="{375EAE08-07F7-4541-994D-C8072D4D6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374D6-E7F2-497A-9029-2AED3E18B9CB}"/>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385245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297E-BED0-40B7-8367-2F0DDCD5B4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4D2098-4777-42F0-8DAE-DA50C7B8E7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991E2-E5E8-46DF-8920-2B846566383B}"/>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5" name="Footer Placeholder 4">
            <a:extLst>
              <a:ext uri="{FF2B5EF4-FFF2-40B4-BE49-F238E27FC236}">
                <a16:creationId xmlns:a16="http://schemas.microsoft.com/office/drawing/2014/main" id="{2294CF36-8C07-46C7-AA7F-9B8B53CC8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CED7B-0007-406A-8D8D-9D6C9CF1C9F3}"/>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238970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9E553-46EE-42D5-A406-9AB5B284E0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597003-107E-47D1-97C8-B5A7117CF4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B7448-5A96-48A3-844C-FF3155701617}"/>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5" name="Footer Placeholder 4">
            <a:extLst>
              <a:ext uri="{FF2B5EF4-FFF2-40B4-BE49-F238E27FC236}">
                <a16:creationId xmlns:a16="http://schemas.microsoft.com/office/drawing/2014/main" id="{CA3627ED-AC86-43D3-B5F3-4D35A43D3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A16A1-41A0-4768-B22E-0E9022562FDA}"/>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59810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299B6-CA73-4EEE-B7D2-064F22F75E9E}"/>
              </a:ext>
            </a:extLst>
          </p:cNvPr>
          <p:cNvSpPr>
            <a:spLocks noGrp="1"/>
          </p:cNvSpPr>
          <p:nvPr>
            <p:ph type="title"/>
          </p:nvPr>
        </p:nvSpPr>
        <p:spPr/>
        <p:txBody>
          <a:bodyPr/>
          <a:lstStyle>
            <a:lvl1pPr marL="0" indent="0">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2501233-4B47-4DCA-A799-A57D70D778F5}"/>
              </a:ext>
            </a:extLst>
          </p:cNvPr>
          <p:cNvSpPr>
            <a:spLocks noGrp="1"/>
          </p:cNvSpPr>
          <p:nvPr>
            <p:ph idx="1"/>
          </p:nvPr>
        </p:nvSpPr>
        <p:spPr/>
        <p:txBody>
          <a:bodyPr/>
          <a:lstStyle>
            <a:lvl1pPr marL="0" indent="0">
              <a:buNone/>
              <a:defRPr b="1">
                <a:solidFill>
                  <a:schemeClr val="bg1"/>
                </a:solidFill>
                <a:latin typeface="Corbel" panose="020B0503020204020204" pitchFamily="34" charset="0"/>
              </a:defRPr>
            </a:lvl1pPr>
            <a:lvl2pPr marL="457200" indent="0">
              <a:buNone/>
              <a:defRPr b="1">
                <a:solidFill>
                  <a:schemeClr val="bg1"/>
                </a:solidFill>
                <a:latin typeface="Corbel" panose="020B0503020204020204" pitchFamily="34" charset="0"/>
              </a:defRPr>
            </a:lvl2pPr>
            <a:lvl3pPr marL="914400" indent="0">
              <a:buNone/>
              <a:defRPr b="1">
                <a:solidFill>
                  <a:schemeClr val="bg1"/>
                </a:solidFill>
                <a:latin typeface="Corbel" panose="020B0503020204020204" pitchFamily="34" charset="0"/>
              </a:defRPr>
            </a:lvl3pPr>
            <a:lvl4pPr marL="1371600" indent="0">
              <a:buNone/>
              <a:defRPr b="1">
                <a:solidFill>
                  <a:schemeClr val="bg1"/>
                </a:solidFill>
                <a:latin typeface="Corbel" panose="020B0503020204020204" pitchFamily="34" charset="0"/>
              </a:defRPr>
            </a:lvl4pPr>
            <a:lvl5pPr marL="1828800" indent="0">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96190-8680-4736-B0B4-36FD708C52D3}"/>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5" name="Footer Placeholder 4">
            <a:extLst>
              <a:ext uri="{FF2B5EF4-FFF2-40B4-BE49-F238E27FC236}">
                <a16:creationId xmlns:a16="http://schemas.microsoft.com/office/drawing/2014/main" id="{3EE3F0B5-D014-4E40-84BB-9439E3845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6DCB1-1A80-40FA-A968-1C0EDDA2038E}"/>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36561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FABC-8765-49A8-9CB6-CEB5EC5DD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F9C224-2840-4B6A-9F29-0A31FD203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A472F7-FCF2-4F8F-B379-3280BF6F5DE8}"/>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5" name="Footer Placeholder 4">
            <a:extLst>
              <a:ext uri="{FF2B5EF4-FFF2-40B4-BE49-F238E27FC236}">
                <a16:creationId xmlns:a16="http://schemas.microsoft.com/office/drawing/2014/main" id="{6971034B-FDC7-4057-8468-90956E52B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9B1CD-8911-4ED0-BC41-3EDAE29EC3A6}"/>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161722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9ADD-D85F-4100-B90A-44D857C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D9FB55-668A-496B-AF4B-71338D01A0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3A1A36-AB26-4209-B6A8-0C0141F435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4B629F-E0D1-4672-AE59-B7AEE7AB83D4}"/>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6" name="Footer Placeholder 5">
            <a:extLst>
              <a:ext uri="{FF2B5EF4-FFF2-40B4-BE49-F238E27FC236}">
                <a16:creationId xmlns:a16="http://schemas.microsoft.com/office/drawing/2014/main" id="{A924CB77-AD0B-474F-BC93-99C9A3391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9E87CF-6ED0-4613-8005-82FC1378EDB8}"/>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178590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BD214-D7C5-4C16-8FD3-7835250E94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282BA9-F1E8-4C0A-AF81-D2BC6154DC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702D7-A0F6-44B1-8C9D-E58AB0777F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590EC5-130F-476A-A1A7-F33F0A372D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41854E-E7FA-4208-919B-2F3F0B5BDA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25D080-9463-4304-BF02-CE6FD3226854}"/>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8" name="Footer Placeholder 7">
            <a:extLst>
              <a:ext uri="{FF2B5EF4-FFF2-40B4-BE49-F238E27FC236}">
                <a16:creationId xmlns:a16="http://schemas.microsoft.com/office/drawing/2014/main" id="{B92348CF-FCB5-499C-BF6C-FCE6912EBB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39D6DB-7163-44D3-8E41-49027A934E22}"/>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379895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961D-BEAE-4646-88AD-20126A06D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681D40-9085-4DA7-816D-8A403C3C049F}"/>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4" name="Footer Placeholder 3">
            <a:extLst>
              <a:ext uri="{FF2B5EF4-FFF2-40B4-BE49-F238E27FC236}">
                <a16:creationId xmlns:a16="http://schemas.microsoft.com/office/drawing/2014/main" id="{75CCDE00-B532-48DE-B8C8-379C335FD4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C52420-0312-4307-BB4E-54C066E6FFF6}"/>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302838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715A2F-512D-4DBC-8C1F-B2B91D5439E7}"/>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3" name="Footer Placeholder 2">
            <a:extLst>
              <a:ext uri="{FF2B5EF4-FFF2-40B4-BE49-F238E27FC236}">
                <a16:creationId xmlns:a16="http://schemas.microsoft.com/office/drawing/2014/main" id="{A0BC8A82-686D-426D-A09F-69D612DCD4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803F8E-60CE-4602-8F2D-904E6C55696B}"/>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1678968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E224-0200-448A-94D3-54FBFC406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D39FC8-358B-4003-9FCC-FFA4FD0089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6D0A31-49F1-4DA4-A8F5-74B850FA58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F44FA0-C698-48E6-9FAC-A4018A230D96}"/>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6" name="Footer Placeholder 5">
            <a:extLst>
              <a:ext uri="{FF2B5EF4-FFF2-40B4-BE49-F238E27FC236}">
                <a16:creationId xmlns:a16="http://schemas.microsoft.com/office/drawing/2014/main" id="{FB021972-BE58-4D5C-AF79-E305246C4E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C69CD-1A6D-4633-BA7E-9B3EDBA64D37}"/>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77328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D157-4CD3-45D4-845A-6846CBCE92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CE1B98-9D9E-4A70-BF15-609485ED95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AA4885-3A8B-4215-AA64-7456E7931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9600D-CEA5-40AE-BB35-E48A531B77A1}"/>
              </a:ext>
            </a:extLst>
          </p:cNvPr>
          <p:cNvSpPr>
            <a:spLocks noGrp="1"/>
          </p:cNvSpPr>
          <p:nvPr>
            <p:ph type="dt" sz="half" idx="10"/>
          </p:nvPr>
        </p:nvSpPr>
        <p:spPr/>
        <p:txBody>
          <a:bodyPr/>
          <a:lstStyle/>
          <a:p>
            <a:fld id="{08AA1AB8-833D-405A-9278-32834AC69826}" type="datetimeFigureOut">
              <a:rPr lang="en-US" smtClean="0"/>
              <a:t>7/20/2019</a:t>
            </a:fld>
            <a:endParaRPr lang="en-US"/>
          </a:p>
        </p:txBody>
      </p:sp>
      <p:sp>
        <p:nvSpPr>
          <p:cNvPr id="6" name="Footer Placeholder 5">
            <a:extLst>
              <a:ext uri="{FF2B5EF4-FFF2-40B4-BE49-F238E27FC236}">
                <a16:creationId xmlns:a16="http://schemas.microsoft.com/office/drawing/2014/main" id="{60201706-F653-425F-A8BC-67429C0A7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640751-7E81-45F2-B3A7-3094E00F7E7B}"/>
              </a:ext>
            </a:extLst>
          </p:cNvPr>
          <p:cNvSpPr>
            <a:spLocks noGrp="1"/>
          </p:cNvSpPr>
          <p:nvPr>
            <p:ph type="sldNum" sz="quarter" idx="12"/>
          </p:nvPr>
        </p:nvSpPr>
        <p:spPr/>
        <p:txBody>
          <a:bodyPr/>
          <a:lstStyle/>
          <a:p>
            <a:fld id="{AD56C3FC-FA1C-41EA-98FF-949E6ADC40A5}" type="slidenum">
              <a:rPr lang="en-US" smtClean="0"/>
              <a:t>‹#›</a:t>
            </a:fld>
            <a:endParaRPr lang="en-US"/>
          </a:p>
        </p:txBody>
      </p:sp>
    </p:spTree>
    <p:extLst>
      <p:ext uri="{BB962C8B-B14F-4D97-AF65-F5344CB8AC3E}">
        <p14:creationId xmlns:p14="http://schemas.microsoft.com/office/powerpoint/2010/main" val="310213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46B78D-1154-42E1-8C29-F13B178A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056FAF-8273-4CD3-A1AE-9885F70FD0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8E86A-013F-47B4-80DB-52F0B5EE51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A1AB8-833D-405A-9278-32834AC69826}" type="datetimeFigureOut">
              <a:rPr lang="en-US" smtClean="0"/>
              <a:t>7/20/2019</a:t>
            </a:fld>
            <a:endParaRPr lang="en-US"/>
          </a:p>
        </p:txBody>
      </p:sp>
      <p:sp>
        <p:nvSpPr>
          <p:cNvPr id="5" name="Footer Placeholder 4">
            <a:extLst>
              <a:ext uri="{FF2B5EF4-FFF2-40B4-BE49-F238E27FC236}">
                <a16:creationId xmlns:a16="http://schemas.microsoft.com/office/drawing/2014/main" id="{8D1BE627-678E-4458-90A7-F14C0B888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8BB124-6AB1-4069-AF63-C6C5B58C37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6C3FC-FA1C-41EA-98FF-949E6ADC40A5}" type="slidenum">
              <a:rPr lang="en-US" smtClean="0"/>
              <a:t>‹#›</a:t>
            </a:fld>
            <a:endParaRPr lang="en-US"/>
          </a:p>
        </p:txBody>
      </p:sp>
    </p:spTree>
    <p:extLst>
      <p:ext uri="{BB962C8B-B14F-4D97-AF65-F5344CB8AC3E}">
        <p14:creationId xmlns:p14="http://schemas.microsoft.com/office/powerpoint/2010/main" val="152420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915945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8758-97C3-46A0-B3D2-878753267C48}"/>
              </a:ext>
            </a:extLst>
          </p:cNvPr>
          <p:cNvSpPr>
            <a:spLocks noGrp="1"/>
          </p:cNvSpPr>
          <p:nvPr>
            <p:ph type="title"/>
          </p:nvPr>
        </p:nvSpPr>
        <p:spPr/>
        <p:txBody>
          <a:bodyPr/>
          <a:lstStyle/>
          <a:p>
            <a:r>
              <a:rPr lang="en-US" dirty="0"/>
              <a:t>What Does Conversion Mean?</a:t>
            </a:r>
          </a:p>
        </p:txBody>
      </p:sp>
      <p:sp>
        <p:nvSpPr>
          <p:cNvPr id="3" name="Content Placeholder 2">
            <a:extLst>
              <a:ext uri="{FF2B5EF4-FFF2-40B4-BE49-F238E27FC236}">
                <a16:creationId xmlns:a16="http://schemas.microsoft.com/office/drawing/2014/main" id="{AE69AF40-79B4-476E-919C-99786F25DF14}"/>
              </a:ext>
            </a:extLst>
          </p:cNvPr>
          <p:cNvSpPr>
            <a:spLocks noGrp="1"/>
          </p:cNvSpPr>
          <p:nvPr>
            <p:ph idx="1"/>
          </p:nvPr>
        </p:nvSpPr>
        <p:spPr/>
        <p:txBody>
          <a:bodyPr>
            <a:normAutofit/>
          </a:bodyPr>
          <a:lstStyle/>
          <a:p>
            <a:r>
              <a:rPr lang="en-US" sz="4400" dirty="0"/>
              <a:t>Conversion is TURNING from sinful attitudes, affections (love of sin to love for God), and practices and turning to Jesus. It involves BELIEF and ACTION and is produced by gospel preaching, Acts 15.3; 26.18; Isaiah 55.7; Titus 3.3-8</a:t>
            </a:r>
          </a:p>
        </p:txBody>
      </p:sp>
    </p:spTree>
    <p:extLst>
      <p:ext uri="{BB962C8B-B14F-4D97-AF65-F5344CB8AC3E}">
        <p14:creationId xmlns:p14="http://schemas.microsoft.com/office/powerpoint/2010/main" val="29353776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2A2D-BAC7-4A30-B8C1-95B090DF3AFA}"/>
              </a:ext>
            </a:extLst>
          </p:cNvPr>
          <p:cNvSpPr>
            <a:spLocks noGrp="1"/>
          </p:cNvSpPr>
          <p:nvPr>
            <p:ph type="title"/>
          </p:nvPr>
        </p:nvSpPr>
        <p:spPr/>
        <p:txBody>
          <a:bodyPr/>
          <a:lstStyle/>
          <a:p>
            <a:r>
              <a:rPr lang="en-US" dirty="0"/>
              <a:t>Have We Been Converted?</a:t>
            </a:r>
          </a:p>
        </p:txBody>
      </p:sp>
      <p:sp>
        <p:nvSpPr>
          <p:cNvPr id="3" name="Content Placeholder 2">
            <a:extLst>
              <a:ext uri="{FF2B5EF4-FFF2-40B4-BE49-F238E27FC236}">
                <a16:creationId xmlns:a16="http://schemas.microsoft.com/office/drawing/2014/main" id="{F85CC821-586F-4892-86AD-10620FB57550}"/>
              </a:ext>
            </a:extLst>
          </p:cNvPr>
          <p:cNvSpPr>
            <a:spLocks noGrp="1"/>
          </p:cNvSpPr>
          <p:nvPr>
            <p:ph idx="1"/>
          </p:nvPr>
        </p:nvSpPr>
        <p:spPr>
          <a:xfrm>
            <a:off x="838199" y="1825625"/>
            <a:ext cx="10748749" cy="4351338"/>
          </a:xfrm>
        </p:spPr>
        <p:txBody>
          <a:bodyPr>
            <a:normAutofit/>
          </a:bodyPr>
          <a:lstStyle/>
          <a:p>
            <a:pPr>
              <a:spcBef>
                <a:spcPts val="0"/>
              </a:spcBef>
            </a:pPr>
            <a:r>
              <a:rPr lang="en-US" sz="3000" dirty="0"/>
              <a:t>Our AFFECTIONS are changed by believing, </a:t>
            </a:r>
            <a:r>
              <a:rPr lang="en-US" sz="2300" dirty="0"/>
              <a:t>1 Thess. 1.9-10</a:t>
            </a:r>
          </a:p>
          <a:p>
            <a:pPr>
              <a:spcBef>
                <a:spcPts val="0"/>
              </a:spcBef>
            </a:pPr>
            <a:endParaRPr lang="en-US" dirty="0"/>
          </a:p>
          <a:p>
            <a:pPr>
              <a:spcBef>
                <a:spcPts val="0"/>
              </a:spcBef>
            </a:pPr>
            <a:r>
              <a:rPr lang="en-US" sz="3000" dirty="0"/>
              <a:t>Our BEHAVIOR is changed by repenting, </a:t>
            </a:r>
            <a:r>
              <a:rPr lang="en-US" sz="2300" dirty="0"/>
              <a:t>Acts 26.18; 18.8; 1 Cor. 6.9-11</a:t>
            </a:r>
          </a:p>
          <a:p>
            <a:pPr>
              <a:spcBef>
                <a:spcPts val="0"/>
              </a:spcBef>
            </a:pPr>
            <a:endParaRPr lang="en-US" dirty="0"/>
          </a:p>
          <a:p>
            <a:pPr>
              <a:spcBef>
                <a:spcPts val="0"/>
              </a:spcBef>
            </a:pPr>
            <a:r>
              <a:rPr lang="en-US" sz="3000" dirty="0"/>
              <a:t>Our ALLEGIANCE is changed by confession, </a:t>
            </a:r>
            <a:r>
              <a:rPr lang="en-US" sz="2300" dirty="0"/>
              <a:t>Matt. 10.32-33; Luke 6.46; John 12.42-43</a:t>
            </a:r>
          </a:p>
          <a:p>
            <a:pPr>
              <a:spcBef>
                <a:spcPts val="0"/>
              </a:spcBef>
            </a:pPr>
            <a:endParaRPr lang="en-US" dirty="0"/>
          </a:p>
          <a:p>
            <a:pPr>
              <a:spcBef>
                <a:spcPts val="0"/>
              </a:spcBef>
            </a:pPr>
            <a:r>
              <a:rPr lang="en-US" sz="3000" dirty="0"/>
              <a:t>Our RELATIONSHIP with God is changed by baptism, </a:t>
            </a:r>
            <a:r>
              <a:rPr lang="en-US" sz="2300" dirty="0"/>
              <a:t>Acts 3.19; 2.38; 2 Cor. 5.17 cf. Rom. 6.4; Eph. 2.1, 4-6, 8, 12; 4.22-24; Col. 3.1-3, 10</a:t>
            </a:r>
          </a:p>
        </p:txBody>
      </p:sp>
    </p:spTree>
    <p:extLst>
      <p:ext uri="{BB962C8B-B14F-4D97-AF65-F5344CB8AC3E}">
        <p14:creationId xmlns:p14="http://schemas.microsoft.com/office/powerpoint/2010/main" val="32196067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2A2D-BAC7-4A30-B8C1-95B090DF3AFA}"/>
              </a:ext>
            </a:extLst>
          </p:cNvPr>
          <p:cNvSpPr>
            <a:spLocks noGrp="1"/>
          </p:cNvSpPr>
          <p:nvPr>
            <p:ph type="title"/>
          </p:nvPr>
        </p:nvSpPr>
        <p:spPr/>
        <p:txBody>
          <a:bodyPr/>
          <a:lstStyle/>
          <a:p>
            <a:r>
              <a:rPr lang="en-US" dirty="0"/>
              <a:t>What Does Being Converted Look Like?</a:t>
            </a:r>
          </a:p>
        </p:txBody>
      </p:sp>
      <p:sp>
        <p:nvSpPr>
          <p:cNvPr id="4" name="Content Placeholder 3">
            <a:extLst>
              <a:ext uri="{FF2B5EF4-FFF2-40B4-BE49-F238E27FC236}">
                <a16:creationId xmlns:a16="http://schemas.microsoft.com/office/drawing/2014/main" id="{5C4CEED6-8601-47FC-85E9-F3F171C1C01D}"/>
              </a:ext>
            </a:extLst>
          </p:cNvPr>
          <p:cNvSpPr>
            <a:spLocks noGrp="1"/>
          </p:cNvSpPr>
          <p:nvPr>
            <p:ph idx="1"/>
          </p:nvPr>
        </p:nvSpPr>
        <p:spPr/>
        <p:txBody>
          <a:bodyPr>
            <a:normAutofit/>
          </a:bodyPr>
          <a:lstStyle/>
          <a:p>
            <a:r>
              <a:rPr lang="en-US" sz="3200" dirty="0"/>
              <a:t>For the grace of God has appeared, bringing salvation for all people, training us to renounce ungodliness and worldly passions, and to live self-controlled, upright, and godly lives in the present age, waiting for our blessed hope, the appearing of the glory of our great God and Savior Jesus Christ, who gave himself for us to redeem us from all lawlessness and to purify for himself a people for his own possession who are zealous for good works. Titus 2.11-14</a:t>
            </a:r>
          </a:p>
        </p:txBody>
      </p:sp>
    </p:spTree>
    <p:extLst>
      <p:ext uri="{BB962C8B-B14F-4D97-AF65-F5344CB8AC3E}">
        <p14:creationId xmlns:p14="http://schemas.microsoft.com/office/powerpoint/2010/main" val="34533854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2A2D-BAC7-4A30-B8C1-95B090DF3AFA}"/>
              </a:ext>
            </a:extLst>
          </p:cNvPr>
          <p:cNvSpPr>
            <a:spLocks noGrp="1"/>
          </p:cNvSpPr>
          <p:nvPr>
            <p:ph type="title"/>
          </p:nvPr>
        </p:nvSpPr>
        <p:spPr/>
        <p:txBody>
          <a:bodyPr/>
          <a:lstStyle/>
          <a:p>
            <a:r>
              <a:rPr lang="en-US" dirty="0"/>
              <a:t>What Does Being Converted Look Like?</a:t>
            </a:r>
          </a:p>
        </p:txBody>
      </p:sp>
      <p:sp>
        <p:nvSpPr>
          <p:cNvPr id="3" name="Content Placeholder 2">
            <a:extLst>
              <a:ext uri="{FF2B5EF4-FFF2-40B4-BE49-F238E27FC236}">
                <a16:creationId xmlns:a16="http://schemas.microsoft.com/office/drawing/2014/main" id="{F85CC821-586F-4892-86AD-10620FB57550}"/>
              </a:ext>
            </a:extLst>
          </p:cNvPr>
          <p:cNvSpPr>
            <a:spLocks noGrp="1"/>
          </p:cNvSpPr>
          <p:nvPr>
            <p:ph idx="1"/>
          </p:nvPr>
        </p:nvSpPr>
        <p:spPr>
          <a:xfrm>
            <a:off x="838199" y="1825625"/>
            <a:ext cx="10748749" cy="4351338"/>
          </a:xfrm>
        </p:spPr>
        <p:txBody>
          <a:bodyPr>
            <a:noAutofit/>
          </a:bodyPr>
          <a:lstStyle/>
          <a:p>
            <a:pPr>
              <a:spcBef>
                <a:spcPts val="0"/>
              </a:spcBef>
            </a:pPr>
            <a:r>
              <a:rPr lang="en-US" dirty="0"/>
              <a:t>Faith that is CONVICTED no matter the cost, </a:t>
            </a:r>
            <a:r>
              <a:rPr lang="en-US" sz="2400" dirty="0"/>
              <a:t>Titus 2.12a; Luke 9.57-62; Acts 19.18-20</a:t>
            </a:r>
            <a:endParaRPr lang="en-US" dirty="0"/>
          </a:p>
          <a:p>
            <a:pPr>
              <a:spcBef>
                <a:spcPts val="0"/>
              </a:spcBef>
            </a:pPr>
            <a:endParaRPr lang="en-US" sz="2400" dirty="0"/>
          </a:p>
          <a:p>
            <a:pPr>
              <a:spcBef>
                <a:spcPts val="0"/>
              </a:spcBef>
            </a:pPr>
            <a:r>
              <a:rPr lang="en-US" dirty="0"/>
              <a:t>Faith that CONDUCTS itself in a worthy manner, </a:t>
            </a:r>
            <a:r>
              <a:rPr lang="en-US" sz="2400" dirty="0"/>
              <a:t>Titus 2.12b; Phil. 1.27</a:t>
            </a:r>
          </a:p>
          <a:p>
            <a:pPr>
              <a:spcBef>
                <a:spcPts val="0"/>
              </a:spcBef>
            </a:pPr>
            <a:endParaRPr lang="en-US" sz="2400" dirty="0"/>
          </a:p>
          <a:p>
            <a:pPr>
              <a:spcBef>
                <a:spcPts val="0"/>
              </a:spcBef>
            </a:pPr>
            <a:r>
              <a:rPr lang="en-US" dirty="0"/>
              <a:t>Faith that CONTINUES patiently and steadfastly, </a:t>
            </a:r>
            <a:r>
              <a:rPr lang="en-US" sz="2400" dirty="0"/>
              <a:t>Titus 2.13; Acts 2.42; Col. 1.21-23; 2 Tim. 3.14</a:t>
            </a:r>
          </a:p>
          <a:p>
            <a:pPr>
              <a:spcBef>
                <a:spcPts val="0"/>
              </a:spcBef>
            </a:pPr>
            <a:endParaRPr lang="en-US" sz="2400" dirty="0"/>
          </a:p>
          <a:p>
            <a:pPr>
              <a:spcBef>
                <a:spcPts val="0"/>
              </a:spcBef>
            </a:pPr>
            <a:r>
              <a:rPr lang="en-US" dirty="0"/>
              <a:t>Faith that CONFORMS to the image of Christ, </a:t>
            </a:r>
            <a:r>
              <a:rPr lang="en-US" sz="2400" dirty="0"/>
              <a:t>Titus 2.14; </a:t>
            </a:r>
            <a:r>
              <a:rPr lang="nn-NO" sz="2400" dirty="0"/>
              <a:t>Rom. 8.29; cf. Col. 3.9-10</a:t>
            </a:r>
            <a:endParaRPr lang="en-US" dirty="0"/>
          </a:p>
        </p:txBody>
      </p:sp>
    </p:spTree>
    <p:extLst>
      <p:ext uri="{BB962C8B-B14F-4D97-AF65-F5344CB8AC3E}">
        <p14:creationId xmlns:p14="http://schemas.microsoft.com/office/powerpoint/2010/main" val="126614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1248</TotalTime>
  <Words>317</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Corbel</vt:lpstr>
      <vt:lpstr>Office Theme</vt:lpstr>
      <vt:lpstr>PowerPoint Presentation</vt:lpstr>
      <vt:lpstr>What Does Conversion Mean?</vt:lpstr>
      <vt:lpstr>Have We Been Converted?</vt:lpstr>
      <vt:lpstr>What Does Being Converted Look Like?</vt:lpstr>
      <vt:lpstr>What Does Being Converted Look 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8</cp:revision>
  <dcterms:created xsi:type="dcterms:W3CDTF">2019-07-21T01:53:14Z</dcterms:created>
  <dcterms:modified xsi:type="dcterms:W3CDTF">2019-07-21T22:41:20Z</dcterms:modified>
</cp:coreProperties>
</file>