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1" r:id="rId4"/>
    <p:sldId id="258" r:id="rId5"/>
    <p:sldId id="259" r:id="rId6"/>
    <p:sldId id="260" r:id="rId7"/>
    <p:sldId id="262" r:id="rId8"/>
    <p:sldId id="266"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B97E-5E39-4AE2-B35F-1B6BEC5267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2B1622-ACEC-4DC9-8655-5839702004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C3A4A5-80DD-423D-9DEF-B18BC7BFBDF6}"/>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5" name="Footer Placeholder 4">
            <a:extLst>
              <a:ext uri="{FF2B5EF4-FFF2-40B4-BE49-F238E27FC236}">
                <a16:creationId xmlns:a16="http://schemas.microsoft.com/office/drawing/2014/main" id="{8A2EF728-9AAF-401B-B51A-B4A216AB7F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45FD22-111F-4657-BE3E-8151C9A1D00A}"/>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309526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07FD-6A78-4EB7-AF28-FDCFC8409B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C8A08A-2E0C-41BB-8E68-817A0B68DF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D638AA-1066-4790-A473-FC9C8A337478}"/>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5" name="Footer Placeholder 4">
            <a:extLst>
              <a:ext uri="{FF2B5EF4-FFF2-40B4-BE49-F238E27FC236}">
                <a16:creationId xmlns:a16="http://schemas.microsoft.com/office/drawing/2014/main" id="{EC5DB474-1AD8-46B7-9E62-841A38D209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C80C8C-342E-4B87-8FD8-223480318B46}"/>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287087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8944C8-A726-4BF1-8205-E2FDFCC594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8CDAC9-8630-4D55-8081-67219A2786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780175-0C04-4CD6-B287-29BC873586D4}"/>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5" name="Footer Placeholder 4">
            <a:extLst>
              <a:ext uri="{FF2B5EF4-FFF2-40B4-BE49-F238E27FC236}">
                <a16:creationId xmlns:a16="http://schemas.microsoft.com/office/drawing/2014/main" id="{93F2E33F-9CF4-4434-B34B-698FAC1B49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89A2E4-8BCF-4D8B-8C0B-C014BB6E4584}"/>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21544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3F51C-A26C-437C-94CD-00E200D3ED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70B72B-EA76-4C21-9122-B39C16FB7E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D1E10-231A-4802-A92C-EFFC24E6DEB2}"/>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5" name="Footer Placeholder 4">
            <a:extLst>
              <a:ext uri="{FF2B5EF4-FFF2-40B4-BE49-F238E27FC236}">
                <a16:creationId xmlns:a16="http://schemas.microsoft.com/office/drawing/2014/main" id="{90E34776-9C36-4CD3-B182-550AC8700C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04E1C6-5F9C-4317-9A6B-87B48B6355C7}"/>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136060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7F56B-B3C7-4FE9-A663-72719579A6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8F73EA-7C70-424D-ADC3-68C504D0D4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2E0325-E02D-4A44-806B-D28353496F13}"/>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5" name="Footer Placeholder 4">
            <a:extLst>
              <a:ext uri="{FF2B5EF4-FFF2-40B4-BE49-F238E27FC236}">
                <a16:creationId xmlns:a16="http://schemas.microsoft.com/office/drawing/2014/main" id="{12E1DDE9-E5C0-4DF7-8EDA-004D698BF0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70F36-22BF-41DC-BE9A-50541D55EA9B}"/>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1828566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340F0-9D06-4745-8CDE-365D6BF68C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68638B-D93B-4686-B461-88CF1A4DF6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170B44-EDAD-4110-87FD-AF4CF31EE6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BB5451-87D3-4470-B793-AFDB98F0E24C}"/>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6" name="Footer Placeholder 5">
            <a:extLst>
              <a:ext uri="{FF2B5EF4-FFF2-40B4-BE49-F238E27FC236}">
                <a16:creationId xmlns:a16="http://schemas.microsoft.com/office/drawing/2014/main" id="{C3507738-9D03-41B7-9A7E-05DF1DBCD1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B97A22-D3BF-4D46-9169-00FA11B08692}"/>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134199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4EC6-21FE-4B3F-9F70-9EFC1F9E1C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D50106-75D5-46DE-A19B-668E936BBE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523DF5-CF58-4803-AD56-426B903CCC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0989A2-6C9D-4938-8D4E-58DED9F076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0C7967-DC52-4A74-916C-6074102935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AE1B75-71B3-4092-A562-FD684B112E14}"/>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8" name="Footer Placeholder 7">
            <a:extLst>
              <a:ext uri="{FF2B5EF4-FFF2-40B4-BE49-F238E27FC236}">
                <a16:creationId xmlns:a16="http://schemas.microsoft.com/office/drawing/2014/main" id="{DF5E49B0-DB74-47DD-828A-8387FE9678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4754C3-EB2B-45A5-91E1-DC02D6C3A0CE}"/>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94525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5221-466D-40F2-8E5F-D334F3E646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B78BC5-B97A-4974-B215-D6C8C42A1587}"/>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4" name="Footer Placeholder 3">
            <a:extLst>
              <a:ext uri="{FF2B5EF4-FFF2-40B4-BE49-F238E27FC236}">
                <a16:creationId xmlns:a16="http://schemas.microsoft.com/office/drawing/2014/main" id="{0DA30545-FEEE-424E-A92D-9814091A0C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E664AC-FEAB-49E6-9F36-44B3720BEEBA}"/>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1527346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4950F8-1E9F-465B-B0AE-6B1BD3C1F521}"/>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3" name="Footer Placeholder 2">
            <a:extLst>
              <a:ext uri="{FF2B5EF4-FFF2-40B4-BE49-F238E27FC236}">
                <a16:creationId xmlns:a16="http://schemas.microsoft.com/office/drawing/2014/main" id="{031193FE-7C9C-4582-B71A-BA1C21CEBB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877B67-0A0A-484F-A24A-BDA638539A32}"/>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3319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A58A5-F8F0-45CF-A854-830FB6AA77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6651AB-6313-475A-8A56-511D7E9261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2747C8-B60F-4438-8052-78008B3B9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8B7F25-03B0-44AC-A453-7A1299C2BA51}"/>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6" name="Footer Placeholder 5">
            <a:extLst>
              <a:ext uri="{FF2B5EF4-FFF2-40B4-BE49-F238E27FC236}">
                <a16:creationId xmlns:a16="http://schemas.microsoft.com/office/drawing/2014/main" id="{AAC2DC25-C7FE-413A-BD42-B0B6938808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39C557-D7E3-44BB-BD07-A03C24FD6338}"/>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23280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35366-58B8-4F58-8D3F-7BE6EC2EE8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87EF38-9E7F-423A-BDAC-0FCD1FC44D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66E02A-70EB-4D40-BCC1-A54856141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44592B-7F27-4B5E-8B48-D8B2EF5E3A2C}"/>
              </a:ext>
            </a:extLst>
          </p:cNvPr>
          <p:cNvSpPr>
            <a:spLocks noGrp="1"/>
          </p:cNvSpPr>
          <p:nvPr>
            <p:ph type="dt" sz="half" idx="10"/>
          </p:nvPr>
        </p:nvSpPr>
        <p:spPr/>
        <p:txBody>
          <a:bodyPr/>
          <a:lstStyle/>
          <a:p>
            <a:fld id="{1EF968C8-72A7-4D5F-8CA6-D2747A8F42BD}" type="datetimeFigureOut">
              <a:rPr lang="en-US" smtClean="0"/>
              <a:t>7/27/2019</a:t>
            </a:fld>
            <a:endParaRPr lang="en-US"/>
          </a:p>
        </p:txBody>
      </p:sp>
      <p:sp>
        <p:nvSpPr>
          <p:cNvPr id="6" name="Footer Placeholder 5">
            <a:extLst>
              <a:ext uri="{FF2B5EF4-FFF2-40B4-BE49-F238E27FC236}">
                <a16:creationId xmlns:a16="http://schemas.microsoft.com/office/drawing/2014/main" id="{0F0140B2-89A7-4FD6-9CB8-D4BEED68D9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87563-700B-439E-BDB5-2E748F8AE913}"/>
              </a:ext>
            </a:extLst>
          </p:cNvPr>
          <p:cNvSpPr>
            <a:spLocks noGrp="1"/>
          </p:cNvSpPr>
          <p:nvPr>
            <p:ph type="sldNum" sz="quarter" idx="12"/>
          </p:nvPr>
        </p:nvSpPr>
        <p:spPr/>
        <p:txBody>
          <a:bodyPr/>
          <a:lstStyle/>
          <a:p>
            <a:fld id="{27695519-DE37-48E9-AEC1-41F6AA227B92}" type="slidenum">
              <a:rPr lang="en-US" smtClean="0"/>
              <a:t>‹#›</a:t>
            </a:fld>
            <a:endParaRPr lang="en-US"/>
          </a:p>
        </p:txBody>
      </p:sp>
    </p:spTree>
    <p:extLst>
      <p:ext uri="{BB962C8B-B14F-4D97-AF65-F5344CB8AC3E}">
        <p14:creationId xmlns:p14="http://schemas.microsoft.com/office/powerpoint/2010/main" val="1274560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4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A8171D-6EF0-4A69-A0C6-0EA0EDE226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0830C8-1186-44D4-B07F-9EB1B11527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00FB7B-2DC8-428A-B3ED-E249E2073C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968C8-72A7-4D5F-8CA6-D2747A8F42BD}" type="datetimeFigureOut">
              <a:rPr lang="en-US" smtClean="0"/>
              <a:t>7/27/2019</a:t>
            </a:fld>
            <a:endParaRPr lang="en-US"/>
          </a:p>
        </p:txBody>
      </p:sp>
      <p:sp>
        <p:nvSpPr>
          <p:cNvPr id="5" name="Footer Placeholder 4">
            <a:extLst>
              <a:ext uri="{FF2B5EF4-FFF2-40B4-BE49-F238E27FC236}">
                <a16:creationId xmlns:a16="http://schemas.microsoft.com/office/drawing/2014/main" id="{1F2303FE-6DDE-4452-8DEB-CE01B8BED9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3F86B7-350C-40C1-A1EF-2AC9F10C0B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95519-DE37-48E9-AEC1-41F6AA227B92}" type="slidenum">
              <a:rPr lang="en-US" smtClean="0"/>
              <a:t>‹#›</a:t>
            </a:fld>
            <a:endParaRPr lang="en-US"/>
          </a:p>
        </p:txBody>
      </p:sp>
    </p:spTree>
    <p:extLst>
      <p:ext uri="{BB962C8B-B14F-4D97-AF65-F5344CB8AC3E}">
        <p14:creationId xmlns:p14="http://schemas.microsoft.com/office/powerpoint/2010/main" val="826839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3BAF5F0-B3B0-4126-A113-FFB131268D1D}"/>
              </a:ext>
            </a:extLst>
          </p:cNvPr>
          <p:cNvSpPr txBox="1"/>
          <p:nvPr/>
        </p:nvSpPr>
        <p:spPr>
          <a:xfrm>
            <a:off x="2310349" y="2301766"/>
            <a:ext cx="7571303" cy="1323439"/>
          </a:xfrm>
          <a:prstGeom prst="rect">
            <a:avLst/>
          </a:prstGeom>
          <a:noFill/>
        </p:spPr>
        <p:txBody>
          <a:bodyPr wrap="none" rtlCol="0">
            <a:spAutoFit/>
          </a:bodyPr>
          <a:lstStyle/>
          <a:p>
            <a:r>
              <a:rPr lang="en-US" sz="8000" b="1" dirty="0">
                <a:latin typeface="Cambria" panose="02040503050406030204" pitchFamily="18" charset="0"/>
                <a:ea typeface="Cambria" panose="02040503050406030204" pitchFamily="18" charset="0"/>
              </a:rPr>
              <a:t>Sufficient Grace</a:t>
            </a:r>
            <a:endParaRPr lang="en-US" sz="8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29962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3BAF5F0-B3B0-4126-A113-FFB131268D1D}"/>
              </a:ext>
            </a:extLst>
          </p:cNvPr>
          <p:cNvSpPr txBox="1"/>
          <p:nvPr/>
        </p:nvSpPr>
        <p:spPr>
          <a:xfrm>
            <a:off x="347869" y="983974"/>
            <a:ext cx="11678479" cy="5264005"/>
          </a:xfrm>
          <a:prstGeom prst="rect">
            <a:avLst/>
          </a:prstGeom>
          <a:noFill/>
        </p:spPr>
        <p:txBody>
          <a:bodyPr wrap="square" rtlCol="0">
            <a:spAutoFit/>
          </a:bodyPr>
          <a:lstStyle/>
          <a:p>
            <a:pPr>
              <a:lnSpc>
                <a:spcPct val="150000"/>
              </a:lnSpc>
            </a:pPr>
            <a:r>
              <a:rPr lang="en-US" sz="3600" b="1" u="sng" dirty="0">
                <a:latin typeface="Cambria" panose="02040503050406030204" pitchFamily="18" charset="0"/>
                <a:ea typeface="Cambria" panose="02040503050406030204" pitchFamily="18" charset="0"/>
              </a:rPr>
              <a:t>2 Cor. 12:9-10  </a:t>
            </a:r>
            <a:r>
              <a:rPr lang="en-US" sz="3200" b="1" dirty="0">
                <a:latin typeface="Cambria" panose="02040503050406030204" pitchFamily="18" charset="0"/>
                <a:ea typeface="Cambria" panose="02040503050406030204" pitchFamily="18" charset="0"/>
              </a:rPr>
              <a:t>And He has said to me, "</a:t>
            </a:r>
            <a:r>
              <a:rPr lang="en-US" sz="3200" b="1" i="1" u="sng" dirty="0">
                <a:latin typeface="Cambria" panose="02040503050406030204" pitchFamily="18" charset="0"/>
                <a:ea typeface="Cambria" panose="02040503050406030204" pitchFamily="18" charset="0"/>
              </a:rPr>
              <a:t>My grace is sufficient for you</a:t>
            </a:r>
            <a:r>
              <a:rPr lang="en-US" sz="3200" b="1" dirty="0">
                <a:latin typeface="Cambria" panose="02040503050406030204" pitchFamily="18" charset="0"/>
                <a:ea typeface="Cambria" panose="02040503050406030204" pitchFamily="18" charset="0"/>
              </a:rPr>
              <a:t>, for power is perfected in weakness." Most gladly, therefore, I will rather boast about my weaknesses, so that the power of Christ may dwell in me.  Therefore I am well content with weaknesses, with insults, with distresses, with persecutions, with difficulties, for Christ's sake; for when I am weak, then I am strong. </a:t>
            </a:r>
          </a:p>
        </p:txBody>
      </p:sp>
    </p:spTree>
    <p:extLst>
      <p:ext uri="{BB962C8B-B14F-4D97-AF65-F5344CB8AC3E}">
        <p14:creationId xmlns:p14="http://schemas.microsoft.com/office/powerpoint/2010/main" val="190225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F0E56C-D4BC-46A3-BC37-F7CE1831A2EE}"/>
              </a:ext>
            </a:extLst>
          </p:cNvPr>
          <p:cNvSpPr/>
          <p:nvPr/>
        </p:nvSpPr>
        <p:spPr>
          <a:xfrm>
            <a:off x="1298712" y="224212"/>
            <a:ext cx="9455427" cy="6052041"/>
          </a:xfrm>
          <a:prstGeom prst="rect">
            <a:avLst/>
          </a:prstGeom>
        </p:spPr>
        <p:txBody>
          <a:bodyPr wrap="square">
            <a:spAutoFit/>
          </a:bodyPr>
          <a:lstStyle/>
          <a:p>
            <a:pPr>
              <a:lnSpc>
                <a:spcPct val="107000"/>
              </a:lnSpc>
            </a:pPr>
            <a:r>
              <a:rPr lang="en-US" sz="2800" b="1" u="sng" dirty="0">
                <a:latin typeface="Cambria" panose="02040503050406030204" pitchFamily="18" charset="0"/>
                <a:ea typeface="Cambria" panose="02040503050406030204" pitchFamily="18" charset="0"/>
                <a:cs typeface="Times New Roman" panose="02020603050405020304" pitchFamily="18" charset="0"/>
              </a:rPr>
              <a:t>Grace</a:t>
            </a:r>
            <a:r>
              <a:rPr lang="en-US" sz="2800" b="1" dirty="0">
                <a:latin typeface="Cambria" panose="02040503050406030204" pitchFamily="18" charset="0"/>
                <a:ea typeface="Cambria" panose="02040503050406030204" pitchFamily="18" charset="0"/>
                <a:cs typeface="Times New Roman" panose="02020603050405020304" pitchFamily="18" charset="0"/>
              </a:rPr>
              <a:t>:  (root)</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1) to rejoice, be glad</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2) to rejoice exceedingly</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3) to be well, thrive</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 </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u="sng" dirty="0">
                <a:latin typeface="Cambria" panose="02040503050406030204" pitchFamily="18" charset="0"/>
                <a:ea typeface="Cambria" panose="02040503050406030204" pitchFamily="18" charset="0"/>
                <a:cs typeface="Times New Roman" panose="02020603050405020304" pitchFamily="18" charset="0"/>
              </a:rPr>
              <a:t>Sufficient:</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1) to be possessed of unfailing strength</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	1a) to be strong, to suffice, to be enough</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		1a1) to defend, ward off</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	1b) to be satisfied, to be contented</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 </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b="1" dirty="0">
                <a:latin typeface="Cambria" panose="02040503050406030204" pitchFamily="18" charset="0"/>
                <a:ea typeface="Cambria" panose="02040503050406030204" pitchFamily="18" charset="0"/>
                <a:cs typeface="Times New Roman" panose="02020603050405020304" pitchFamily="18" charset="0"/>
              </a:rPr>
              <a:t>Definition of </a:t>
            </a:r>
            <a:r>
              <a:rPr lang="en-US" sz="2800" b="1" i="1" u="sng" dirty="0">
                <a:latin typeface="Cambria" panose="02040503050406030204" pitchFamily="18" charset="0"/>
                <a:ea typeface="Cambria" panose="02040503050406030204" pitchFamily="18" charset="0"/>
                <a:cs typeface="Times New Roman" panose="02020603050405020304" pitchFamily="18" charset="0"/>
              </a:rPr>
              <a:t>Grace</a:t>
            </a:r>
            <a:r>
              <a:rPr lang="en-US" sz="2800" b="1" dirty="0">
                <a:latin typeface="Cambria" panose="02040503050406030204" pitchFamily="18" charset="0"/>
                <a:ea typeface="Cambria" panose="02040503050406030204" pitchFamily="18" charset="0"/>
                <a:cs typeface="Times New Roman" panose="02020603050405020304" pitchFamily="18" charset="0"/>
              </a:rPr>
              <a:t> actually gives the meaning to </a:t>
            </a:r>
            <a:r>
              <a:rPr lang="en-US" sz="2800" b="1" i="1" u="sng" dirty="0">
                <a:latin typeface="Cambria" panose="02040503050406030204" pitchFamily="18" charset="0"/>
                <a:ea typeface="Cambria" panose="02040503050406030204" pitchFamily="18" charset="0"/>
                <a:cs typeface="Times New Roman" panose="02020603050405020304" pitchFamily="18" charset="0"/>
              </a:rPr>
              <a:t>sufficient</a:t>
            </a:r>
            <a:r>
              <a:rPr lang="en-US" sz="2800" b="1" dirty="0">
                <a:latin typeface="Cambria" panose="02040503050406030204" pitchFamily="18" charset="0"/>
                <a:ea typeface="Cambria" panose="02040503050406030204" pitchFamily="18" charset="0"/>
                <a:cs typeface="Times New Roman" panose="02020603050405020304" pitchFamily="18" charset="0"/>
              </a:rPr>
              <a:t> and </a:t>
            </a:r>
            <a:r>
              <a:rPr lang="en-US" sz="2800" b="1" i="1" u="sng" dirty="0">
                <a:latin typeface="Cambria" panose="02040503050406030204" pitchFamily="18" charset="0"/>
                <a:ea typeface="Cambria" panose="02040503050406030204" pitchFamily="18" charset="0"/>
                <a:cs typeface="Times New Roman" panose="02020603050405020304" pitchFamily="18" charset="0"/>
              </a:rPr>
              <a:t>contentment</a:t>
            </a:r>
            <a:r>
              <a:rPr lang="en-US" sz="2800" b="1" dirty="0">
                <a:latin typeface="Cambria" panose="02040503050406030204" pitchFamily="18" charset="0"/>
                <a:ea typeface="Cambria" panose="02040503050406030204" pitchFamily="18" charset="0"/>
                <a:cs typeface="Times New Roman" panose="02020603050405020304" pitchFamily="18" charset="0"/>
              </a:rPr>
              <a:t>.</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16810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B35692-1674-48F6-8F29-9A1B67B9503B}"/>
              </a:ext>
            </a:extLst>
          </p:cNvPr>
          <p:cNvSpPr/>
          <p:nvPr/>
        </p:nvSpPr>
        <p:spPr>
          <a:xfrm>
            <a:off x="1033669" y="1411357"/>
            <a:ext cx="10525539" cy="3742563"/>
          </a:xfrm>
          <a:prstGeom prst="rect">
            <a:avLst/>
          </a:prstGeom>
        </p:spPr>
        <p:txBody>
          <a:bodyPr wrap="square">
            <a:spAutoFit/>
          </a:bodyPr>
          <a:lstStyle/>
          <a:p>
            <a:pPr>
              <a:lnSpc>
                <a:spcPct val="107000"/>
              </a:lnSpc>
            </a:pPr>
            <a:r>
              <a:rPr lang="en-US" sz="3200" b="1" dirty="0">
                <a:latin typeface="Cambria" panose="02040503050406030204" pitchFamily="18" charset="0"/>
                <a:ea typeface="Cambria" panose="02040503050406030204" pitchFamily="18" charset="0"/>
                <a:cs typeface="Times New Roman" panose="02020603050405020304" pitchFamily="18" charset="0"/>
              </a:rPr>
              <a:t>1 Tim. 6:6  But godliness </a:t>
            </a:r>
            <a:r>
              <a:rPr lang="en-US" sz="3200" b="1" i="1" dirty="0">
                <a:latin typeface="Cambria" panose="02040503050406030204" pitchFamily="18" charset="0"/>
                <a:ea typeface="Cambria" panose="02040503050406030204" pitchFamily="18" charset="0"/>
                <a:cs typeface="Times New Roman" panose="02020603050405020304" pitchFamily="18" charset="0"/>
              </a:rPr>
              <a:t>actually</a:t>
            </a:r>
            <a:r>
              <a:rPr lang="en-US" sz="3200" b="1" dirty="0">
                <a:latin typeface="Cambria" panose="02040503050406030204" pitchFamily="18" charset="0"/>
                <a:ea typeface="Cambria" panose="02040503050406030204" pitchFamily="18" charset="0"/>
                <a:cs typeface="Times New Roman" panose="02020603050405020304" pitchFamily="18" charset="0"/>
              </a:rPr>
              <a:t> is a means of great gain when accompanied by contentment.  (But godliness with contentment is great gain: - ASV)</a:t>
            </a: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3200" b="1" dirty="0">
                <a:latin typeface="Cambria" panose="02040503050406030204" pitchFamily="18" charset="0"/>
                <a:ea typeface="Cambria" panose="02040503050406030204" pitchFamily="18" charset="0"/>
                <a:cs typeface="Times New Roman" panose="02020603050405020304" pitchFamily="18" charset="0"/>
              </a:rPr>
              <a:t> </a:t>
            </a: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3200" b="1" dirty="0">
                <a:latin typeface="Cambria" panose="02040503050406030204" pitchFamily="18" charset="0"/>
                <a:ea typeface="Cambria" panose="02040503050406030204" pitchFamily="18" charset="0"/>
                <a:cs typeface="Times New Roman" panose="02020603050405020304" pitchFamily="18" charset="0"/>
              </a:rPr>
              <a:t>Contentment: </a:t>
            </a: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marL="457200" indent="-457200">
              <a:lnSpc>
                <a:spcPct val="107000"/>
              </a:lnSpc>
              <a:buFont typeface="Wingdings" panose="05000000000000000000" pitchFamily="2" charset="2"/>
              <a:buChar char="§"/>
            </a:pPr>
            <a:r>
              <a:rPr lang="en-US" sz="3200" b="1" dirty="0">
                <a:latin typeface="Cambria" panose="02040503050406030204" pitchFamily="18" charset="0"/>
                <a:ea typeface="Cambria" panose="02040503050406030204" pitchFamily="18" charset="0"/>
                <a:cs typeface="Times New Roman" panose="02020603050405020304" pitchFamily="18" charset="0"/>
              </a:rPr>
              <a:t>sufficiency of the necessities of life</a:t>
            </a: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marL="457200" indent="-457200">
              <a:lnSpc>
                <a:spcPct val="107000"/>
              </a:lnSpc>
              <a:buFont typeface="Wingdings" panose="05000000000000000000" pitchFamily="2" charset="2"/>
              <a:buChar char="§"/>
            </a:pPr>
            <a:r>
              <a:rPr lang="en-US" sz="3200" b="1" dirty="0">
                <a:latin typeface="Cambria" panose="02040503050406030204" pitchFamily="18" charset="0"/>
                <a:ea typeface="Cambria" panose="02040503050406030204" pitchFamily="18" charset="0"/>
                <a:cs typeface="Times New Roman" panose="02020603050405020304" pitchFamily="18" charset="0"/>
              </a:rPr>
              <a:t>a mind contented with its lot, contentment</a:t>
            </a: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25722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8F7430-9D30-42BB-B7F0-D78310028CB2}"/>
              </a:ext>
            </a:extLst>
          </p:cNvPr>
          <p:cNvSpPr/>
          <p:nvPr/>
        </p:nvSpPr>
        <p:spPr>
          <a:xfrm>
            <a:off x="407503" y="149087"/>
            <a:ext cx="10823713" cy="5171672"/>
          </a:xfrm>
          <a:prstGeom prst="rect">
            <a:avLst/>
          </a:prstGeom>
        </p:spPr>
        <p:txBody>
          <a:bodyPr wrap="square">
            <a:spAutoFit/>
          </a:bodyPr>
          <a:lstStyle/>
          <a:p>
            <a:pPr algn="ctr">
              <a:lnSpc>
                <a:spcPct val="150000"/>
              </a:lnSpc>
            </a:pPr>
            <a:r>
              <a:rPr lang="en-US" sz="3200" b="1" dirty="0">
                <a:latin typeface="Cambria" panose="02040503050406030204" pitchFamily="18" charset="0"/>
                <a:ea typeface="Cambria" panose="02040503050406030204" pitchFamily="18" charset="0"/>
                <a:cs typeface="Times New Roman" panose="02020603050405020304" pitchFamily="18" charset="0"/>
              </a:rPr>
              <a:t>How to be sufficient and content:</a:t>
            </a:r>
          </a:p>
          <a:p>
            <a:pPr algn="ctr">
              <a:lnSpc>
                <a:spcPct val="150000"/>
              </a:lnSpc>
            </a:pP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tabLst>
                <a:tab pos="457200" algn="l"/>
              </a:tabLst>
            </a:pPr>
            <a:r>
              <a:rPr lang="en-US" sz="3200" b="1" dirty="0">
                <a:latin typeface="Cambria" panose="02040503050406030204" pitchFamily="18" charset="0"/>
                <a:ea typeface="Cambria" panose="02040503050406030204" pitchFamily="18" charset="0"/>
                <a:cs typeface="Times New Roman" panose="02020603050405020304" pitchFamily="18" charset="0"/>
              </a:rPr>
              <a:t>Know what contentment really is. </a:t>
            </a: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tabLst>
                <a:tab pos="457200" algn="l"/>
              </a:tabLst>
            </a:pPr>
            <a:r>
              <a:rPr lang="en-US" sz="3200" b="1" dirty="0">
                <a:latin typeface="Cambria" panose="02040503050406030204" pitchFamily="18" charset="0"/>
                <a:ea typeface="Cambria" panose="02040503050406030204" pitchFamily="18" charset="0"/>
                <a:cs typeface="Times New Roman" panose="02020603050405020304" pitchFamily="18" charset="0"/>
              </a:rPr>
              <a:t>Know what you have.  </a:t>
            </a: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tabLst>
                <a:tab pos="457200" algn="l"/>
              </a:tabLst>
            </a:pPr>
            <a:r>
              <a:rPr lang="en-US" sz="3200" b="1" dirty="0">
                <a:latin typeface="Cambria" panose="02040503050406030204" pitchFamily="18" charset="0"/>
                <a:ea typeface="Cambria" panose="02040503050406030204" pitchFamily="18" charset="0"/>
                <a:cs typeface="Times New Roman" panose="02020603050405020304" pitchFamily="18" charset="0"/>
              </a:rPr>
              <a:t>Content to whom? Not just what.  </a:t>
            </a: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tabLst>
                <a:tab pos="457200" algn="l"/>
              </a:tabLst>
            </a:pPr>
            <a:r>
              <a:rPr lang="en-US" sz="3200" b="1" dirty="0">
                <a:latin typeface="Cambria" panose="02040503050406030204" pitchFamily="18" charset="0"/>
                <a:ea typeface="Cambria" panose="02040503050406030204" pitchFamily="18" charset="0"/>
                <a:cs typeface="Times New Roman" panose="02020603050405020304" pitchFamily="18" charset="0"/>
              </a:rPr>
              <a:t>Compared to what? </a:t>
            </a:r>
            <a:endParaRPr lang="en-US" sz="3200" b="1" dirty="0">
              <a:effectLst/>
              <a:latin typeface="Cambria" panose="02040503050406030204" pitchFamily="18" charset="0"/>
              <a:ea typeface="Cambria" panose="02040503050406030204" pitchFamily="18"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tabLst>
                <a:tab pos="457200" algn="l"/>
              </a:tabLst>
            </a:pPr>
            <a:r>
              <a:rPr lang="en-US" sz="3200" b="1" dirty="0">
                <a:latin typeface="Cambria" panose="02040503050406030204" pitchFamily="18" charset="0"/>
                <a:ea typeface="Cambria" panose="02040503050406030204" pitchFamily="18" charset="0"/>
                <a:cs typeface="Times New Roman" panose="02020603050405020304" pitchFamily="18" charset="0"/>
              </a:rPr>
              <a:t>Requires a standard. Content with what? </a:t>
            </a:r>
          </a:p>
        </p:txBody>
      </p:sp>
    </p:spTree>
    <p:extLst>
      <p:ext uri="{BB962C8B-B14F-4D97-AF65-F5344CB8AC3E}">
        <p14:creationId xmlns:p14="http://schemas.microsoft.com/office/powerpoint/2010/main" val="334894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8A1B5B-2BA3-4C8A-90F0-D7D8D5AB12C7}"/>
              </a:ext>
            </a:extLst>
          </p:cNvPr>
          <p:cNvSpPr/>
          <p:nvPr/>
        </p:nvSpPr>
        <p:spPr>
          <a:xfrm>
            <a:off x="395909" y="649096"/>
            <a:ext cx="11400181" cy="5816977"/>
          </a:xfrm>
          <a:prstGeom prst="rect">
            <a:avLst/>
          </a:prstGeom>
        </p:spPr>
        <p:txBody>
          <a:bodyPr wrap="square">
            <a:spAutoFit/>
          </a:bodyPr>
          <a:lstStyle/>
          <a:p>
            <a:pPr marL="457200" marR="0" lvl="0" indent="-457200">
              <a:spcBef>
                <a:spcPts val="0"/>
              </a:spcBef>
              <a:spcAft>
                <a:spcPts val="0"/>
              </a:spcAft>
              <a:buFont typeface="+mj-lt"/>
              <a:buAutoNum type="arabicPeriod" startAt="6"/>
              <a:tabLst>
                <a:tab pos="457200" algn="l"/>
              </a:tabLst>
            </a:pPr>
            <a:r>
              <a:rPr lang="en-US" sz="3200" b="1" dirty="0">
                <a:latin typeface="Cambria" panose="02040503050406030204" pitchFamily="18" charset="0"/>
                <a:ea typeface="Cambria" panose="02040503050406030204" pitchFamily="18" charset="0"/>
                <a:cs typeface="Times New Roman" panose="02020603050405020304" pitchFamily="18" charset="0"/>
              </a:rPr>
              <a:t>Ways to add to/ or achieve contentment - not sufficiency because God says we already have that.  </a:t>
            </a:r>
          </a:p>
          <a:p>
            <a:pPr marL="457200" marR="0" lvl="0" indent="-457200">
              <a:spcBef>
                <a:spcPts val="0"/>
              </a:spcBef>
              <a:spcAft>
                <a:spcPts val="0"/>
              </a:spcAft>
              <a:buFont typeface="+mj-lt"/>
              <a:buAutoNum type="arabicPeriod" startAt="6"/>
              <a:tabLst>
                <a:tab pos="457200" algn="l"/>
              </a:tabLst>
            </a:pPr>
            <a:endParaRPr lang="en-US" b="1" dirty="0">
              <a:latin typeface="Cambria" panose="02040503050406030204" pitchFamily="18" charset="0"/>
              <a:ea typeface="Cambria" panose="02040503050406030204" pitchFamily="18" charset="0"/>
              <a:cs typeface="Times New Roman" panose="02020603050405020304" pitchFamily="18" charset="0"/>
            </a:endParaRPr>
          </a:p>
          <a:p>
            <a:pPr marL="457200" indent="-457200">
              <a:buFont typeface="+mj-lt"/>
              <a:buAutoNum type="arabicPeriod" startAt="6"/>
            </a:pPr>
            <a:r>
              <a:rPr lang="en-US" sz="3200" b="1" dirty="0">
                <a:latin typeface="Cambria" panose="02040503050406030204" pitchFamily="18" charset="0"/>
                <a:ea typeface="Cambria" panose="02040503050406030204" pitchFamily="18" charset="0"/>
                <a:cs typeface="Times New Roman" panose="02020603050405020304" pitchFamily="18" charset="0"/>
              </a:rPr>
              <a:t>Understand what you really have. </a:t>
            </a:r>
          </a:p>
          <a:p>
            <a:pPr marL="457200" indent="-457200">
              <a:buFont typeface="+mj-lt"/>
              <a:buAutoNum type="arabicPeriod" startAt="6"/>
            </a:pPr>
            <a:endParaRPr lang="en-US" b="1" dirty="0">
              <a:latin typeface="Cambria" panose="02040503050406030204" pitchFamily="18" charset="0"/>
              <a:ea typeface="Cambria" panose="02040503050406030204" pitchFamily="18" charset="0"/>
              <a:cs typeface="Times New Roman" panose="02020603050405020304" pitchFamily="18" charset="0"/>
            </a:endParaRPr>
          </a:p>
          <a:p>
            <a:pPr marL="457200" indent="-457200">
              <a:buFont typeface="+mj-lt"/>
              <a:buAutoNum type="arabicPeriod" startAt="6"/>
            </a:pPr>
            <a:r>
              <a:rPr lang="en-US" sz="3200" b="1" dirty="0">
                <a:latin typeface="Cambria" panose="02040503050406030204" pitchFamily="18" charset="0"/>
                <a:ea typeface="Cambria" panose="02040503050406030204" pitchFamily="18" charset="0"/>
                <a:cs typeface="Times New Roman" panose="02020603050405020304" pitchFamily="18" charset="0"/>
              </a:rPr>
              <a:t>Understand the reality of your relationships. - esp. with God</a:t>
            </a:r>
          </a:p>
          <a:p>
            <a:pPr marL="457200" indent="-457200">
              <a:buFont typeface="+mj-lt"/>
              <a:buAutoNum type="arabicPeriod" startAt="6"/>
            </a:pPr>
            <a:endParaRPr lang="en-US" b="1" dirty="0">
              <a:latin typeface="Cambria" panose="02040503050406030204" pitchFamily="18" charset="0"/>
              <a:ea typeface="Cambria" panose="02040503050406030204" pitchFamily="18" charset="0"/>
              <a:cs typeface="Times New Roman" panose="02020603050405020304" pitchFamily="18" charset="0"/>
            </a:endParaRPr>
          </a:p>
          <a:p>
            <a:pPr marL="457200" indent="-457200">
              <a:buFont typeface="+mj-lt"/>
              <a:buAutoNum type="arabicPeriod" startAt="6"/>
            </a:pPr>
            <a:r>
              <a:rPr lang="en-US" sz="3200" b="1" dirty="0">
                <a:latin typeface="Cambria" panose="02040503050406030204" pitchFamily="18" charset="0"/>
                <a:ea typeface="Cambria" panose="02040503050406030204" pitchFamily="18" charset="0"/>
                <a:cs typeface="Times New Roman" panose="02020603050405020304" pitchFamily="18" charset="0"/>
              </a:rPr>
              <a:t> Determine what is really of worth. (When loved ones pass you have to  determine what is of no value to you, but was to them)</a:t>
            </a:r>
          </a:p>
          <a:p>
            <a:pPr marL="457200" indent="-457200">
              <a:buFont typeface="+mj-lt"/>
              <a:buAutoNum type="arabicPeriod" startAt="6"/>
            </a:pPr>
            <a:endParaRPr lang="en-US" b="1" dirty="0">
              <a:latin typeface="Cambria" panose="02040503050406030204" pitchFamily="18" charset="0"/>
              <a:ea typeface="Cambria" panose="02040503050406030204" pitchFamily="18" charset="0"/>
              <a:cs typeface="Times New Roman" panose="02020603050405020304" pitchFamily="18" charset="0"/>
            </a:endParaRPr>
          </a:p>
          <a:p>
            <a:pPr marL="457200" indent="-457200">
              <a:buFont typeface="+mj-lt"/>
              <a:buAutoNum type="arabicPeriod" startAt="6"/>
            </a:pPr>
            <a:r>
              <a:rPr lang="en-US" sz="3200" b="1" dirty="0">
                <a:latin typeface="Cambria" panose="02040503050406030204" pitchFamily="18" charset="0"/>
                <a:ea typeface="Cambria" panose="02040503050406030204" pitchFamily="18" charset="0"/>
                <a:cs typeface="Times New Roman" panose="02020603050405020304" pitchFamily="18" charset="0"/>
              </a:rPr>
              <a:t> Prioritize!</a:t>
            </a:r>
          </a:p>
        </p:txBody>
      </p:sp>
    </p:spTree>
    <p:extLst>
      <p:ext uri="{BB962C8B-B14F-4D97-AF65-F5344CB8AC3E}">
        <p14:creationId xmlns:p14="http://schemas.microsoft.com/office/powerpoint/2010/main" val="366273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89DE4F-7E29-4ACF-A128-E864DC72DFA4}"/>
              </a:ext>
            </a:extLst>
          </p:cNvPr>
          <p:cNvSpPr/>
          <p:nvPr/>
        </p:nvSpPr>
        <p:spPr>
          <a:xfrm>
            <a:off x="271669" y="172467"/>
            <a:ext cx="11648661" cy="6513065"/>
          </a:xfrm>
          <a:prstGeom prst="rect">
            <a:avLst/>
          </a:prstGeom>
        </p:spPr>
        <p:txBody>
          <a:bodyPr wrap="square">
            <a:spAutoFit/>
          </a:bodyPr>
          <a:lstStyle/>
          <a:p>
            <a:pPr algn="ctr">
              <a:lnSpc>
                <a:spcPct val="107000"/>
              </a:lnSpc>
            </a:pPr>
            <a:r>
              <a:rPr lang="en-US" sz="2800" b="1" u="sng" dirty="0">
                <a:latin typeface="Cambria" panose="02040503050406030204" pitchFamily="18" charset="0"/>
                <a:ea typeface="Cambria" panose="02040503050406030204" pitchFamily="18" charset="0"/>
                <a:cs typeface="Times New Roman" panose="02020603050405020304" pitchFamily="18" charset="0"/>
              </a:rPr>
              <a:t>EXAMPLES:</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 </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u="sng" dirty="0">
                <a:latin typeface="Cambria" panose="02040503050406030204" pitchFamily="18" charset="0"/>
                <a:ea typeface="Cambria" panose="02040503050406030204" pitchFamily="18" charset="0"/>
                <a:cs typeface="Times New Roman" panose="02020603050405020304" pitchFamily="18" charset="0"/>
              </a:rPr>
              <a:t>Luke 3:14</a:t>
            </a:r>
            <a:r>
              <a:rPr lang="en-US" sz="2800" b="1" dirty="0">
                <a:latin typeface="Cambria" panose="02040503050406030204" pitchFamily="18" charset="0"/>
                <a:ea typeface="Cambria" panose="02040503050406030204" pitchFamily="18" charset="0"/>
                <a:cs typeface="Times New Roman" panose="02020603050405020304" pitchFamily="18" charset="0"/>
              </a:rPr>
              <a:t>  </a:t>
            </a:r>
            <a:r>
              <a:rPr lang="en-US" sz="2800" b="1" i="1" dirty="0">
                <a:latin typeface="Cambria" panose="02040503050406030204" pitchFamily="18" charset="0"/>
                <a:ea typeface="Cambria" panose="02040503050406030204" pitchFamily="18" charset="0"/>
                <a:cs typeface="Times New Roman" panose="02020603050405020304" pitchFamily="18" charset="0"/>
              </a:rPr>
              <a:t>Some</a:t>
            </a:r>
            <a:r>
              <a:rPr lang="en-US" sz="2800" b="1" dirty="0">
                <a:latin typeface="Cambria" panose="02040503050406030204" pitchFamily="18" charset="0"/>
                <a:ea typeface="Cambria" panose="02040503050406030204" pitchFamily="18" charset="0"/>
                <a:cs typeface="Times New Roman" panose="02020603050405020304" pitchFamily="18" charset="0"/>
              </a:rPr>
              <a:t> soldiers were questioning him, saying, "And </a:t>
            </a:r>
            <a:r>
              <a:rPr lang="en-US" sz="2800" b="1" i="1" dirty="0">
                <a:latin typeface="Cambria" panose="02040503050406030204" pitchFamily="18" charset="0"/>
                <a:ea typeface="Cambria" panose="02040503050406030204" pitchFamily="18" charset="0"/>
                <a:cs typeface="Times New Roman" panose="02020603050405020304" pitchFamily="18" charset="0"/>
              </a:rPr>
              <a:t>what about</a:t>
            </a:r>
            <a:r>
              <a:rPr lang="en-US" sz="2800" b="1" dirty="0">
                <a:latin typeface="Cambria" panose="02040503050406030204" pitchFamily="18" charset="0"/>
                <a:ea typeface="Cambria" panose="02040503050406030204" pitchFamily="18" charset="0"/>
                <a:cs typeface="Times New Roman" panose="02020603050405020304" pitchFamily="18" charset="0"/>
              </a:rPr>
              <a:t> us, what shall we do?" And he said to them, "Do not take money from anyone by force, or accuse </a:t>
            </a:r>
            <a:r>
              <a:rPr lang="en-US" sz="2800" b="1" i="1" dirty="0">
                <a:latin typeface="Cambria" panose="02040503050406030204" pitchFamily="18" charset="0"/>
                <a:ea typeface="Cambria" panose="02040503050406030204" pitchFamily="18" charset="0"/>
                <a:cs typeface="Times New Roman" panose="02020603050405020304" pitchFamily="18" charset="0"/>
              </a:rPr>
              <a:t>anyone</a:t>
            </a:r>
            <a:r>
              <a:rPr lang="en-US" sz="2800" b="1" dirty="0">
                <a:latin typeface="Cambria" panose="02040503050406030204" pitchFamily="18" charset="0"/>
                <a:ea typeface="Cambria" panose="02040503050406030204" pitchFamily="18" charset="0"/>
                <a:cs typeface="Times New Roman" panose="02020603050405020304" pitchFamily="18" charset="0"/>
              </a:rPr>
              <a:t> falsely, and </a:t>
            </a:r>
            <a:r>
              <a:rPr lang="en-US" sz="2800" b="1" i="1" dirty="0">
                <a:latin typeface="Cambria" panose="02040503050406030204" pitchFamily="18" charset="0"/>
                <a:ea typeface="Cambria" panose="02040503050406030204" pitchFamily="18" charset="0"/>
                <a:cs typeface="Times New Roman" panose="02020603050405020304" pitchFamily="18" charset="0"/>
              </a:rPr>
              <a:t>be content with your wages</a:t>
            </a:r>
            <a:r>
              <a:rPr lang="en-US" sz="2800" b="1" dirty="0">
                <a:latin typeface="Cambria" panose="02040503050406030204" pitchFamily="18" charset="0"/>
                <a:ea typeface="Cambria" panose="02040503050406030204" pitchFamily="18" charset="0"/>
                <a:cs typeface="Times New Roman" panose="02020603050405020304" pitchFamily="18" charset="0"/>
              </a:rPr>
              <a:t>." </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 </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u="sng" dirty="0">
                <a:latin typeface="Cambria" panose="02040503050406030204" pitchFamily="18" charset="0"/>
                <a:ea typeface="Cambria" panose="02040503050406030204" pitchFamily="18" charset="0"/>
                <a:cs typeface="Times New Roman" panose="02020603050405020304" pitchFamily="18" charset="0"/>
              </a:rPr>
              <a:t>Heb. 13:5-6</a:t>
            </a:r>
            <a:r>
              <a:rPr lang="en-US" sz="2800" b="1" dirty="0">
                <a:latin typeface="Cambria" panose="02040503050406030204" pitchFamily="18" charset="0"/>
                <a:ea typeface="Cambria" panose="02040503050406030204" pitchFamily="18" charset="0"/>
                <a:cs typeface="Times New Roman" panose="02020603050405020304" pitchFamily="18" charset="0"/>
              </a:rPr>
              <a:t>  </a:t>
            </a:r>
            <a:r>
              <a:rPr lang="en-US" sz="2800" b="1" i="1" dirty="0">
                <a:latin typeface="Cambria" panose="02040503050406030204" pitchFamily="18" charset="0"/>
                <a:ea typeface="Cambria" panose="02040503050406030204" pitchFamily="18" charset="0"/>
                <a:cs typeface="Times New Roman" panose="02020603050405020304" pitchFamily="18" charset="0"/>
              </a:rPr>
              <a:t>Make sure that</a:t>
            </a:r>
            <a:r>
              <a:rPr lang="en-US" sz="2800" b="1" dirty="0">
                <a:latin typeface="Cambria" panose="02040503050406030204" pitchFamily="18" charset="0"/>
                <a:ea typeface="Cambria" panose="02040503050406030204" pitchFamily="18" charset="0"/>
                <a:cs typeface="Times New Roman" panose="02020603050405020304" pitchFamily="18" charset="0"/>
              </a:rPr>
              <a:t> your character is </a:t>
            </a:r>
            <a:r>
              <a:rPr lang="en-US" sz="2800" b="1" i="1" dirty="0">
                <a:latin typeface="Cambria" panose="02040503050406030204" pitchFamily="18" charset="0"/>
                <a:ea typeface="Cambria" panose="02040503050406030204" pitchFamily="18" charset="0"/>
                <a:cs typeface="Times New Roman" panose="02020603050405020304" pitchFamily="18" charset="0"/>
              </a:rPr>
              <a:t>free from the love of money</a:t>
            </a:r>
            <a:r>
              <a:rPr lang="en-US" sz="2800" b="1" dirty="0">
                <a:latin typeface="Cambria" panose="02040503050406030204" pitchFamily="18" charset="0"/>
                <a:ea typeface="Cambria" panose="02040503050406030204" pitchFamily="18" charset="0"/>
                <a:cs typeface="Times New Roman" panose="02020603050405020304" pitchFamily="18" charset="0"/>
              </a:rPr>
              <a:t>, being </a:t>
            </a:r>
            <a:r>
              <a:rPr lang="en-US" sz="2800" b="1" i="1" dirty="0">
                <a:latin typeface="Cambria" panose="02040503050406030204" pitchFamily="18" charset="0"/>
                <a:ea typeface="Cambria" panose="02040503050406030204" pitchFamily="18" charset="0"/>
                <a:cs typeface="Times New Roman" panose="02020603050405020304" pitchFamily="18" charset="0"/>
              </a:rPr>
              <a:t>content with what you have</a:t>
            </a:r>
            <a:r>
              <a:rPr lang="en-US" sz="2800" b="1" dirty="0">
                <a:latin typeface="Cambria" panose="02040503050406030204" pitchFamily="18" charset="0"/>
                <a:ea typeface="Cambria" panose="02040503050406030204" pitchFamily="18" charset="0"/>
                <a:cs typeface="Times New Roman" panose="02020603050405020304" pitchFamily="18" charset="0"/>
              </a:rPr>
              <a:t>; for He Himself has said, "I WILL NEVER DESERT YOU, NOR WILL I EVER FORSAKE YOU," so that we confidently say, "THE LORD IS MY HELPER, I WILL NOT BE AFRAID. WHAT WILL MAN DO TO ME?" </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800" b="1" dirty="0">
                <a:latin typeface="Cambria" panose="02040503050406030204" pitchFamily="18" charset="0"/>
                <a:ea typeface="Cambria" panose="02040503050406030204" pitchFamily="18" charset="0"/>
                <a:cs typeface="Times New Roman" panose="02020603050405020304" pitchFamily="18" charset="0"/>
              </a:rPr>
              <a:t> wandered away from the faith and pierced themselves with many griefs. </a:t>
            </a:r>
            <a:endParaRPr lang="en-US" sz="2800" b="1"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8623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89DE4F-7E29-4ACF-A128-E864DC72DFA4}"/>
              </a:ext>
            </a:extLst>
          </p:cNvPr>
          <p:cNvSpPr/>
          <p:nvPr/>
        </p:nvSpPr>
        <p:spPr>
          <a:xfrm>
            <a:off x="271669" y="81465"/>
            <a:ext cx="11648661" cy="6528582"/>
          </a:xfrm>
          <a:prstGeom prst="rect">
            <a:avLst/>
          </a:prstGeom>
        </p:spPr>
        <p:txBody>
          <a:bodyPr wrap="square">
            <a:spAutoFit/>
          </a:bodyPr>
          <a:lstStyle/>
          <a:p>
            <a:pPr>
              <a:lnSpc>
                <a:spcPct val="107000"/>
              </a:lnSpc>
            </a:pPr>
            <a:r>
              <a:rPr lang="en-US" sz="2700" b="1" u="sng" dirty="0">
                <a:latin typeface="Cambria" panose="02040503050406030204" pitchFamily="18" charset="0"/>
                <a:ea typeface="Cambria" panose="02040503050406030204" pitchFamily="18" charset="0"/>
                <a:cs typeface="Times New Roman" panose="02020603050405020304" pitchFamily="18" charset="0"/>
              </a:rPr>
              <a:t>Phil. 4:11-13</a:t>
            </a:r>
            <a:r>
              <a:rPr lang="en-US" sz="2700" b="1" dirty="0">
                <a:latin typeface="Cambria" panose="02040503050406030204" pitchFamily="18" charset="0"/>
                <a:ea typeface="Cambria" panose="02040503050406030204" pitchFamily="18" charset="0"/>
                <a:cs typeface="Times New Roman" panose="02020603050405020304" pitchFamily="18" charset="0"/>
              </a:rPr>
              <a:t>  Not that I speak from want, for I have learned to </a:t>
            </a:r>
            <a:r>
              <a:rPr lang="en-US" sz="2700" b="1" i="1" dirty="0">
                <a:latin typeface="Cambria" panose="02040503050406030204" pitchFamily="18" charset="0"/>
                <a:ea typeface="Cambria" panose="02040503050406030204" pitchFamily="18" charset="0"/>
                <a:cs typeface="Times New Roman" panose="02020603050405020304" pitchFamily="18" charset="0"/>
              </a:rPr>
              <a:t>be content in whatever circumstances I am</a:t>
            </a:r>
            <a:r>
              <a:rPr lang="en-US" sz="2700" b="1" dirty="0">
                <a:latin typeface="Cambria" panose="02040503050406030204" pitchFamily="18" charset="0"/>
                <a:ea typeface="Cambria" panose="02040503050406030204" pitchFamily="18" charset="0"/>
                <a:cs typeface="Times New Roman" panose="02020603050405020304" pitchFamily="18" charset="0"/>
              </a:rPr>
              <a:t>.  I know how to get along with </a:t>
            </a:r>
            <a:r>
              <a:rPr lang="en-US" sz="2700" b="1" i="1" dirty="0">
                <a:latin typeface="Cambria" panose="02040503050406030204" pitchFamily="18" charset="0"/>
                <a:ea typeface="Cambria" panose="02040503050406030204" pitchFamily="18" charset="0"/>
                <a:cs typeface="Times New Roman" panose="02020603050405020304" pitchFamily="18" charset="0"/>
              </a:rPr>
              <a:t>humble means</a:t>
            </a:r>
            <a:r>
              <a:rPr lang="en-US" sz="2700" b="1" dirty="0">
                <a:latin typeface="Cambria" panose="02040503050406030204" pitchFamily="18" charset="0"/>
                <a:ea typeface="Cambria" panose="02040503050406030204" pitchFamily="18" charset="0"/>
                <a:cs typeface="Times New Roman" panose="02020603050405020304" pitchFamily="18" charset="0"/>
              </a:rPr>
              <a:t>, and I also know how to live in </a:t>
            </a:r>
            <a:r>
              <a:rPr lang="en-US" sz="2700" b="1" i="1" dirty="0">
                <a:latin typeface="Cambria" panose="02040503050406030204" pitchFamily="18" charset="0"/>
                <a:ea typeface="Cambria" panose="02040503050406030204" pitchFamily="18" charset="0"/>
                <a:cs typeface="Times New Roman" panose="02020603050405020304" pitchFamily="18" charset="0"/>
              </a:rPr>
              <a:t>prosperity</a:t>
            </a:r>
            <a:r>
              <a:rPr lang="en-US" sz="2700" b="1" dirty="0">
                <a:latin typeface="Cambria" panose="02040503050406030204" pitchFamily="18" charset="0"/>
                <a:ea typeface="Cambria" panose="02040503050406030204" pitchFamily="18" charset="0"/>
                <a:cs typeface="Times New Roman" panose="02020603050405020304" pitchFamily="18" charset="0"/>
              </a:rPr>
              <a:t>; in any and every circumstance I have learned the secret of being filled and going hungry, both of having abundance and suffering need.  </a:t>
            </a:r>
            <a:r>
              <a:rPr lang="en-US" sz="2700" b="1" i="1" dirty="0">
                <a:latin typeface="Cambria" panose="02040503050406030204" pitchFamily="18" charset="0"/>
                <a:ea typeface="Cambria" panose="02040503050406030204" pitchFamily="18" charset="0"/>
                <a:cs typeface="Times New Roman" panose="02020603050405020304" pitchFamily="18" charset="0"/>
              </a:rPr>
              <a:t>I can do all things through Him who strengthens me. </a:t>
            </a:r>
            <a:endParaRPr lang="en-US" sz="2700" b="1" dirty="0">
              <a:latin typeface="Cambria" panose="02040503050406030204" pitchFamily="18" charset="0"/>
              <a:ea typeface="Cambria" panose="02040503050406030204" pitchFamily="18" charset="0"/>
              <a:cs typeface="Times New Roman" panose="02020603050405020304" pitchFamily="18" charset="0"/>
            </a:endParaRPr>
          </a:p>
          <a:p>
            <a:pPr>
              <a:lnSpc>
                <a:spcPct val="107000"/>
              </a:lnSpc>
            </a:pPr>
            <a:r>
              <a:rPr lang="en-US" sz="2700" b="1" i="1" dirty="0">
                <a:latin typeface="Cambria" panose="02040503050406030204" pitchFamily="18" charset="0"/>
                <a:ea typeface="Cambria" panose="02040503050406030204" pitchFamily="18" charset="0"/>
                <a:cs typeface="Times New Roman" panose="02020603050405020304" pitchFamily="18" charset="0"/>
              </a:rPr>
              <a:t> </a:t>
            </a:r>
            <a:endParaRPr lang="en-US" sz="2700" b="1" dirty="0">
              <a:latin typeface="Cambria" panose="02040503050406030204" pitchFamily="18" charset="0"/>
              <a:ea typeface="Cambria" panose="02040503050406030204" pitchFamily="18" charset="0"/>
              <a:cs typeface="Times New Roman" panose="02020603050405020304" pitchFamily="18" charset="0"/>
            </a:endParaRPr>
          </a:p>
          <a:p>
            <a:r>
              <a:rPr lang="en-US" sz="2700" b="1" u="sng" dirty="0">
                <a:latin typeface="Cambria" panose="02040503050406030204" pitchFamily="18" charset="0"/>
                <a:ea typeface="Cambria" panose="02040503050406030204" pitchFamily="18" charset="0"/>
                <a:cs typeface="Times New Roman" panose="02020603050405020304" pitchFamily="18" charset="0"/>
              </a:rPr>
              <a:t>1 Tim. 6:6-10</a:t>
            </a:r>
            <a:r>
              <a:rPr lang="en-US" sz="2700" b="1" dirty="0">
                <a:latin typeface="Cambria" panose="02040503050406030204" pitchFamily="18" charset="0"/>
                <a:ea typeface="Cambria" panose="02040503050406030204" pitchFamily="18" charset="0"/>
                <a:cs typeface="Times New Roman" panose="02020603050405020304" pitchFamily="18" charset="0"/>
              </a:rPr>
              <a:t>  But godliness actually is a means of great gain when accompanied by contentment.  For we have brought nothing into the world, so we cannot take anything out of it either.  If we have food and covering, with these we shall be content.  But those who want to get rich fall into temptation and a snare and many foolish and harmful desires which plunge men into ruin and destruction.  For the love of money is a root of all sorts of evil, and some by longing for it have wandered away from the faith and pierced themselves with many griefs. </a:t>
            </a:r>
          </a:p>
        </p:txBody>
      </p:sp>
    </p:spTree>
    <p:extLst>
      <p:ext uri="{BB962C8B-B14F-4D97-AF65-F5344CB8AC3E}">
        <p14:creationId xmlns:p14="http://schemas.microsoft.com/office/powerpoint/2010/main" val="218712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charRg st="386" end="93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3C5DEB-253F-439A-8F92-28477D1DBAD2}"/>
              </a:ext>
            </a:extLst>
          </p:cNvPr>
          <p:cNvSpPr/>
          <p:nvPr/>
        </p:nvSpPr>
        <p:spPr>
          <a:xfrm>
            <a:off x="467139" y="1577725"/>
            <a:ext cx="11549270" cy="3196131"/>
          </a:xfrm>
          <a:prstGeom prst="rect">
            <a:avLst/>
          </a:prstGeom>
        </p:spPr>
        <p:txBody>
          <a:bodyPr wrap="square">
            <a:spAutoFit/>
          </a:bodyPr>
          <a:lstStyle/>
          <a:p>
            <a:pPr algn="ctr">
              <a:lnSpc>
                <a:spcPct val="107000"/>
              </a:lnSpc>
            </a:pPr>
            <a:r>
              <a:rPr lang="en-US" sz="4800" b="1" dirty="0">
                <a:latin typeface="Cambria" panose="02040503050406030204" pitchFamily="18" charset="0"/>
                <a:ea typeface="Cambria" panose="02040503050406030204" pitchFamily="18" charset="0"/>
                <a:cs typeface="Times New Roman" panose="02020603050405020304" pitchFamily="18" charset="0"/>
              </a:rPr>
              <a:t>DON’T FORGET GODLINESS!</a:t>
            </a:r>
            <a:endParaRPr lang="en-US" sz="4800" dirty="0">
              <a:effectLst/>
              <a:latin typeface="Cambria" panose="02040503050406030204" pitchFamily="18" charset="0"/>
              <a:ea typeface="Cambria" panose="02040503050406030204" pitchFamily="18" charset="0"/>
              <a:cs typeface="Times New Roman" panose="02020603050405020304" pitchFamily="18" charset="0"/>
            </a:endParaRPr>
          </a:p>
          <a:p>
            <a:pPr algn="ctr">
              <a:lnSpc>
                <a:spcPct val="107000"/>
              </a:lnSpc>
            </a:pPr>
            <a:r>
              <a:rPr lang="en-US" sz="4800" dirty="0">
                <a:latin typeface="Cambria" panose="02040503050406030204" pitchFamily="18" charset="0"/>
                <a:ea typeface="Cambria" panose="02040503050406030204" pitchFamily="18" charset="0"/>
                <a:cs typeface="Times New Roman" panose="02020603050405020304" pitchFamily="18" charset="0"/>
              </a:rPr>
              <a:t> </a:t>
            </a:r>
            <a:endParaRPr lang="en-US" sz="4800" dirty="0">
              <a:effectLst/>
              <a:latin typeface="Cambria" panose="02040503050406030204" pitchFamily="18" charset="0"/>
              <a:ea typeface="Cambria" panose="02040503050406030204" pitchFamily="18" charset="0"/>
              <a:cs typeface="Times New Roman" panose="02020603050405020304" pitchFamily="18" charset="0"/>
            </a:endParaRPr>
          </a:p>
          <a:p>
            <a:pPr algn="ctr">
              <a:lnSpc>
                <a:spcPct val="107000"/>
              </a:lnSpc>
            </a:pPr>
            <a:r>
              <a:rPr lang="en-US" sz="4800" b="1" i="1" dirty="0">
                <a:latin typeface="Cambria" panose="02040503050406030204" pitchFamily="18" charset="0"/>
                <a:ea typeface="Cambria" panose="02040503050406030204" pitchFamily="18" charset="0"/>
                <a:cs typeface="Times New Roman" panose="02020603050405020304" pitchFamily="18" charset="0"/>
              </a:rPr>
              <a:t>Sufficiency and Contentment are only found in Christ Jesus.</a:t>
            </a:r>
            <a:endParaRPr lang="en-US" sz="48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66341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263</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dc:creator>
  <cp:lastModifiedBy>Bill</cp:lastModifiedBy>
  <cp:revision>13</cp:revision>
  <dcterms:created xsi:type="dcterms:W3CDTF">2019-07-27T19:22:57Z</dcterms:created>
  <dcterms:modified xsi:type="dcterms:W3CDTF">2019-07-27T19:52:06Z</dcterms:modified>
</cp:coreProperties>
</file>