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9" r:id="rId2"/>
    <p:sldId id="312" r:id="rId3"/>
    <p:sldId id="343" r:id="rId4"/>
    <p:sldId id="313" r:id="rId5"/>
    <p:sldId id="314" r:id="rId6"/>
    <p:sldId id="315" r:id="rId7"/>
    <p:sldId id="1101" r:id="rId8"/>
    <p:sldId id="316" r:id="rId9"/>
    <p:sldId id="317" r:id="rId10"/>
    <p:sldId id="319" r:id="rId11"/>
    <p:sldId id="1096" r:id="rId12"/>
    <p:sldId id="1097" r:id="rId13"/>
    <p:sldId id="322" r:id="rId14"/>
    <p:sldId id="811" r:id="rId15"/>
    <p:sldId id="812" r:id="rId16"/>
    <p:sldId id="813" r:id="rId17"/>
    <p:sldId id="814" r:id="rId18"/>
    <p:sldId id="327" r:id="rId19"/>
    <p:sldId id="1109" r:id="rId20"/>
    <p:sldId id="1098" r:id="rId21"/>
    <p:sldId id="329" r:id="rId22"/>
    <p:sldId id="330" r:id="rId23"/>
    <p:sldId id="331" r:id="rId24"/>
    <p:sldId id="332" r:id="rId25"/>
    <p:sldId id="333" r:id="rId26"/>
    <p:sldId id="334" r:id="rId27"/>
    <p:sldId id="335" r:id="rId28"/>
    <p:sldId id="816" r:id="rId29"/>
    <p:sldId id="336" r:id="rId30"/>
    <p:sldId id="1110" r:id="rId31"/>
    <p:sldId id="338" r:id="rId32"/>
    <p:sldId id="339" r:id="rId33"/>
    <p:sldId id="340" r:id="rId34"/>
    <p:sldId id="110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011" autoAdjust="0"/>
    <p:restoredTop sz="94660"/>
  </p:normalViewPr>
  <p:slideViewPr>
    <p:cSldViewPr snapToGrid="0">
      <p:cViewPr varScale="1">
        <p:scale>
          <a:sx n="69" d="100"/>
          <a:sy n="69" d="100"/>
        </p:scale>
        <p:origin x="78" y="3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C2085DC-C5DD-4A28-94F6-F9F029BCA1AE}" type="slidenum">
              <a:rPr lang="en-US" altLang="en-US" smtClean="0"/>
              <a:pPr/>
              <a:t>‹#›</a:t>
            </a:fld>
            <a:endParaRPr lang="en-US" altLang="en-US" dirty="0"/>
          </a:p>
        </p:txBody>
      </p:sp>
    </p:spTree>
    <p:extLst>
      <p:ext uri="{BB962C8B-B14F-4D97-AF65-F5344CB8AC3E}">
        <p14:creationId xmlns:p14="http://schemas.microsoft.com/office/powerpoint/2010/main" val="2172692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814E910-BBD9-4C6C-B553-9F185752B042}" type="slidenum">
              <a:rPr lang="en-US" altLang="en-US" smtClean="0"/>
              <a:pPr/>
              <a:t>‹#›</a:t>
            </a:fld>
            <a:endParaRPr lang="en-US" altLang="en-US" dirty="0"/>
          </a:p>
        </p:txBody>
      </p:sp>
    </p:spTree>
    <p:extLst>
      <p:ext uri="{BB962C8B-B14F-4D97-AF65-F5344CB8AC3E}">
        <p14:creationId xmlns:p14="http://schemas.microsoft.com/office/powerpoint/2010/main" val="586686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9B584D8-2FAB-4CF1-AF74-0E7F3D958B3D}" type="slidenum">
              <a:rPr lang="en-US" altLang="en-US" smtClean="0"/>
              <a:pPr/>
              <a:t>‹#›</a:t>
            </a:fld>
            <a:endParaRPr lang="en-US" altLang="en-US" dirty="0"/>
          </a:p>
        </p:txBody>
      </p:sp>
    </p:spTree>
    <p:extLst>
      <p:ext uri="{BB962C8B-B14F-4D97-AF65-F5344CB8AC3E}">
        <p14:creationId xmlns:p14="http://schemas.microsoft.com/office/powerpoint/2010/main" val="29226363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1DD7C3C-26EA-48D1-89DB-82086917E937}" type="slidenum">
              <a:rPr lang="en-US" altLang="en-US" smtClean="0"/>
              <a:pPr/>
              <a:t>‹#›</a:t>
            </a:fld>
            <a:endParaRPr lang="en-US" altLang="en-US" dirty="0"/>
          </a:p>
        </p:txBody>
      </p:sp>
    </p:spTree>
    <p:extLst>
      <p:ext uri="{BB962C8B-B14F-4D97-AF65-F5344CB8AC3E}">
        <p14:creationId xmlns:p14="http://schemas.microsoft.com/office/powerpoint/2010/main" val="1187742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075DFFC-4C7E-4580-BD58-D28052B8411C}" type="slidenum">
              <a:rPr lang="en-US" altLang="en-US" smtClean="0"/>
              <a:pPr/>
              <a:t>‹#›</a:t>
            </a:fld>
            <a:endParaRPr lang="en-US" altLang="en-US" dirty="0"/>
          </a:p>
        </p:txBody>
      </p:sp>
    </p:spTree>
    <p:extLst>
      <p:ext uri="{BB962C8B-B14F-4D97-AF65-F5344CB8AC3E}">
        <p14:creationId xmlns:p14="http://schemas.microsoft.com/office/powerpoint/2010/main" val="14721498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981AFB8-6607-4BFB-A990-26AE2ECB36E5}" type="slidenum">
              <a:rPr lang="en-US" altLang="en-US" smtClean="0"/>
              <a:pPr/>
              <a:t>‹#›</a:t>
            </a:fld>
            <a:endParaRPr lang="en-US" altLang="en-US" dirty="0"/>
          </a:p>
        </p:txBody>
      </p:sp>
    </p:spTree>
    <p:extLst>
      <p:ext uri="{BB962C8B-B14F-4D97-AF65-F5344CB8AC3E}">
        <p14:creationId xmlns:p14="http://schemas.microsoft.com/office/powerpoint/2010/main" val="27106357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3D3B5985-F0FB-461C-A410-C18B3EA5F9E1}" type="slidenum">
              <a:rPr lang="en-US" altLang="en-US" smtClean="0"/>
              <a:pPr/>
              <a:t>‹#›</a:t>
            </a:fld>
            <a:endParaRPr lang="en-US" altLang="en-US" dirty="0"/>
          </a:p>
        </p:txBody>
      </p:sp>
    </p:spTree>
    <p:extLst>
      <p:ext uri="{BB962C8B-B14F-4D97-AF65-F5344CB8AC3E}">
        <p14:creationId xmlns:p14="http://schemas.microsoft.com/office/powerpoint/2010/main" val="3616306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FA8F3877-D21C-4381-AFB3-9CF0607A0B12}" type="slidenum">
              <a:rPr lang="en-US" altLang="en-US" smtClean="0"/>
              <a:pPr/>
              <a:t>‹#›</a:t>
            </a:fld>
            <a:endParaRPr lang="en-US" altLang="en-US" dirty="0"/>
          </a:p>
        </p:txBody>
      </p:sp>
    </p:spTree>
    <p:extLst>
      <p:ext uri="{BB962C8B-B14F-4D97-AF65-F5344CB8AC3E}">
        <p14:creationId xmlns:p14="http://schemas.microsoft.com/office/powerpoint/2010/main" val="2171744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drant Slide Mast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ADAA9E-FB3A-4A2E-B616-17841AC89C49}"/>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A2492989-903B-46A4-9357-8520120F3F14}"/>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B75DA4C0-8019-47A6-81CC-9E5B2B00CE1C}"/>
              </a:ext>
            </a:extLst>
          </p:cNvPr>
          <p:cNvSpPr>
            <a:spLocks noGrp="1"/>
          </p:cNvSpPr>
          <p:nvPr>
            <p:ph type="sldNum" sz="quarter" idx="12"/>
          </p:nvPr>
        </p:nvSpPr>
        <p:spPr/>
        <p:txBody>
          <a:body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1643246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B837187E-E6D4-4886-BDEE-08F8AEB698FB}" type="slidenum">
              <a:rPr lang="en-US" altLang="en-US" smtClean="0"/>
              <a:pPr/>
              <a:t>‹#›</a:t>
            </a:fld>
            <a:endParaRPr lang="en-US" altLang="en-US" dirty="0"/>
          </a:p>
        </p:txBody>
      </p:sp>
    </p:spTree>
    <p:extLst>
      <p:ext uri="{BB962C8B-B14F-4D97-AF65-F5344CB8AC3E}">
        <p14:creationId xmlns:p14="http://schemas.microsoft.com/office/powerpoint/2010/main" val="35077470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86CCBCD0-433E-4322-8891-D43E1F630C1A}" type="slidenum">
              <a:rPr lang="en-US" altLang="en-US" smtClean="0"/>
              <a:pPr/>
              <a:t>‹#›</a:t>
            </a:fld>
            <a:endParaRPr lang="en-US" altLang="en-US" dirty="0"/>
          </a:p>
        </p:txBody>
      </p:sp>
    </p:spTree>
    <p:extLst>
      <p:ext uri="{BB962C8B-B14F-4D97-AF65-F5344CB8AC3E}">
        <p14:creationId xmlns:p14="http://schemas.microsoft.com/office/powerpoint/2010/main" val="893196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3463297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24000" y="1828800"/>
            <a:ext cx="9144000" cy="2514600"/>
          </a:xfrm>
        </p:spPr>
        <p:txBody>
          <a:bodyPr/>
          <a:lstStyle/>
          <a:p>
            <a:pPr algn="ctr"/>
            <a:r>
              <a:rPr lang="en-US" altLang="en-US" sz="3600" b="1" dirty="0"/>
              <a:t>Lesson 3 </a:t>
            </a:r>
          </a:p>
          <a:p>
            <a:pPr algn="ctr"/>
            <a:r>
              <a:rPr lang="en-US" altLang="en-US" sz="3600" dirty="0"/>
              <a:t>Revelation 2:1-7</a:t>
            </a:r>
          </a:p>
          <a:p>
            <a:pPr algn="ctr"/>
            <a:r>
              <a:rPr lang="en-US" altLang="en-US" sz="3600" dirty="0"/>
              <a:t>Letter to the church at Ephesus</a:t>
            </a:r>
          </a:p>
        </p:txBody>
      </p:sp>
      <p:sp>
        <p:nvSpPr>
          <p:cNvPr id="2" name="Slide Number Placeholder 1">
            <a:extLst>
              <a:ext uri="{FF2B5EF4-FFF2-40B4-BE49-F238E27FC236}">
                <a16:creationId xmlns:a16="http://schemas.microsoft.com/office/drawing/2014/main" id="{DA19C677-53FA-498B-8CC1-31DE8D957B86}"/>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C2085DC-C5DD-4A28-94F6-F9F029BCA1AE}"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69745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Oval 4"/>
          <p:cNvSpPr>
            <a:spLocks noChangeArrowheads="1"/>
          </p:cNvSpPr>
          <p:nvPr/>
        </p:nvSpPr>
        <p:spPr bwMode="auto">
          <a:xfrm>
            <a:off x="2133600" y="609600"/>
            <a:ext cx="8001000" cy="6096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Its History</a:t>
            </a:r>
          </a:p>
        </p:txBody>
      </p:sp>
      <p:sp>
        <p:nvSpPr>
          <p:cNvPr id="37893" name="Text Box 5"/>
          <p:cNvSpPr txBox="1">
            <a:spLocks noChangeArrowheads="1"/>
          </p:cNvSpPr>
          <p:nvPr/>
        </p:nvSpPr>
        <p:spPr bwMode="auto">
          <a:xfrm>
            <a:off x="2133600" y="1398283"/>
            <a:ext cx="8001000" cy="4191917"/>
          </a:xfrm>
          <a:prstGeom prst="rect">
            <a:avLst/>
          </a:prstGeom>
          <a:solidFill>
            <a:schemeClr val="bg1"/>
          </a:solidFill>
          <a:ln>
            <a:noFill/>
          </a:ln>
          <a:effectLst/>
        </p:spPr>
        <p:txBody>
          <a:bodyPr wrap="square">
            <a:spAutoFit/>
          </a:bodyPr>
          <a:lstStyle>
            <a:lvl1pPr defTabSz="396875">
              <a:defRPr sz="2400">
                <a:solidFill>
                  <a:schemeClr val="tx1"/>
                </a:solidFill>
                <a:latin typeface="Times New Roman" panose="02020603050405020304" pitchFamily="18" charset="0"/>
              </a:defRPr>
            </a:lvl1pPr>
            <a:lvl2pPr defTabSz="396875">
              <a:defRPr sz="2400">
                <a:solidFill>
                  <a:schemeClr val="tx1"/>
                </a:solidFill>
                <a:latin typeface="Times New Roman" panose="02020603050405020304" pitchFamily="18" charset="0"/>
              </a:defRPr>
            </a:lvl2pPr>
            <a:lvl3pPr defTabSz="396875">
              <a:defRPr sz="2400">
                <a:solidFill>
                  <a:schemeClr val="tx1"/>
                </a:solidFill>
                <a:latin typeface="Times New Roman" panose="02020603050405020304" pitchFamily="18" charset="0"/>
              </a:defRPr>
            </a:lvl3pPr>
            <a:lvl4pPr defTabSz="396875">
              <a:defRPr sz="2400">
                <a:solidFill>
                  <a:schemeClr val="tx1"/>
                </a:solidFill>
                <a:latin typeface="Times New Roman" panose="02020603050405020304" pitchFamily="18" charset="0"/>
              </a:defRPr>
            </a:lvl4pPr>
            <a:lvl5pPr defTabSz="396875">
              <a:defRPr sz="2400">
                <a:solidFill>
                  <a:schemeClr val="tx1"/>
                </a:solidFill>
                <a:latin typeface="Times New Roman" panose="02020603050405020304" pitchFamily="18" charset="0"/>
              </a:defRPr>
            </a:lvl5pPr>
            <a:lvl6pPr defTabSz="396875" eaLnBrk="0" fontAlgn="base" hangingPunct="0">
              <a:spcBef>
                <a:spcPct val="0"/>
              </a:spcBef>
              <a:spcAft>
                <a:spcPct val="0"/>
              </a:spcAft>
              <a:defRPr sz="2400">
                <a:solidFill>
                  <a:schemeClr val="tx1"/>
                </a:solidFill>
                <a:latin typeface="Times New Roman" panose="02020603050405020304" pitchFamily="18" charset="0"/>
              </a:defRPr>
            </a:lvl6pPr>
            <a:lvl7pPr defTabSz="396875" eaLnBrk="0" fontAlgn="base" hangingPunct="0">
              <a:spcBef>
                <a:spcPct val="0"/>
              </a:spcBef>
              <a:spcAft>
                <a:spcPct val="0"/>
              </a:spcAft>
              <a:defRPr sz="2400">
                <a:solidFill>
                  <a:schemeClr val="tx1"/>
                </a:solidFill>
                <a:latin typeface="Times New Roman" panose="02020603050405020304" pitchFamily="18" charset="0"/>
              </a:defRPr>
            </a:lvl7pPr>
            <a:lvl8pPr defTabSz="396875" eaLnBrk="0" fontAlgn="base" hangingPunct="0">
              <a:spcBef>
                <a:spcPct val="0"/>
              </a:spcBef>
              <a:spcAft>
                <a:spcPct val="0"/>
              </a:spcAft>
              <a:defRPr sz="2400">
                <a:solidFill>
                  <a:schemeClr val="tx1"/>
                </a:solidFill>
                <a:latin typeface="Times New Roman" panose="02020603050405020304" pitchFamily="18" charset="0"/>
              </a:defRPr>
            </a:lvl8pPr>
            <a:lvl9pPr defTabSz="396875" eaLnBrk="0" fontAlgn="base" hangingPunct="0">
              <a:spcBef>
                <a:spcPct val="0"/>
              </a:spcBef>
              <a:spcAft>
                <a:spcPct val="0"/>
              </a:spcAft>
              <a:defRPr sz="2400">
                <a:solidFill>
                  <a:schemeClr val="tx1"/>
                </a:solidFill>
                <a:latin typeface="Times New Roman" panose="02020603050405020304" pitchFamily="18" charset="0"/>
              </a:defRPr>
            </a:lvl9pPr>
          </a:lstStyle>
          <a:p>
            <a:pPr marL="457200" marR="0" lvl="0" indent="-457200" algn="l" defTabSz="396875"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Paul Visited Ephesus Briefly on 2</a:t>
            </a:r>
            <a:r>
              <a:rPr kumimoji="0" lang="en-US" altLang="en-US" sz="24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nd</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Journey</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(Acts 18:18-21)</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Aquila &amp; Priscilla  Corrected Apollos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(Acts 18:24-28)</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Conversion of 12 Previously Baptized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(Acts 19:1-7)</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Many Converted on 3</a:t>
            </a:r>
            <a:r>
              <a:rPr kumimoji="0" lang="en-US" altLang="en-US" sz="24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rd</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Journey</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(Acts 19:8-20)</a:t>
            </a:r>
          </a:p>
          <a:p>
            <a:pPr marL="914400" marR="0" lvl="1" indent="-457200" algn="l" defTabSz="396875" rtl="0" eaLnBrk="0" fontAlgn="base" latinLnBrk="0" hangingPunct="0">
              <a:lnSpc>
                <a:spcPct val="90000"/>
              </a:lnSpc>
              <a:spcBef>
                <a:spcPct val="50000"/>
              </a:spcBef>
              <a:spcAft>
                <a:spcPct val="0"/>
              </a:spcAft>
              <a:buClrTx/>
              <a:buSzTx/>
              <a:buFont typeface="+mj-lt"/>
              <a:buAutoNum type="alphaLcPeriod"/>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midst of controversy (vv. 8-16)</a:t>
            </a:r>
          </a:p>
          <a:p>
            <a:pPr marL="914400" marR="0" lvl="1" indent="-457200" algn="l" defTabSz="396875" rtl="0" eaLnBrk="0" fontAlgn="base" latinLnBrk="0" hangingPunct="0">
              <a:lnSpc>
                <a:spcPct val="90000"/>
              </a:lnSpc>
              <a:spcBef>
                <a:spcPct val="50000"/>
              </a:spcBef>
              <a:spcAft>
                <a:spcPct val="0"/>
              </a:spcAft>
              <a:buClrTx/>
              <a:buSzTx/>
              <a:buFont typeface="+mj-lt"/>
              <a:buAutoNum type="alphaLcPeriod"/>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Burned their books (vv. 18-19)</a:t>
            </a:r>
          </a:p>
          <a:p>
            <a:pPr marL="914400" marR="0" lvl="1" indent="-457200" algn="l" defTabSz="396875" rtl="0" eaLnBrk="0" fontAlgn="base" latinLnBrk="0" hangingPunct="0">
              <a:lnSpc>
                <a:spcPct val="90000"/>
              </a:lnSpc>
              <a:spcBef>
                <a:spcPct val="50000"/>
              </a:spcBef>
              <a:spcAft>
                <a:spcPct val="0"/>
              </a:spcAft>
              <a:buClrTx/>
              <a:buSzTx/>
              <a:buFont typeface="+mj-lt"/>
              <a:buAutoNum type="alphaLcPeriod"/>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Stayed three years (Acts 20:31)</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0F262FC4-C072-41F2-B802-E62C7DE225E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72289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3">
                                            <p:bg/>
                                          </p:spTgt>
                                        </p:tgtEl>
                                        <p:attrNameLst>
                                          <p:attrName>style.visibility</p:attrName>
                                        </p:attrNameLst>
                                      </p:cBhvr>
                                      <p:to>
                                        <p:strVal val="visible"/>
                                      </p:to>
                                    </p:set>
                                    <p:animEffect transition="in" filter="fade">
                                      <p:cBhvr>
                                        <p:cTn id="7" dur="1000"/>
                                        <p:tgtEl>
                                          <p:spTgt spid="37893">
                                            <p:bg/>
                                          </p:spTgt>
                                        </p:tgtEl>
                                      </p:cBhvr>
                                    </p:animEffect>
                                    <p:anim calcmode="lin" valueType="num">
                                      <p:cBhvr>
                                        <p:cTn id="8" dur="1000" fill="hold"/>
                                        <p:tgtEl>
                                          <p:spTgt spid="37893">
                                            <p:bg/>
                                          </p:spTgt>
                                        </p:tgtEl>
                                        <p:attrNameLst>
                                          <p:attrName>ppt_x</p:attrName>
                                        </p:attrNameLst>
                                      </p:cBhvr>
                                      <p:tavLst>
                                        <p:tav tm="0">
                                          <p:val>
                                            <p:strVal val="#ppt_x"/>
                                          </p:val>
                                        </p:tav>
                                        <p:tav tm="100000">
                                          <p:val>
                                            <p:strVal val="#ppt_x"/>
                                          </p:val>
                                        </p:tav>
                                      </p:tavLst>
                                    </p:anim>
                                    <p:anim calcmode="lin" valueType="num">
                                      <p:cBhvr>
                                        <p:cTn id="9" dur="1000" fill="hold"/>
                                        <p:tgtEl>
                                          <p:spTgt spid="3789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3">
                                            <p:txEl>
                                              <p:pRg st="0" end="0"/>
                                            </p:txEl>
                                          </p:spTgt>
                                        </p:tgtEl>
                                        <p:attrNameLst>
                                          <p:attrName>style.visibility</p:attrName>
                                        </p:attrNameLst>
                                      </p:cBhvr>
                                      <p:to>
                                        <p:strVal val="visible"/>
                                      </p:to>
                                    </p:set>
                                    <p:animEffect transition="in" filter="fade">
                                      <p:cBhvr>
                                        <p:cTn id="14" dur="1000"/>
                                        <p:tgtEl>
                                          <p:spTgt spid="37893">
                                            <p:txEl>
                                              <p:pRg st="0" end="0"/>
                                            </p:txEl>
                                          </p:spTgt>
                                        </p:tgtEl>
                                      </p:cBhvr>
                                    </p:animEffect>
                                    <p:anim calcmode="lin" valueType="num">
                                      <p:cBhvr>
                                        <p:cTn id="15" dur="1000" fill="hold"/>
                                        <p:tgtEl>
                                          <p:spTgt spid="3789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789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3">
                                            <p:txEl>
                                              <p:pRg st="1" end="1"/>
                                            </p:txEl>
                                          </p:spTgt>
                                        </p:tgtEl>
                                        <p:attrNameLst>
                                          <p:attrName>style.visibility</p:attrName>
                                        </p:attrNameLst>
                                      </p:cBhvr>
                                      <p:to>
                                        <p:strVal val="visible"/>
                                      </p:to>
                                    </p:set>
                                    <p:animEffect transition="in" filter="fade">
                                      <p:cBhvr>
                                        <p:cTn id="21" dur="1000"/>
                                        <p:tgtEl>
                                          <p:spTgt spid="37893">
                                            <p:txEl>
                                              <p:pRg st="1" end="1"/>
                                            </p:txEl>
                                          </p:spTgt>
                                        </p:tgtEl>
                                      </p:cBhvr>
                                    </p:animEffect>
                                    <p:anim calcmode="lin" valueType="num">
                                      <p:cBhvr>
                                        <p:cTn id="22" dur="1000" fill="hold"/>
                                        <p:tgtEl>
                                          <p:spTgt spid="3789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789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3">
                                            <p:txEl>
                                              <p:pRg st="2" end="2"/>
                                            </p:txEl>
                                          </p:spTgt>
                                        </p:tgtEl>
                                        <p:attrNameLst>
                                          <p:attrName>style.visibility</p:attrName>
                                        </p:attrNameLst>
                                      </p:cBhvr>
                                      <p:to>
                                        <p:strVal val="visible"/>
                                      </p:to>
                                    </p:set>
                                    <p:animEffect transition="in" filter="fade">
                                      <p:cBhvr>
                                        <p:cTn id="28" dur="1000"/>
                                        <p:tgtEl>
                                          <p:spTgt spid="37893">
                                            <p:txEl>
                                              <p:pRg st="2" end="2"/>
                                            </p:txEl>
                                          </p:spTgt>
                                        </p:tgtEl>
                                      </p:cBhvr>
                                    </p:animEffect>
                                    <p:anim calcmode="lin" valueType="num">
                                      <p:cBhvr>
                                        <p:cTn id="29" dur="1000" fill="hold"/>
                                        <p:tgtEl>
                                          <p:spTgt spid="3789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789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3">
                                            <p:txEl>
                                              <p:pRg st="3" end="3"/>
                                            </p:txEl>
                                          </p:spTgt>
                                        </p:tgtEl>
                                        <p:attrNameLst>
                                          <p:attrName>style.visibility</p:attrName>
                                        </p:attrNameLst>
                                      </p:cBhvr>
                                      <p:to>
                                        <p:strVal val="visible"/>
                                      </p:to>
                                    </p:set>
                                    <p:animEffect transition="in" filter="fade">
                                      <p:cBhvr>
                                        <p:cTn id="35" dur="1000"/>
                                        <p:tgtEl>
                                          <p:spTgt spid="37893">
                                            <p:txEl>
                                              <p:pRg st="3" end="3"/>
                                            </p:txEl>
                                          </p:spTgt>
                                        </p:tgtEl>
                                      </p:cBhvr>
                                    </p:animEffect>
                                    <p:anim calcmode="lin" valueType="num">
                                      <p:cBhvr>
                                        <p:cTn id="36" dur="1000" fill="hold"/>
                                        <p:tgtEl>
                                          <p:spTgt spid="3789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7893">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7893">
                                            <p:txEl>
                                              <p:pRg st="4" end="4"/>
                                            </p:txEl>
                                          </p:spTgt>
                                        </p:tgtEl>
                                        <p:attrNameLst>
                                          <p:attrName>style.visibility</p:attrName>
                                        </p:attrNameLst>
                                      </p:cBhvr>
                                      <p:to>
                                        <p:strVal val="visible"/>
                                      </p:to>
                                    </p:set>
                                    <p:animEffect transition="in" filter="fade">
                                      <p:cBhvr>
                                        <p:cTn id="40" dur="1000"/>
                                        <p:tgtEl>
                                          <p:spTgt spid="37893">
                                            <p:txEl>
                                              <p:pRg st="4" end="4"/>
                                            </p:txEl>
                                          </p:spTgt>
                                        </p:tgtEl>
                                      </p:cBhvr>
                                    </p:animEffect>
                                    <p:anim calcmode="lin" valueType="num">
                                      <p:cBhvr>
                                        <p:cTn id="41" dur="1000" fill="hold"/>
                                        <p:tgtEl>
                                          <p:spTgt spid="3789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789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7893">
                                            <p:txEl>
                                              <p:pRg st="5" end="5"/>
                                            </p:txEl>
                                          </p:spTgt>
                                        </p:tgtEl>
                                        <p:attrNameLst>
                                          <p:attrName>style.visibility</p:attrName>
                                        </p:attrNameLst>
                                      </p:cBhvr>
                                      <p:to>
                                        <p:strVal val="visible"/>
                                      </p:to>
                                    </p:set>
                                    <p:animEffect transition="in" filter="fade">
                                      <p:cBhvr>
                                        <p:cTn id="45" dur="1000"/>
                                        <p:tgtEl>
                                          <p:spTgt spid="37893">
                                            <p:txEl>
                                              <p:pRg st="5" end="5"/>
                                            </p:txEl>
                                          </p:spTgt>
                                        </p:tgtEl>
                                      </p:cBhvr>
                                    </p:animEffect>
                                    <p:anim calcmode="lin" valueType="num">
                                      <p:cBhvr>
                                        <p:cTn id="46" dur="1000" fill="hold"/>
                                        <p:tgtEl>
                                          <p:spTgt spid="3789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789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7893">
                                            <p:txEl>
                                              <p:pRg st="6" end="6"/>
                                            </p:txEl>
                                          </p:spTgt>
                                        </p:tgtEl>
                                        <p:attrNameLst>
                                          <p:attrName>style.visibility</p:attrName>
                                        </p:attrNameLst>
                                      </p:cBhvr>
                                      <p:to>
                                        <p:strVal val="visible"/>
                                      </p:to>
                                    </p:set>
                                    <p:animEffect transition="in" filter="fade">
                                      <p:cBhvr>
                                        <p:cTn id="50" dur="1000"/>
                                        <p:tgtEl>
                                          <p:spTgt spid="37893">
                                            <p:txEl>
                                              <p:pRg st="6" end="6"/>
                                            </p:txEl>
                                          </p:spTgt>
                                        </p:tgtEl>
                                      </p:cBhvr>
                                    </p:animEffect>
                                    <p:anim calcmode="lin" valueType="num">
                                      <p:cBhvr>
                                        <p:cTn id="51" dur="1000" fill="hold"/>
                                        <p:tgtEl>
                                          <p:spTgt spid="3789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789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2133600" y="1362076"/>
            <a:ext cx="8001000" cy="2825389"/>
          </a:xfrm>
          <a:prstGeom prst="rect">
            <a:avLst/>
          </a:prstGeom>
          <a:solidFill>
            <a:schemeClr val="bg1"/>
          </a:solidFill>
          <a:ln>
            <a:noFill/>
          </a:ln>
          <a:effectLst/>
        </p:spPr>
        <p:txBody>
          <a:bodyPr wrap="square">
            <a:spAutoFit/>
          </a:bodyPr>
          <a:lstStyle>
            <a:lvl1pPr defTabSz="396875">
              <a:defRPr sz="2400">
                <a:solidFill>
                  <a:schemeClr val="tx1"/>
                </a:solidFill>
                <a:latin typeface="Times New Roman" panose="02020603050405020304" pitchFamily="18" charset="0"/>
              </a:defRPr>
            </a:lvl1pPr>
            <a:lvl2pPr defTabSz="396875">
              <a:defRPr sz="2400">
                <a:solidFill>
                  <a:schemeClr val="tx1"/>
                </a:solidFill>
                <a:latin typeface="Times New Roman" panose="02020603050405020304" pitchFamily="18" charset="0"/>
              </a:defRPr>
            </a:lvl2pPr>
            <a:lvl3pPr defTabSz="396875">
              <a:defRPr sz="2400">
                <a:solidFill>
                  <a:schemeClr val="tx1"/>
                </a:solidFill>
                <a:latin typeface="Times New Roman" panose="02020603050405020304" pitchFamily="18" charset="0"/>
              </a:defRPr>
            </a:lvl3pPr>
            <a:lvl4pPr defTabSz="396875">
              <a:defRPr sz="2400">
                <a:solidFill>
                  <a:schemeClr val="tx1"/>
                </a:solidFill>
                <a:latin typeface="Times New Roman" panose="02020603050405020304" pitchFamily="18" charset="0"/>
              </a:defRPr>
            </a:lvl4pPr>
            <a:lvl5pPr defTabSz="396875">
              <a:defRPr sz="2400">
                <a:solidFill>
                  <a:schemeClr val="tx1"/>
                </a:solidFill>
                <a:latin typeface="Times New Roman" panose="02020603050405020304" pitchFamily="18" charset="0"/>
              </a:defRPr>
            </a:lvl5pPr>
            <a:lvl6pPr defTabSz="396875" eaLnBrk="0" fontAlgn="base" hangingPunct="0">
              <a:spcBef>
                <a:spcPct val="0"/>
              </a:spcBef>
              <a:spcAft>
                <a:spcPct val="0"/>
              </a:spcAft>
              <a:defRPr sz="2400">
                <a:solidFill>
                  <a:schemeClr val="tx1"/>
                </a:solidFill>
                <a:latin typeface="Times New Roman" panose="02020603050405020304" pitchFamily="18" charset="0"/>
              </a:defRPr>
            </a:lvl6pPr>
            <a:lvl7pPr defTabSz="396875" eaLnBrk="0" fontAlgn="base" hangingPunct="0">
              <a:spcBef>
                <a:spcPct val="0"/>
              </a:spcBef>
              <a:spcAft>
                <a:spcPct val="0"/>
              </a:spcAft>
              <a:defRPr sz="2400">
                <a:solidFill>
                  <a:schemeClr val="tx1"/>
                </a:solidFill>
                <a:latin typeface="Times New Roman" panose="02020603050405020304" pitchFamily="18" charset="0"/>
              </a:defRPr>
            </a:lvl7pPr>
            <a:lvl8pPr defTabSz="396875" eaLnBrk="0" fontAlgn="base" hangingPunct="0">
              <a:spcBef>
                <a:spcPct val="0"/>
              </a:spcBef>
              <a:spcAft>
                <a:spcPct val="0"/>
              </a:spcAft>
              <a:defRPr sz="2400">
                <a:solidFill>
                  <a:schemeClr val="tx1"/>
                </a:solidFill>
                <a:latin typeface="Times New Roman" panose="02020603050405020304" pitchFamily="18" charset="0"/>
              </a:defRPr>
            </a:lvl8pPr>
            <a:lvl9pPr defTabSz="396875" eaLnBrk="0" fontAlgn="base" hangingPunct="0">
              <a:spcBef>
                <a:spcPct val="0"/>
              </a:spcBef>
              <a:spcAft>
                <a:spcPct val="0"/>
              </a:spcAft>
              <a:defRPr sz="2400">
                <a:solidFill>
                  <a:schemeClr val="tx1"/>
                </a:solidFill>
                <a:latin typeface="Times New Roman" panose="02020603050405020304" pitchFamily="18" charset="0"/>
              </a:defRPr>
            </a:lvl9pPr>
          </a:lstStyle>
          <a:p>
            <a:pPr marL="457200" marR="0" lvl="0" indent="-457200" algn="l" defTabSz="396875" rtl="0" eaLnBrk="0" fontAlgn="base" latinLnBrk="0" hangingPunct="0">
              <a:lnSpc>
                <a:spcPct val="90000"/>
              </a:lnSpc>
              <a:spcBef>
                <a:spcPct val="50000"/>
              </a:spcBef>
              <a:spcAft>
                <a:spcPct val="0"/>
              </a:spcAft>
              <a:buClrTx/>
              <a:buSzTx/>
              <a:buFont typeface="+mj-lt"/>
              <a:buAutoNum type="arabicPeriod" startAt="5"/>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Idol Craftsmen Caused a Riot</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(Acts 19:21-41)</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startAt="5"/>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Paul Met with Elders at Melitus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(Acts 20:13-38)</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startAt="5"/>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have Visited Again after Prison</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Tim. 1:3)</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startAt="5"/>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Paul Wrote a Letter to Church at Ephesus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(Ephesians)</a:t>
            </a:r>
          </a:p>
          <a:p>
            <a:pPr marL="457200" marR="0" lvl="0" indent="-457200" algn="l" defTabSz="396875" rtl="0" eaLnBrk="0" fontAlgn="base" latinLnBrk="0" hangingPunct="0">
              <a:lnSpc>
                <a:spcPct val="90000"/>
              </a:lnSpc>
              <a:spcBef>
                <a:spcPct val="50000"/>
              </a:spcBef>
              <a:spcAft>
                <a:spcPct val="0"/>
              </a:spcAft>
              <a:buClrTx/>
              <a:buSzTx/>
              <a:buFont typeface="+mj-lt"/>
              <a:buAutoNum type="arabicPeriod" startAt="5"/>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Timothy Worked with the Church</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Tim. 1:3)</a:t>
            </a:r>
          </a:p>
        </p:txBody>
      </p:sp>
      <p:sp>
        <p:nvSpPr>
          <p:cNvPr id="4" name="Oval 4"/>
          <p:cNvSpPr>
            <a:spLocks noChangeArrowheads="1"/>
          </p:cNvSpPr>
          <p:nvPr/>
        </p:nvSpPr>
        <p:spPr bwMode="auto">
          <a:xfrm>
            <a:off x="2133600" y="609600"/>
            <a:ext cx="8001000" cy="6096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Its History</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4E45EA9C-008D-4F99-A3E3-BA978112495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52140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8131">
                                            <p:txEl>
                                              <p:pRg st="1" end="1"/>
                                            </p:txEl>
                                          </p:spTgt>
                                        </p:tgtEl>
                                        <p:attrNameLst>
                                          <p:attrName>style.visibility</p:attrName>
                                        </p:attrNameLst>
                                      </p:cBhvr>
                                      <p:to>
                                        <p:strVal val="visible"/>
                                      </p:to>
                                    </p:set>
                                    <p:animEffect transition="in" filter="fade">
                                      <p:cBhvr>
                                        <p:cTn id="14" dur="1000"/>
                                        <p:tgtEl>
                                          <p:spTgt spid="48131">
                                            <p:txEl>
                                              <p:pRg st="1" end="1"/>
                                            </p:txEl>
                                          </p:spTgt>
                                        </p:tgtEl>
                                      </p:cBhvr>
                                    </p:animEffect>
                                    <p:anim calcmode="lin" valueType="num">
                                      <p:cBhvr>
                                        <p:cTn id="15" dur="10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8131">
                                            <p:txEl>
                                              <p:pRg st="2" end="2"/>
                                            </p:txEl>
                                          </p:spTgt>
                                        </p:tgtEl>
                                        <p:attrNameLst>
                                          <p:attrName>style.visibility</p:attrName>
                                        </p:attrNameLst>
                                      </p:cBhvr>
                                      <p:to>
                                        <p:strVal val="visible"/>
                                      </p:to>
                                    </p:set>
                                    <p:animEffect transition="in" filter="fade">
                                      <p:cBhvr>
                                        <p:cTn id="21" dur="1000"/>
                                        <p:tgtEl>
                                          <p:spTgt spid="48131">
                                            <p:txEl>
                                              <p:pRg st="2" end="2"/>
                                            </p:txEl>
                                          </p:spTgt>
                                        </p:tgtEl>
                                      </p:cBhvr>
                                    </p:animEffect>
                                    <p:anim calcmode="lin" valueType="num">
                                      <p:cBhvr>
                                        <p:cTn id="22" dur="1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8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8131">
                                            <p:txEl>
                                              <p:pRg st="3" end="3"/>
                                            </p:txEl>
                                          </p:spTgt>
                                        </p:tgtEl>
                                        <p:attrNameLst>
                                          <p:attrName>style.visibility</p:attrName>
                                        </p:attrNameLst>
                                      </p:cBhvr>
                                      <p:to>
                                        <p:strVal val="visible"/>
                                      </p:to>
                                    </p:set>
                                    <p:animEffect transition="in" filter="fade">
                                      <p:cBhvr>
                                        <p:cTn id="28" dur="1000"/>
                                        <p:tgtEl>
                                          <p:spTgt spid="48131">
                                            <p:txEl>
                                              <p:pRg st="3" end="3"/>
                                            </p:txEl>
                                          </p:spTgt>
                                        </p:tgtEl>
                                      </p:cBhvr>
                                    </p:animEffect>
                                    <p:anim calcmode="lin" valueType="num">
                                      <p:cBhvr>
                                        <p:cTn id="29" dur="10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8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8131">
                                            <p:txEl>
                                              <p:pRg st="4" end="4"/>
                                            </p:txEl>
                                          </p:spTgt>
                                        </p:tgtEl>
                                        <p:attrNameLst>
                                          <p:attrName>style.visibility</p:attrName>
                                        </p:attrNameLst>
                                      </p:cBhvr>
                                      <p:to>
                                        <p:strVal val="visible"/>
                                      </p:to>
                                    </p:set>
                                    <p:animEffect transition="in" filter="fade">
                                      <p:cBhvr>
                                        <p:cTn id="35" dur="1000"/>
                                        <p:tgtEl>
                                          <p:spTgt spid="48131">
                                            <p:txEl>
                                              <p:pRg st="4" end="4"/>
                                            </p:txEl>
                                          </p:spTgt>
                                        </p:tgtEl>
                                      </p:cBhvr>
                                    </p:animEffect>
                                    <p:anim calcmode="lin" valueType="num">
                                      <p:cBhvr>
                                        <p:cTn id="36" dur="1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81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811" name="Oval 43"/>
          <p:cNvSpPr>
            <a:spLocks noChangeArrowheads="1"/>
          </p:cNvSpPr>
          <p:nvPr/>
        </p:nvSpPr>
        <p:spPr bwMode="auto">
          <a:xfrm>
            <a:off x="2133600" y="1981200"/>
            <a:ext cx="7848600" cy="1219200"/>
          </a:xfrm>
          <a:prstGeom prst="rect">
            <a:avLst/>
          </a:prstGeom>
          <a:solidFill>
            <a:schemeClr val="bg1"/>
          </a:solidFill>
          <a:ln w="9525">
            <a:noFill/>
            <a:round/>
            <a:headEnd/>
            <a:tailEnd/>
          </a:ln>
          <a:effectLst/>
          <a:extLst/>
        </p:spPr>
        <p:txBody>
          <a:bodyPr wrap="none" anchor="ctr"/>
          <a:lstStyle/>
          <a:p>
            <a:pPr marL="571500" marR="0" lvl="0" indent="-571500" algn="l"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History</a:t>
            </a:r>
          </a:p>
          <a:p>
            <a:pPr marL="571500" marR="0" lvl="0" indent="-571500" algn="l"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Its Strong Qualities</a:t>
            </a:r>
          </a:p>
        </p:txBody>
      </p:sp>
      <p:sp>
        <p:nvSpPr>
          <p:cNvPr id="2" name="TextBox 1"/>
          <p:cNvSpPr txBox="1"/>
          <p:nvPr/>
        </p:nvSpPr>
        <p:spPr>
          <a:xfrm>
            <a:off x="2133600" y="664341"/>
            <a:ext cx="7848600" cy="1015663"/>
          </a:xfrm>
          <a:prstGeom prst="rect">
            <a:avLst/>
          </a:prstGeom>
          <a:solidFill>
            <a:schemeClr val="bg1"/>
          </a:solidFill>
          <a:ln>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Church That Left Its First 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When the Fire is Gone</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3" name="Slide Number Placeholder 2">
            <a:extLst>
              <a:ext uri="{FF2B5EF4-FFF2-40B4-BE49-F238E27FC236}">
                <a16:creationId xmlns:a16="http://schemas.microsoft.com/office/drawing/2014/main" id="{565F3D0E-C9BF-4CB2-9DAF-026E3F2B70F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2441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811">
                                            <p:bg/>
                                          </p:spTgt>
                                        </p:tgtEl>
                                        <p:attrNameLst>
                                          <p:attrName>style.visibility</p:attrName>
                                        </p:attrNameLst>
                                      </p:cBhvr>
                                      <p:to>
                                        <p:strVal val="visible"/>
                                      </p:to>
                                    </p:set>
                                    <p:animEffect transition="in" filter="fade">
                                      <p:cBhvr>
                                        <p:cTn id="7" dur="1000"/>
                                        <p:tgtEl>
                                          <p:spTgt spid="32811">
                                            <p:bg/>
                                          </p:spTgt>
                                        </p:tgtEl>
                                      </p:cBhvr>
                                    </p:animEffect>
                                    <p:anim calcmode="lin" valueType="num">
                                      <p:cBhvr>
                                        <p:cTn id="8" dur="1000" fill="hold"/>
                                        <p:tgtEl>
                                          <p:spTgt spid="32811">
                                            <p:bg/>
                                          </p:spTgt>
                                        </p:tgtEl>
                                        <p:attrNameLst>
                                          <p:attrName>ppt_x</p:attrName>
                                        </p:attrNameLst>
                                      </p:cBhvr>
                                      <p:tavLst>
                                        <p:tav tm="0">
                                          <p:val>
                                            <p:strVal val="#ppt_x"/>
                                          </p:val>
                                        </p:tav>
                                        <p:tav tm="100000">
                                          <p:val>
                                            <p:strVal val="#ppt_x"/>
                                          </p:val>
                                        </p:tav>
                                      </p:tavLst>
                                    </p:anim>
                                    <p:anim calcmode="lin" valueType="num">
                                      <p:cBhvr>
                                        <p:cTn id="9" dur="1000" fill="hold"/>
                                        <p:tgtEl>
                                          <p:spTgt spid="3281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811">
                                            <p:txEl>
                                              <p:pRg st="0" end="0"/>
                                            </p:txEl>
                                          </p:spTgt>
                                        </p:tgtEl>
                                        <p:attrNameLst>
                                          <p:attrName>style.visibility</p:attrName>
                                        </p:attrNameLst>
                                      </p:cBhvr>
                                      <p:to>
                                        <p:strVal val="visible"/>
                                      </p:to>
                                    </p:set>
                                    <p:animEffect transition="in" filter="fade">
                                      <p:cBhvr>
                                        <p:cTn id="12" dur="1000"/>
                                        <p:tgtEl>
                                          <p:spTgt spid="32811">
                                            <p:txEl>
                                              <p:pRg st="0" end="0"/>
                                            </p:txEl>
                                          </p:spTgt>
                                        </p:tgtEl>
                                      </p:cBhvr>
                                    </p:animEffect>
                                    <p:anim calcmode="lin" valueType="num">
                                      <p:cBhvr>
                                        <p:cTn id="13" dur="1000" fill="hold"/>
                                        <p:tgtEl>
                                          <p:spTgt spid="328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2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2811">
                                            <p:txEl>
                                              <p:pRg st="1" end="1"/>
                                            </p:txEl>
                                          </p:spTgt>
                                        </p:tgtEl>
                                        <p:attrNameLst>
                                          <p:attrName>style.visibility</p:attrName>
                                        </p:attrNameLst>
                                      </p:cBhvr>
                                      <p:to>
                                        <p:strVal val="visible"/>
                                      </p:to>
                                    </p:set>
                                    <p:animEffect transition="in" filter="fade">
                                      <p:cBhvr>
                                        <p:cTn id="19" dur="1000"/>
                                        <p:tgtEl>
                                          <p:spTgt spid="32811">
                                            <p:txEl>
                                              <p:pRg st="1" end="1"/>
                                            </p:txEl>
                                          </p:spTgt>
                                        </p:tgtEl>
                                      </p:cBhvr>
                                    </p:animEffect>
                                    <p:anim calcmode="lin" valueType="num">
                                      <p:cBhvr>
                                        <p:cTn id="20" dur="1000" fill="hold"/>
                                        <p:tgtEl>
                                          <p:spTgt spid="328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28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1"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1981200" y="609600"/>
            <a:ext cx="8382000" cy="6858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Its Strong Qualities</a:t>
            </a:r>
          </a:p>
        </p:txBody>
      </p:sp>
      <p:sp>
        <p:nvSpPr>
          <p:cNvPr id="43011" name="Text Box 3"/>
          <p:cNvSpPr txBox="1">
            <a:spLocks noChangeArrowheads="1"/>
          </p:cNvSpPr>
          <p:nvPr/>
        </p:nvSpPr>
        <p:spPr bwMode="auto">
          <a:xfrm>
            <a:off x="1981200" y="1447800"/>
            <a:ext cx="8382000" cy="2870200"/>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Works (v. 2)</a:t>
            </a:r>
          </a:p>
          <a:p>
            <a:pPr marL="0" marR="0" lvl="0" indent="0" algn="l" defTabSz="4572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What they do in service to the Lord</a:t>
            </a:r>
          </a:p>
          <a:p>
            <a:pPr marL="0" marR="0" lvl="0" indent="0" algn="l" defTabSz="4572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“Works may be either good or bad; here 			they appear to be good” (Hailey, 121)</a:t>
            </a:r>
          </a:p>
          <a:p>
            <a:pPr marL="0" marR="0" lvl="0" indent="0" algn="l" defTabSz="4572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 This is an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active</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congregation</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47FB2D1D-2457-4FFF-B4AA-419248F1CE3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62179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animEffect transition="in" filter="fade">
                                      <p:cBhvr>
                                        <p:cTn id="7" dur="1000"/>
                                        <p:tgtEl>
                                          <p:spTgt spid="43011">
                                            <p:bg/>
                                          </p:spTgt>
                                        </p:tgtEl>
                                      </p:cBhvr>
                                    </p:animEffect>
                                    <p:anim calcmode="lin" valueType="num">
                                      <p:cBhvr>
                                        <p:cTn id="8" dur="1000" fill="hold"/>
                                        <p:tgtEl>
                                          <p:spTgt spid="43011">
                                            <p:bg/>
                                          </p:spTgt>
                                        </p:tgtEl>
                                        <p:attrNameLst>
                                          <p:attrName>ppt_x</p:attrName>
                                        </p:attrNameLst>
                                      </p:cBhvr>
                                      <p:tavLst>
                                        <p:tav tm="0">
                                          <p:val>
                                            <p:strVal val="#ppt_x"/>
                                          </p:val>
                                        </p:tav>
                                        <p:tav tm="100000">
                                          <p:val>
                                            <p:strVal val="#ppt_x"/>
                                          </p:val>
                                        </p:tav>
                                      </p:tavLst>
                                    </p:anim>
                                    <p:anim calcmode="lin" valueType="num">
                                      <p:cBhvr>
                                        <p:cTn id="9" dur="1000" fill="hold"/>
                                        <p:tgtEl>
                                          <p:spTgt spid="43011">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fade">
                                      <p:cBhvr>
                                        <p:cTn id="14" dur="1000"/>
                                        <p:tgtEl>
                                          <p:spTgt spid="43011">
                                            <p:txEl>
                                              <p:pRg st="0" end="0"/>
                                            </p:txEl>
                                          </p:spTgt>
                                        </p:tgtEl>
                                      </p:cBhvr>
                                    </p:animEffect>
                                    <p:anim calcmode="lin" valueType="num">
                                      <p:cBhvr>
                                        <p:cTn id="15"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011">
                                            <p:txEl>
                                              <p:pRg st="1" end="1"/>
                                            </p:txEl>
                                          </p:spTgt>
                                        </p:tgtEl>
                                        <p:attrNameLst>
                                          <p:attrName>style.visibility</p:attrName>
                                        </p:attrNameLst>
                                      </p:cBhvr>
                                      <p:to>
                                        <p:strVal val="visible"/>
                                      </p:to>
                                    </p:set>
                                    <p:animEffect transition="in" filter="fade">
                                      <p:cBhvr>
                                        <p:cTn id="21" dur="1000"/>
                                        <p:tgtEl>
                                          <p:spTgt spid="43011">
                                            <p:txEl>
                                              <p:pRg st="1" end="1"/>
                                            </p:txEl>
                                          </p:spTgt>
                                        </p:tgtEl>
                                      </p:cBhvr>
                                    </p:animEffect>
                                    <p:anim calcmode="lin" valueType="num">
                                      <p:cBhvr>
                                        <p:cTn id="22"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3011">
                                            <p:txEl>
                                              <p:pRg st="2" end="2"/>
                                            </p:txEl>
                                          </p:spTgt>
                                        </p:tgtEl>
                                        <p:attrNameLst>
                                          <p:attrName>style.visibility</p:attrName>
                                        </p:attrNameLst>
                                      </p:cBhvr>
                                      <p:to>
                                        <p:strVal val="visible"/>
                                      </p:to>
                                    </p:set>
                                    <p:animEffect transition="in" filter="fade">
                                      <p:cBhvr>
                                        <p:cTn id="28" dur="1000"/>
                                        <p:tgtEl>
                                          <p:spTgt spid="43011">
                                            <p:txEl>
                                              <p:pRg st="2" end="2"/>
                                            </p:txEl>
                                          </p:spTgt>
                                        </p:tgtEl>
                                      </p:cBhvr>
                                    </p:animEffect>
                                    <p:anim calcmode="lin" valueType="num">
                                      <p:cBhvr>
                                        <p:cTn id="29"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3011">
                                            <p:txEl>
                                              <p:pRg st="3" end="3"/>
                                            </p:txEl>
                                          </p:spTgt>
                                        </p:tgtEl>
                                        <p:attrNameLst>
                                          <p:attrName>style.visibility</p:attrName>
                                        </p:attrNameLst>
                                      </p:cBhvr>
                                      <p:to>
                                        <p:strVal val="visible"/>
                                      </p:to>
                                    </p:set>
                                    <p:animEffect transition="in" filter="fade">
                                      <p:cBhvr>
                                        <p:cTn id="35" dur="1000"/>
                                        <p:tgtEl>
                                          <p:spTgt spid="43011">
                                            <p:txEl>
                                              <p:pRg st="3" end="3"/>
                                            </p:txEl>
                                          </p:spTgt>
                                        </p:tgtEl>
                                      </p:cBhvr>
                                    </p:animEffect>
                                    <p:anim calcmode="lin" valueType="num">
                                      <p:cBhvr>
                                        <p:cTn id="36"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1981200" y="1447801"/>
            <a:ext cx="8382000" cy="4607415"/>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Works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Labor (v. 2)</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“Toil” (ESV, ASV)</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Strenuous, wearying labor</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“Toil lies deeper than works. The word translated toil has reference to the effort that produces work at the cost of pain”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(Ray Summers, 109)</a:t>
            </a:r>
          </a:p>
          <a:p>
            <a:pPr marL="971550" marR="0" lvl="1" indent="-514350" algn="l" defTabSz="457200" rtl="0" eaLnBrk="0" fontAlgn="base" latinLnBrk="0" hangingPunct="0">
              <a:lnSpc>
                <a:spcPct val="9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is an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aggressive</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church.</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5" name="Oval 2"/>
          <p:cNvSpPr>
            <a:spLocks noChangeArrowheads="1"/>
          </p:cNvSpPr>
          <p:nvPr/>
        </p:nvSpPr>
        <p:spPr bwMode="auto">
          <a:xfrm>
            <a:off x="1981200" y="609600"/>
            <a:ext cx="8382000" cy="6858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Its Strong Qualities</a:t>
            </a:r>
          </a:p>
        </p:txBody>
      </p:sp>
      <p:sp>
        <p:nvSpPr>
          <p:cNvPr id="2" name="Slide Number Placeholder 1">
            <a:extLst>
              <a:ext uri="{FF2B5EF4-FFF2-40B4-BE49-F238E27FC236}">
                <a16:creationId xmlns:a16="http://schemas.microsoft.com/office/drawing/2014/main" id="{A09A35F8-9B89-4E48-9D4E-71AB40D4EE5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23142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animEffect transition="in" filter="fade">
                                      <p:cBhvr>
                                        <p:cTn id="7" dur="1000"/>
                                        <p:tgtEl>
                                          <p:spTgt spid="43011">
                                            <p:bg/>
                                          </p:spTgt>
                                        </p:tgtEl>
                                      </p:cBhvr>
                                    </p:animEffect>
                                    <p:anim calcmode="lin" valueType="num">
                                      <p:cBhvr>
                                        <p:cTn id="8" dur="1000" fill="hold"/>
                                        <p:tgtEl>
                                          <p:spTgt spid="43011">
                                            <p:bg/>
                                          </p:spTgt>
                                        </p:tgtEl>
                                        <p:attrNameLst>
                                          <p:attrName>ppt_x</p:attrName>
                                        </p:attrNameLst>
                                      </p:cBhvr>
                                      <p:tavLst>
                                        <p:tav tm="0">
                                          <p:val>
                                            <p:strVal val="#ppt_x"/>
                                          </p:val>
                                        </p:tav>
                                        <p:tav tm="100000">
                                          <p:val>
                                            <p:strVal val="#ppt_x"/>
                                          </p:val>
                                        </p:tav>
                                      </p:tavLst>
                                    </p:anim>
                                    <p:anim calcmode="lin" valueType="num">
                                      <p:cBhvr>
                                        <p:cTn id="9" dur="1000" fill="hold"/>
                                        <p:tgtEl>
                                          <p:spTgt spid="4301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1000"/>
                                        <p:tgtEl>
                                          <p:spTgt spid="43011">
                                            <p:txEl>
                                              <p:pRg st="0" end="0"/>
                                            </p:txEl>
                                          </p:spTgt>
                                        </p:tgtEl>
                                      </p:cBhvr>
                                    </p:animEffect>
                                    <p:anim calcmode="lin" valueType="num">
                                      <p:cBhvr>
                                        <p:cTn id="13"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Effect transition="in" filter="fade">
                                      <p:cBhvr>
                                        <p:cTn id="19" dur="1000"/>
                                        <p:tgtEl>
                                          <p:spTgt spid="43011">
                                            <p:txEl>
                                              <p:pRg st="1" end="1"/>
                                            </p:txEl>
                                          </p:spTgt>
                                        </p:tgtEl>
                                      </p:cBhvr>
                                    </p:animEffect>
                                    <p:anim calcmode="lin" valueType="num">
                                      <p:cBhvr>
                                        <p:cTn id="20"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3011">
                                            <p:txEl>
                                              <p:pRg st="2" end="2"/>
                                            </p:txEl>
                                          </p:spTgt>
                                        </p:tgtEl>
                                        <p:attrNameLst>
                                          <p:attrName>style.visibility</p:attrName>
                                        </p:attrNameLst>
                                      </p:cBhvr>
                                      <p:to>
                                        <p:strVal val="visible"/>
                                      </p:to>
                                    </p:set>
                                    <p:animEffect transition="in" filter="fade">
                                      <p:cBhvr>
                                        <p:cTn id="26" dur="1000"/>
                                        <p:tgtEl>
                                          <p:spTgt spid="43011">
                                            <p:txEl>
                                              <p:pRg st="2" end="2"/>
                                            </p:txEl>
                                          </p:spTgt>
                                        </p:tgtEl>
                                      </p:cBhvr>
                                    </p:animEffect>
                                    <p:anim calcmode="lin" valueType="num">
                                      <p:cBhvr>
                                        <p:cTn id="27"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3011">
                                            <p:txEl>
                                              <p:pRg st="3" end="3"/>
                                            </p:txEl>
                                          </p:spTgt>
                                        </p:tgtEl>
                                        <p:attrNameLst>
                                          <p:attrName>style.visibility</p:attrName>
                                        </p:attrNameLst>
                                      </p:cBhvr>
                                      <p:to>
                                        <p:strVal val="visible"/>
                                      </p:to>
                                    </p:set>
                                    <p:animEffect transition="in" filter="fade">
                                      <p:cBhvr>
                                        <p:cTn id="33" dur="1000"/>
                                        <p:tgtEl>
                                          <p:spTgt spid="43011">
                                            <p:txEl>
                                              <p:pRg st="3" end="3"/>
                                            </p:txEl>
                                          </p:spTgt>
                                        </p:tgtEl>
                                      </p:cBhvr>
                                    </p:animEffect>
                                    <p:anim calcmode="lin" valueType="num">
                                      <p:cBhvr>
                                        <p:cTn id="34"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3011">
                                            <p:txEl>
                                              <p:pRg st="4" end="4"/>
                                            </p:txEl>
                                          </p:spTgt>
                                        </p:tgtEl>
                                        <p:attrNameLst>
                                          <p:attrName>style.visibility</p:attrName>
                                        </p:attrNameLst>
                                      </p:cBhvr>
                                      <p:to>
                                        <p:strVal val="visible"/>
                                      </p:to>
                                    </p:set>
                                    <p:animEffect transition="in" filter="fade">
                                      <p:cBhvr>
                                        <p:cTn id="40" dur="1000"/>
                                        <p:tgtEl>
                                          <p:spTgt spid="43011">
                                            <p:txEl>
                                              <p:pRg st="4" end="4"/>
                                            </p:txEl>
                                          </p:spTgt>
                                        </p:tgtEl>
                                      </p:cBhvr>
                                    </p:animEffect>
                                    <p:anim calcmode="lin" valueType="num">
                                      <p:cBhvr>
                                        <p:cTn id="41"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3011">
                                            <p:txEl>
                                              <p:pRg st="5" end="5"/>
                                            </p:txEl>
                                          </p:spTgt>
                                        </p:tgtEl>
                                        <p:attrNameLst>
                                          <p:attrName>style.visibility</p:attrName>
                                        </p:attrNameLst>
                                      </p:cBhvr>
                                      <p:to>
                                        <p:strVal val="visible"/>
                                      </p:to>
                                    </p:set>
                                    <p:animEffect transition="in" filter="fade">
                                      <p:cBhvr>
                                        <p:cTn id="47" dur="1000"/>
                                        <p:tgtEl>
                                          <p:spTgt spid="43011">
                                            <p:txEl>
                                              <p:pRg st="5" end="5"/>
                                            </p:txEl>
                                          </p:spTgt>
                                        </p:tgtEl>
                                      </p:cBhvr>
                                    </p:animEffect>
                                    <p:anim calcmode="lin" valueType="num">
                                      <p:cBhvr>
                                        <p:cTn id="48"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30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bldLvl="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1981200" y="1447801"/>
            <a:ext cx="8382000" cy="4770537"/>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Works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Labor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Patience (vv. 2, 3)</a:t>
            </a:r>
          </a:p>
          <a:p>
            <a:pPr marL="971550" marR="0" lvl="1" indent="-51435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Persistence in the toil - staying when the 		burden is heavy</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71550" marR="0" lvl="1" indent="-51435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Didn’t “give up when things went bad, or when someone criticized, mocked, or ridiculed them” (Harkrider, 26)</a:t>
            </a:r>
          </a:p>
          <a:p>
            <a:pPr marL="971550" marR="0" lvl="1" indent="-51435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is a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determined</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church</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5" name="Oval 2"/>
          <p:cNvSpPr>
            <a:spLocks noChangeArrowheads="1"/>
          </p:cNvSpPr>
          <p:nvPr/>
        </p:nvSpPr>
        <p:spPr bwMode="auto">
          <a:xfrm>
            <a:off x="1981200" y="609600"/>
            <a:ext cx="8382000" cy="6858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Its Strong Qualities</a:t>
            </a:r>
          </a:p>
        </p:txBody>
      </p:sp>
      <p:sp>
        <p:nvSpPr>
          <p:cNvPr id="2" name="Slide Number Placeholder 1">
            <a:extLst>
              <a:ext uri="{FF2B5EF4-FFF2-40B4-BE49-F238E27FC236}">
                <a16:creationId xmlns:a16="http://schemas.microsoft.com/office/drawing/2014/main" id="{B2048122-B48B-45CD-977A-3EB24C30CD9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23307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animEffect transition="in" filter="fade">
                                      <p:cBhvr>
                                        <p:cTn id="7" dur="1000"/>
                                        <p:tgtEl>
                                          <p:spTgt spid="43011">
                                            <p:bg/>
                                          </p:spTgt>
                                        </p:tgtEl>
                                      </p:cBhvr>
                                    </p:animEffect>
                                    <p:anim calcmode="lin" valueType="num">
                                      <p:cBhvr>
                                        <p:cTn id="8" dur="1000" fill="hold"/>
                                        <p:tgtEl>
                                          <p:spTgt spid="43011">
                                            <p:bg/>
                                          </p:spTgt>
                                        </p:tgtEl>
                                        <p:attrNameLst>
                                          <p:attrName>ppt_x</p:attrName>
                                        </p:attrNameLst>
                                      </p:cBhvr>
                                      <p:tavLst>
                                        <p:tav tm="0">
                                          <p:val>
                                            <p:strVal val="#ppt_x"/>
                                          </p:val>
                                        </p:tav>
                                        <p:tav tm="100000">
                                          <p:val>
                                            <p:strVal val="#ppt_x"/>
                                          </p:val>
                                        </p:tav>
                                      </p:tavLst>
                                    </p:anim>
                                    <p:anim calcmode="lin" valueType="num">
                                      <p:cBhvr>
                                        <p:cTn id="9" dur="1000" fill="hold"/>
                                        <p:tgtEl>
                                          <p:spTgt spid="4301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1000"/>
                                        <p:tgtEl>
                                          <p:spTgt spid="43011">
                                            <p:txEl>
                                              <p:pRg st="0" end="0"/>
                                            </p:txEl>
                                          </p:spTgt>
                                        </p:tgtEl>
                                      </p:cBhvr>
                                    </p:animEffect>
                                    <p:anim calcmode="lin" valueType="num">
                                      <p:cBhvr>
                                        <p:cTn id="13"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30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1000"/>
                                        <p:tgtEl>
                                          <p:spTgt spid="43011">
                                            <p:txEl>
                                              <p:pRg st="1" end="1"/>
                                            </p:txEl>
                                          </p:spTgt>
                                        </p:tgtEl>
                                      </p:cBhvr>
                                    </p:animEffect>
                                    <p:anim calcmode="lin" valueType="num">
                                      <p:cBhvr>
                                        <p:cTn id="18"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3011">
                                            <p:txEl>
                                              <p:pRg st="2" end="2"/>
                                            </p:txEl>
                                          </p:spTgt>
                                        </p:tgtEl>
                                        <p:attrNameLst>
                                          <p:attrName>style.visibility</p:attrName>
                                        </p:attrNameLst>
                                      </p:cBhvr>
                                      <p:to>
                                        <p:strVal val="visible"/>
                                      </p:to>
                                    </p:set>
                                    <p:animEffect transition="in" filter="fade">
                                      <p:cBhvr>
                                        <p:cTn id="24" dur="1000"/>
                                        <p:tgtEl>
                                          <p:spTgt spid="43011">
                                            <p:txEl>
                                              <p:pRg st="2" end="2"/>
                                            </p:txEl>
                                          </p:spTgt>
                                        </p:tgtEl>
                                      </p:cBhvr>
                                    </p:animEffect>
                                    <p:anim calcmode="lin" valueType="num">
                                      <p:cBhvr>
                                        <p:cTn id="2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Effect transition="in" filter="fade">
                                      <p:cBhvr>
                                        <p:cTn id="31" dur="1000"/>
                                        <p:tgtEl>
                                          <p:spTgt spid="43011">
                                            <p:txEl>
                                              <p:pRg st="3" end="3"/>
                                            </p:txEl>
                                          </p:spTgt>
                                        </p:tgtEl>
                                      </p:cBhvr>
                                    </p:animEffect>
                                    <p:anim calcmode="lin" valueType="num">
                                      <p:cBhvr>
                                        <p:cTn id="32"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3011">
                                            <p:txEl>
                                              <p:pRg st="4" end="4"/>
                                            </p:txEl>
                                          </p:spTgt>
                                        </p:tgtEl>
                                        <p:attrNameLst>
                                          <p:attrName>style.visibility</p:attrName>
                                        </p:attrNameLst>
                                      </p:cBhvr>
                                      <p:to>
                                        <p:strVal val="visible"/>
                                      </p:to>
                                    </p:set>
                                    <p:animEffect transition="in" filter="fade">
                                      <p:cBhvr>
                                        <p:cTn id="38" dur="1000"/>
                                        <p:tgtEl>
                                          <p:spTgt spid="43011">
                                            <p:txEl>
                                              <p:pRg st="4" end="4"/>
                                            </p:txEl>
                                          </p:spTgt>
                                        </p:tgtEl>
                                      </p:cBhvr>
                                    </p:animEffect>
                                    <p:anim calcmode="lin" valueType="num">
                                      <p:cBhvr>
                                        <p:cTn id="39"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3011">
                                            <p:txEl>
                                              <p:pRg st="5" end="5"/>
                                            </p:txEl>
                                          </p:spTgt>
                                        </p:tgtEl>
                                        <p:attrNameLst>
                                          <p:attrName>style.visibility</p:attrName>
                                        </p:attrNameLst>
                                      </p:cBhvr>
                                      <p:to>
                                        <p:strVal val="visible"/>
                                      </p:to>
                                    </p:set>
                                    <p:animEffect transition="in" filter="fade">
                                      <p:cBhvr>
                                        <p:cTn id="45" dur="1000"/>
                                        <p:tgtEl>
                                          <p:spTgt spid="43011">
                                            <p:txEl>
                                              <p:pRg st="5" end="5"/>
                                            </p:txEl>
                                          </p:spTgt>
                                        </p:tgtEl>
                                      </p:cBhvr>
                                    </p:animEffect>
                                    <p:anim calcmode="lin" valueType="num">
                                      <p:cBhvr>
                                        <p:cTn id="46"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30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bldLvl="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1981200" y="1447801"/>
            <a:ext cx="8382000" cy="4632037"/>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Works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Labor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Patience (vv. 2, 3)</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 Doctrinally Correct (vv. 2, 6)</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Cannot bear evil men (v. 2) </a:t>
            </a:r>
          </a:p>
          <a:p>
            <a:pPr marL="914400" marR="0" lvl="1" indent="-45720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evil men were detected, convicted and expelled”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(Foy E. Wallace, Jr., 86)</a:t>
            </a:r>
          </a:p>
          <a:p>
            <a:pPr marL="914400" marR="0" lvl="1" indent="-45720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Exposed false apostles (v. 2)</a:t>
            </a:r>
          </a:p>
          <a:p>
            <a:pPr marL="914400" marR="0" lvl="1" indent="-457200" algn="l" defTabSz="457200" rtl="0" eaLnBrk="0" fontAlgn="base" latinLnBrk="0" hangingPunct="0">
              <a:lnSpc>
                <a:spcPct val="100000"/>
              </a:lnSpc>
              <a:spcBef>
                <a:spcPct val="50000"/>
              </a:spcBef>
              <a:spcAft>
                <a:spcPct val="0"/>
              </a:spcAft>
              <a:buClrTx/>
              <a:buSzTx/>
              <a:buFont typeface="+mj-lt"/>
              <a:buAutoNum type="arabi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Hated deeds of the Nicolaitans (v. 6, 15)</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5" name="Oval 2"/>
          <p:cNvSpPr>
            <a:spLocks noChangeArrowheads="1"/>
          </p:cNvSpPr>
          <p:nvPr/>
        </p:nvSpPr>
        <p:spPr bwMode="auto">
          <a:xfrm>
            <a:off x="1981200" y="609600"/>
            <a:ext cx="8382000" cy="6858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Its Strong Qualities</a:t>
            </a:r>
          </a:p>
        </p:txBody>
      </p:sp>
      <p:sp>
        <p:nvSpPr>
          <p:cNvPr id="2" name="Slide Number Placeholder 1">
            <a:extLst>
              <a:ext uri="{FF2B5EF4-FFF2-40B4-BE49-F238E27FC236}">
                <a16:creationId xmlns:a16="http://schemas.microsoft.com/office/drawing/2014/main" id="{7824D804-6A33-4B44-B18C-2B277667E07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11380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animEffect transition="in" filter="fade">
                                      <p:cBhvr>
                                        <p:cTn id="7" dur="1000"/>
                                        <p:tgtEl>
                                          <p:spTgt spid="43011">
                                            <p:bg/>
                                          </p:spTgt>
                                        </p:tgtEl>
                                      </p:cBhvr>
                                    </p:animEffect>
                                    <p:anim calcmode="lin" valueType="num">
                                      <p:cBhvr>
                                        <p:cTn id="8" dur="1000" fill="hold"/>
                                        <p:tgtEl>
                                          <p:spTgt spid="43011">
                                            <p:bg/>
                                          </p:spTgt>
                                        </p:tgtEl>
                                        <p:attrNameLst>
                                          <p:attrName>ppt_x</p:attrName>
                                        </p:attrNameLst>
                                      </p:cBhvr>
                                      <p:tavLst>
                                        <p:tav tm="0">
                                          <p:val>
                                            <p:strVal val="#ppt_x"/>
                                          </p:val>
                                        </p:tav>
                                        <p:tav tm="100000">
                                          <p:val>
                                            <p:strVal val="#ppt_x"/>
                                          </p:val>
                                        </p:tav>
                                      </p:tavLst>
                                    </p:anim>
                                    <p:anim calcmode="lin" valueType="num">
                                      <p:cBhvr>
                                        <p:cTn id="9" dur="1000" fill="hold"/>
                                        <p:tgtEl>
                                          <p:spTgt spid="4301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1000"/>
                                        <p:tgtEl>
                                          <p:spTgt spid="43011">
                                            <p:txEl>
                                              <p:pRg st="0" end="0"/>
                                            </p:txEl>
                                          </p:spTgt>
                                        </p:tgtEl>
                                      </p:cBhvr>
                                    </p:animEffect>
                                    <p:anim calcmode="lin" valueType="num">
                                      <p:cBhvr>
                                        <p:cTn id="13"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30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1000"/>
                                        <p:tgtEl>
                                          <p:spTgt spid="43011">
                                            <p:txEl>
                                              <p:pRg st="1" end="1"/>
                                            </p:txEl>
                                          </p:spTgt>
                                        </p:tgtEl>
                                      </p:cBhvr>
                                    </p:animEffect>
                                    <p:anim calcmode="lin" valueType="num">
                                      <p:cBhvr>
                                        <p:cTn id="18"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3011">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1000"/>
                                        <p:tgtEl>
                                          <p:spTgt spid="43011">
                                            <p:txEl>
                                              <p:pRg st="2" end="2"/>
                                            </p:txEl>
                                          </p:spTgt>
                                        </p:tgtEl>
                                      </p:cBhvr>
                                    </p:animEffect>
                                    <p:anim calcmode="lin" valueType="num">
                                      <p:cBhvr>
                                        <p:cTn id="23"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3011">
                                            <p:txEl>
                                              <p:pRg st="3" end="3"/>
                                            </p:txEl>
                                          </p:spTgt>
                                        </p:tgtEl>
                                        <p:attrNameLst>
                                          <p:attrName>style.visibility</p:attrName>
                                        </p:attrNameLst>
                                      </p:cBhvr>
                                      <p:to>
                                        <p:strVal val="visible"/>
                                      </p:to>
                                    </p:set>
                                    <p:animEffect transition="in" filter="fade">
                                      <p:cBhvr>
                                        <p:cTn id="29" dur="1000"/>
                                        <p:tgtEl>
                                          <p:spTgt spid="43011">
                                            <p:txEl>
                                              <p:pRg st="3" end="3"/>
                                            </p:txEl>
                                          </p:spTgt>
                                        </p:tgtEl>
                                      </p:cBhvr>
                                    </p:animEffect>
                                    <p:anim calcmode="lin" valueType="num">
                                      <p:cBhvr>
                                        <p:cTn id="30"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3011">
                                            <p:txEl>
                                              <p:pRg st="4" end="4"/>
                                            </p:txEl>
                                          </p:spTgt>
                                        </p:tgtEl>
                                        <p:attrNameLst>
                                          <p:attrName>style.visibility</p:attrName>
                                        </p:attrNameLst>
                                      </p:cBhvr>
                                      <p:to>
                                        <p:strVal val="visible"/>
                                      </p:to>
                                    </p:set>
                                    <p:animEffect transition="in" filter="fade">
                                      <p:cBhvr>
                                        <p:cTn id="36" dur="1000"/>
                                        <p:tgtEl>
                                          <p:spTgt spid="43011">
                                            <p:txEl>
                                              <p:pRg st="4" end="4"/>
                                            </p:txEl>
                                          </p:spTgt>
                                        </p:tgtEl>
                                      </p:cBhvr>
                                    </p:animEffect>
                                    <p:anim calcmode="lin" valueType="num">
                                      <p:cBhvr>
                                        <p:cTn id="37"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3011">
                                            <p:txEl>
                                              <p:pRg st="5" end="5"/>
                                            </p:txEl>
                                          </p:spTgt>
                                        </p:tgtEl>
                                        <p:attrNameLst>
                                          <p:attrName>style.visibility</p:attrName>
                                        </p:attrNameLst>
                                      </p:cBhvr>
                                      <p:to>
                                        <p:strVal val="visible"/>
                                      </p:to>
                                    </p:set>
                                    <p:animEffect transition="in" filter="fade">
                                      <p:cBhvr>
                                        <p:cTn id="43" dur="1000"/>
                                        <p:tgtEl>
                                          <p:spTgt spid="43011">
                                            <p:txEl>
                                              <p:pRg st="5" end="5"/>
                                            </p:txEl>
                                          </p:spTgt>
                                        </p:tgtEl>
                                      </p:cBhvr>
                                    </p:animEffect>
                                    <p:anim calcmode="lin" valueType="num">
                                      <p:cBhvr>
                                        <p:cTn id="44" dur="10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30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3011">
                                            <p:txEl>
                                              <p:pRg st="6" end="6"/>
                                            </p:txEl>
                                          </p:spTgt>
                                        </p:tgtEl>
                                        <p:attrNameLst>
                                          <p:attrName>style.visibility</p:attrName>
                                        </p:attrNameLst>
                                      </p:cBhvr>
                                      <p:to>
                                        <p:strVal val="visible"/>
                                      </p:to>
                                    </p:set>
                                    <p:animEffect transition="in" filter="fade">
                                      <p:cBhvr>
                                        <p:cTn id="50" dur="1000"/>
                                        <p:tgtEl>
                                          <p:spTgt spid="43011">
                                            <p:txEl>
                                              <p:pRg st="6" end="6"/>
                                            </p:txEl>
                                          </p:spTgt>
                                        </p:tgtEl>
                                      </p:cBhvr>
                                    </p:animEffect>
                                    <p:anim calcmode="lin" valueType="num">
                                      <p:cBhvr>
                                        <p:cTn id="51" dur="10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30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3011">
                                            <p:txEl>
                                              <p:pRg st="7" end="7"/>
                                            </p:txEl>
                                          </p:spTgt>
                                        </p:tgtEl>
                                        <p:attrNameLst>
                                          <p:attrName>style.visibility</p:attrName>
                                        </p:attrNameLst>
                                      </p:cBhvr>
                                      <p:to>
                                        <p:strVal val="visible"/>
                                      </p:to>
                                    </p:set>
                                    <p:animEffect transition="in" filter="fade">
                                      <p:cBhvr>
                                        <p:cTn id="57" dur="1000"/>
                                        <p:tgtEl>
                                          <p:spTgt spid="43011">
                                            <p:txEl>
                                              <p:pRg st="7" end="7"/>
                                            </p:txEl>
                                          </p:spTgt>
                                        </p:tgtEl>
                                      </p:cBhvr>
                                    </p:animEffect>
                                    <p:anim calcmode="lin" valueType="num">
                                      <p:cBhvr>
                                        <p:cTn id="58" dur="10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30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bldLvl="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1981200" y="1447800"/>
            <a:ext cx="8382000" cy="2046714"/>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Works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Labor (v. 2)</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Patience (vv. 2, 3)</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 Doctrinally Correct (vv. 2, 6)</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Oval 4"/>
          <p:cNvSpPr>
            <a:spLocks noChangeArrowheads="1"/>
          </p:cNvSpPr>
          <p:nvPr/>
        </p:nvSpPr>
        <p:spPr bwMode="auto">
          <a:xfrm>
            <a:off x="1981200" y="4191000"/>
            <a:ext cx="8382000" cy="15240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could be wrong with such a church?</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6" name="Oval 2"/>
          <p:cNvSpPr>
            <a:spLocks noChangeArrowheads="1"/>
          </p:cNvSpPr>
          <p:nvPr/>
        </p:nvSpPr>
        <p:spPr bwMode="auto">
          <a:xfrm>
            <a:off x="1981200" y="609600"/>
            <a:ext cx="8382000" cy="6858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Its Strong Qualities</a:t>
            </a:r>
          </a:p>
        </p:txBody>
      </p:sp>
      <p:sp>
        <p:nvSpPr>
          <p:cNvPr id="2" name="Slide Number Placeholder 1">
            <a:extLst>
              <a:ext uri="{FF2B5EF4-FFF2-40B4-BE49-F238E27FC236}">
                <a16:creationId xmlns:a16="http://schemas.microsoft.com/office/drawing/2014/main" id="{B9EE02F2-A96F-4E7A-95E1-D2EF9EB4849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20945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209800" y="2362200"/>
            <a:ext cx="7924800" cy="2893100"/>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entire commendation leaves one inclined to question if there could be anything wrong in such a church. It carried on its service in the face of difficulties; it rejected false teachers; it hated sin; it did not grow weary in the Lord’s work.”</a:t>
            </a:r>
          </a:p>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Ray Summers, 110</a:t>
            </a:r>
          </a:p>
        </p:txBody>
      </p:sp>
      <p:sp>
        <p:nvSpPr>
          <p:cNvPr id="54277" name="Oval 5"/>
          <p:cNvSpPr>
            <a:spLocks noChangeArrowheads="1"/>
          </p:cNvSpPr>
          <p:nvPr/>
        </p:nvSpPr>
        <p:spPr bwMode="auto">
          <a:xfrm>
            <a:off x="2057400" y="609600"/>
            <a:ext cx="8077200" cy="1524000"/>
          </a:xfrm>
          <a:prstGeom prst="ellipse">
            <a:avLst/>
          </a:prstGeom>
          <a:solidFill>
            <a:schemeClr val="bg2"/>
          </a:solidFill>
          <a:ln w="9525">
            <a:solidFill>
              <a:schemeClr val="accent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could be wrong with such a church?</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381DD35A-D539-482C-82BF-33D86E0A21C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67085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209800" y="2362200"/>
            <a:ext cx="7924800" cy="2893100"/>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entire commendation leaves one inclined to question if there could be anything wrong in such a church. It carried on its service in the face of difficulties; it rejected false teachers; it hated sin; it did not grow weary in the Lord’s work.”</a:t>
            </a:r>
          </a:p>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Ray Summers, 110</a:t>
            </a:r>
          </a:p>
        </p:txBody>
      </p:sp>
      <p:sp>
        <p:nvSpPr>
          <p:cNvPr id="54277" name="Oval 5"/>
          <p:cNvSpPr>
            <a:spLocks noChangeArrowheads="1"/>
          </p:cNvSpPr>
          <p:nvPr/>
        </p:nvSpPr>
        <p:spPr bwMode="auto">
          <a:xfrm>
            <a:off x="2057400" y="609600"/>
            <a:ext cx="8077200" cy="1524000"/>
          </a:xfrm>
          <a:prstGeom prst="ellipse">
            <a:avLst/>
          </a:prstGeom>
          <a:solidFill>
            <a:schemeClr val="bg2"/>
          </a:solidFill>
          <a:ln w="9525">
            <a:solidFill>
              <a:schemeClr val="accent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could be wrong with such a church?</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381DD35A-D539-482C-82BF-33D86E0A21C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3" name="Oval 2">
            <a:extLst>
              <a:ext uri="{FF2B5EF4-FFF2-40B4-BE49-F238E27FC236}">
                <a16:creationId xmlns:a16="http://schemas.microsoft.com/office/drawing/2014/main" id="{0CC3ED56-9097-4BA4-A52C-5FA76069B010}"/>
              </a:ext>
            </a:extLst>
          </p:cNvPr>
          <p:cNvSpPr/>
          <p:nvPr/>
        </p:nvSpPr>
        <p:spPr>
          <a:xfrm>
            <a:off x="1371600" y="5255300"/>
            <a:ext cx="9220200" cy="1374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Does This Sound Like Us?</a:t>
            </a:r>
          </a:p>
        </p:txBody>
      </p:sp>
    </p:spTree>
    <p:extLst>
      <p:ext uri="{BB962C8B-B14F-4D97-AF65-F5344CB8AC3E}">
        <p14:creationId xmlns:p14="http://schemas.microsoft.com/office/powerpoint/2010/main" val="159194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116535" y="591205"/>
            <a:ext cx="7958931" cy="1143000"/>
          </a:xfrm>
          <a:prstGeom prst="rect">
            <a:avLst/>
          </a:prstGeom>
          <a:solidFill>
            <a:schemeClr val="bg1"/>
          </a:solidFill>
          <a:ln>
            <a:noFill/>
          </a:ln>
          <a:effectLs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Ephesus”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that Left its First Love</a:t>
            </a:r>
          </a:p>
        </p:txBody>
      </p:sp>
      <p:sp>
        <p:nvSpPr>
          <p:cNvPr id="9" name="Text Box 3"/>
          <p:cNvSpPr txBox="1">
            <a:spLocks noChangeArrowheads="1"/>
          </p:cNvSpPr>
          <p:nvPr/>
        </p:nvSpPr>
        <p:spPr bwMode="auto">
          <a:xfrm>
            <a:off x="2116535" y="2033706"/>
            <a:ext cx="7958931" cy="3244158"/>
          </a:xfrm>
          <a:prstGeom prst="rect">
            <a:avLst/>
          </a:prstGeom>
          <a:solidFill>
            <a:schemeClr val="bg1"/>
          </a:solidFill>
          <a:ln>
            <a:noFill/>
          </a:ln>
          <a:effectLst/>
          <a:extLst/>
        </p:spPr>
        <p:txBody>
          <a:bodyPr wrap="square">
            <a:spAutoFit/>
          </a:bodyPr>
          <a:lstStyle>
            <a:lvl1pPr defTabSz="152400">
              <a:tabLst>
                <a:tab pos="457200" algn="l"/>
              </a:tabLst>
              <a:defRPr>
                <a:solidFill>
                  <a:schemeClr val="tx1"/>
                </a:solidFill>
                <a:latin typeface="Arial" panose="020B0604020202020204" pitchFamily="34" charset="0"/>
              </a:defRPr>
            </a:lvl1pPr>
            <a:lvl2pPr marL="173038" indent="173038" defTabSz="152400">
              <a:tabLst>
                <a:tab pos="457200" algn="l"/>
              </a:tabLst>
              <a:defRPr>
                <a:solidFill>
                  <a:schemeClr val="tx1"/>
                </a:solidFill>
                <a:latin typeface="Arial" panose="020B0604020202020204" pitchFamily="34" charset="0"/>
              </a:defRPr>
            </a:lvl2pPr>
            <a:lvl3pPr marL="965200" defTabSz="152400">
              <a:tabLst>
                <a:tab pos="457200" algn="l"/>
              </a:tabLst>
              <a:defRPr>
                <a:solidFill>
                  <a:schemeClr val="tx1"/>
                </a:solidFill>
                <a:latin typeface="Arial" panose="020B0604020202020204" pitchFamily="34" charset="0"/>
              </a:defRPr>
            </a:lvl3pPr>
            <a:lvl4pPr defTabSz="152400">
              <a:tabLst>
                <a:tab pos="457200" algn="l"/>
              </a:tabLst>
              <a:defRPr>
                <a:solidFill>
                  <a:schemeClr val="tx1"/>
                </a:solidFill>
                <a:latin typeface="Arial" panose="020B0604020202020204" pitchFamily="34" charset="0"/>
              </a:defRPr>
            </a:lvl4pPr>
            <a:lvl5pPr defTabSz="152400">
              <a:tabLst>
                <a:tab pos="457200" algn="l"/>
              </a:tabLst>
              <a:defRPr>
                <a:solidFill>
                  <a:schemeClr val="tx1"/>
                </a:solidFill>
                <a:latin typeface="Arial" panose="020B0604020202020204" pitchFamily="34" charset="0"/>
              </a:defRPr>
            </a:lvl5pPr>
            <a:lvl6pPr defTabSz="152400" fontAlgn="base">
              <a:spcBef>
                <a:spcPct val="0"/>
              </a:spcBef>
              <a:spcAft>
                <a:spcPct val="0"/>
              </a:spcAft>
              <a:tabLst>
                <a:tab pos="457200" algn="l"/>
              </a:tabLst>
              <a:defRPr>
                <a:solidFill>
                  <a:schemeClr val="tx1"/>
                </a:solidFill>
                <a:latin typeface="Arial" panose="020B0604020202020204" pitchFamily="34" charset="0"/>
              </a:defRPr>
            </a:lvl6pPr>
            <a:lvl7pPr defTabSz="152400" fontAlgn="base">
              <a:spcBef>
                <a:spcPct val="0"/>
              </a:spcBef>
              <a:spcAft>
                <a:spcPct val="0"/>
              </a:spcAft>
              <a:tabLst>
                <a:tab pos="457200" algn="l"/>
              </a:tabLst>
              <a:defRPr>
                <a:solidFill>
                  <a:schemeClr val="tx1"/>
                </a:solidFill>
                <a:latin typeface="Arial" panose="020B0604020202020204" pitchFamily="34" charset="0"/>
              </a:defRPr>
            </a:lvl7pPr>
            <a:lvl8pPr defTabSz="152400" fontAlgn="base">
              <a:spcBef>
                <a:spcPct val="0"/>
              </a:spcBef>
              <a:spcAft>
                <a:spcPct val="0"/>
              </a:spcAft>
              <a:tabLst>
                <a:tab pos="457200" algn="l"/>
              </a:tabLst>
              <a:defRPr>
                <a:solidFill>
                  <a:schemeClr val="tx1"/>
                </a:solidFill>
                <a:latin typeface="Arial" panose="020B0604020202020204" pitchFamily="34" charset="0"/>
              </a:defRPr>
            </a:lvl8pPr>
            <a:lvl9pPr defTabSz="152400" fontAlgn="base">
              <a:spcBef>
                <a:spcPct val="0"/>
              </a:spcBef>
              <a:spcAft>
                <a:spcPct val="0"/>
              </a:spcAft>
              <a:tabLst>
                <a:tab pos="457200" algn="l"/>
              </a:tabLst>
              <a:defRPr>
                <a:solidFill>
                  <a:schemeClr val="tx1"/>
                </a:solidFill>
                <a:latin typeface="Arial" panose="020B0604020202020204" pitchFamily="34" charset="0"/>
              </a:defRPr>
            </a:lvl9pPr>
          </a:lstStyle>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Identification of the Author</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Commendation</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(vv. 2-3, 6)</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Condemnation</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4)</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 to Repent</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5)</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Promise if Overcome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7)</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10C4DCFD-233A-439E-B620-2326E88D2DB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81506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811" name="Oval 43"/>
          <p:cNvSpPr>
            <a:spLocks noChangeArrowheads="1"/>
          </p:cNvSpPr>
          <p:nvPr/>
        </p:nvSpPr>
        <p:spPr bwMode="auto">
          <a:xfrm>
            <a:off x="2133600" y="1981200"/>
            <a:ext cx="7848600" cy="1447800"/>
          </a:xfrm>
          <a:prstGeom prst="rect">
            <a:avLst/>
          </a:prstGeom>
          <a:solidFill>
            <a:schemeClr val="bg1"/>
          </a:solidFill>
          <a:ln w="9525">
            <a:noFill/>
            <a:round/>
            <a:headEnd/>
            <a:tailEnd/>
          </a:ln>
          <a:effectLst/>
          <a:extLst/>
        </p:spPr>
        <p:txBody>
          <a:bodyPr wrap="none" anchor="ctr"/>
          <a:lstStyle/>
          <a:p>
            <a:pPr marL="571500" marR="0" lvl="0" indent="-571500" algn="l"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History</a:t>
            </a:r>
          </a:p>
          <a:p>
            <a:pPr marL="571500" marR="0" lvl="0" indent="-571500" algn="l"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Its Strong Qualities</a:t>
            </a:r>
          </a:p>
          <a:p>
            <a:pPr marL="571500" marR="0" lvl="0" indent="-571500" algn="l"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Its Problem</a:t>
            </a:r>
          </a:p>
        </p:txBody>
      </p:sp>
      <p:sp>
        <p:nvSpPr>
          <p:cNvPr id="2" name="TextBox 1"/>
          <p:cNvSpPr txBox="1"/>
          <p:nvPr/>
        </p:nvSpPr>
        <p:spPr>
          <a:xfrm>
            <a:off x="2133600" y="664341"/>
            <a:ext cx="7848600" cy="1015663"/>
          </a:xfrm>
          <a:prstGeom prst="rect">
            <a:avLst/>
          </a:prstGeom>
          <a:solidFill>
            <a:schemeClr val="bg1"/>
          </a:solidFill>
          <a:ln>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Church That Left Its First 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When the Fire is Gone</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3" name="Slide Number Placeholder 2">
            <a:extLst>
              <a:ext uri="{FF2B5EF4-FFF2-40B4-BE49-F238E27FC236}">
                <a16:creationId xmlns:a16="http://schemas.microsoft.com/office/drawing/2014/main" id="{30B47E02-25EF-49F4-946B-AC685B69931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75668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811">
                                            <p:bg/>
                                          </p:spTgt>
                                        </p:tgtEl>
                                        <p:attrNameLst>
                                          <p:attrName>style.visibility</p:attrName>
                                        </p:attrNameLst>
                                      </p:cBhvr>
                                      <p:to>
                                        <p:strVal val="visible"/>
                                      </p:to>
                                    </p:set>
                                    <p:animEffect transition="in" filter="fade">
                                      <p:cBhvr>
                                        <p:cTn id="7" dur="1000"/>
                                        <p:tgtEl>
                                          <p:spTgt spid="32811">
                                            <p:bg/>
                                          </p:spTgt>
                                        </p:tgtEl>
                                      </p:cBhvr>
                                    </p:animEffect>
                                    <p:anim calcmode="lin" valueType="num">
                                      <p:cBhvr>
                                        <p:cTn id="8" dur="1000" fill="hold"/>
                                        <p:tgtEl>
                                          <p:spTgt spid="32811">
                                            <p:bg/>
                                          </p:spTgt>
                                        </p:tgtEl>
                                        <p:attrNameLst>
                                          <p:attrName>ppt_x</p:attrName>
                                        </p:attrNameLst>
                                      </p:cBhvr>
                                      <p:tavLst>
                                        <p:tav tm="0">
                                          <p:val>
                                            <p:strVal val="#ppt_x"/>
                                          </p:val>
                                        </p:tav>
                                        <p:tav tm="100000">
                                          <p:val>
                                            <p:strVal val="#ppt_x"/>
                                          </p:val>
                                        </p:tav>
                                      </p:tavLst>
                                    </p:anim>
                                    <p:anim calcmode="lin" valueType="num">
                                      <p:cBhvr>
                                        <p:cTn id="9" dur="1000" fill="hold"/>
                                        <p:tgtEl>
                                          <p:spTgt spid="3281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811">
                                            <p:txEl>
                                              <p:pRg st="0" end="0"/>
                                            </p:txEl>
                                          </p:spTgt>
                                        </p:tgtEl>
                                        <p:attrNameLst>
                                          <p:attrName>style.visibility</p:attrName>
                                        </p:attrNameLst>
                                      </p:cBhvr>
                                      <p:to>
                                        <p:strVal val="visible"/>
                                      </p:to>
                                    </p:set>
                                    <p:animEffect transition="in" filter="fade">
                                      <p:cBhvr>
                                        <p:cTn id="12" dur="1000"/>
                                        <p:tgtEl>
                                          <p:spTgt spid="32811">
                                            <p:txEl>
                                              <p:pRg st="0" end="0"/>
                                            </p:txEl>
                                          </p:spTgt>
                                        </p:tgtEl>
                                      </p:cBhvr>
                                    </p:animEffect>
                                    <p:anim calcmode="lin" valueType="num">
                                      <p:cBhvr>
                                        <p:cTn id="13" dur="1000" fill="hold"/>
                                        <p:tgtEl>
                                          <p:spTgt spid="328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28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811">
                                            <p:txEl>
                                              <p:pRg st="1" end="1"/>
                                            </p:txEl>
                                          </p:spTgt>
                                        </p:tgtEl>
                                        <p:attrNameLst>
                                          <p:attrName>style.visibility</p:attrName>
                                        </p:attrNameLst>
                                      </p:cBhvr>
                                      <p:to>
                                        <p:strVal val="visible"/>
                                      </p:to>
                                    </p:set>
                                    <p:animEffect transition="in" filter="fade">
                                      <p:cBhvr>
                                        <p:cTn id="17" dur="1000"/>
                                        <p:tgtEl>
                                          <p:spTgt spid="32811">
                                            <p:txEl>
                                              <p:pRg st="1" end="1"/>
                                            </p:txEl>
                                          </p:spTgt>
                                        </p:tgtEl>
                                      </p:cBhvr>
                                    </p:animEffect>
                                    <p:anim calcmode="lin" valueType="num">
                                      <p:cBhvr>
                                        <p:cTn id="18" dur="1000" fill="hold"/>
                                        <p:tgtEl>
                                          <p:spTgt spid="328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2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811">
                                            <p:txEl>
                                              <p:pRg st="2" end="2"/>
                                            </p:txEl>
                                          </p:spTgt>
                                        </p:tgtEl>
                                        <p:attrNameLst>
                                          <p:attrName>style.visibility</p:attrName>
                                        </p:attrNameLst>
                                      </p:cBhvr>
                                      <p:to>
                                        <p:strVal val="visible"/>
                                      </p:to>
                                    </p:set>
                                    <p:animEffect transition="in" filter="fade">
                                      <p:cBhvr>
                                        <p:cTn id="24" dur="1000"/>
                                        <p:tgtEl>
                                          <p:spTgt spid="32811">
                                            <p:txEl>
                                              <p:pRg st="2" end="2"/>
                                            </p:txEl>
                                          </p:spTgt>
                                        </p:tgtEl>
                                      </p:cBhvr>
                                    </p:animEffect>
                                    <p:anim calcmode="lin" valueType="num">
                                      <p:cBhvr>
                                        <p:cTn id="25" dur="1000" fill="hold"/>
                                        <p:tgtEl>
                                          <p:spTgt spid="3281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28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1"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2133600" y="457200"/>
            <a:ext cx="7924800" cy="8382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Its Problem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“left your first love”</a:t>
            </a:r>
          </a:p>
        </p:txBody>
      </p:sp>
      <p:sp>
        <p:nvSpPr>
          <p:cNvPr id="41988" name="Text Box 4"/>
          <p:cNvSpPr txBox="1">
            <a:spLocks noChangeArrowheads="1"/>
          </p:cNvSpPr>
          <p:nvPr/>
        </p:nvSpPr>
        <p:spPr bwMode="auto">
          <a:xfrm>
            <a:off x="2133600" y="1371600"/>
            <a:ext cx="7924800" cy="265588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Place of Love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is essential</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Love God (Matt. 22:37)</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 Love Truth (2 Thess. 2:10-12)</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 Love One Another (Rom. 13:8)</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5753D656-B384-4C2A-8772-B8F39596506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598500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8">
                                            <p:bg/>
                                          </p:spTgt>
                                        </p:tgtEl>
                                        <p:attrNameLst>
                                          <p:attrName>style.visibility</p:attrName>
                                        </p:attrNameLst>
                                      </p:cBhvr>
                                      <p:to>
                                        <p:strVal val="visible"/>
                                      </p:to>
                                    </p:set>
                                    <p:animEffect transition="in" filter="fade">
                                      <p:cBhvr>
                                        <p:cTn id="7" dur="1000"/>
                                        <p:tgtEl>
                                          <p:spTgt spid="41988">
                                            <p:bg/>
                                          </p:spTgt>
                                        </p:tgtEl>
                                      </p:cBhvr>
                                    </p:animEffect>
                                    <p:anim calcmode="lin" valueType="num">
                                      <p:cBhvr>
                                        <p:cTn id="8" dur="1000" fill="hold"/>
                                        <p:tgtEl>
                                          <p:spTgt spid="41988">
                                            <p:bg/>
                                          </p:spTgt>
                                        </p:tgtEl>
                                        <p:attrNameLst>
                                          <p:attrName>ppt_x</p:attrName>
                                        </p:attrNameLst>
                                      </p:cBhvr>
                                      <p:tavLst>
                                        <p:tav tm="0">
                                          <p:val>
                                            <p:strVal val="#ppt_x"/>
                                          </p:val>
                                        </p:tav>
                                        <p:tav tm="100000">
                                          <p:val>
                                            <p:strVal val="#ppt_x"/>
                                          </p:val>
                                        </p:tav>
                                      </p:tavLst>
                                    </p:anim>
                                    <p:anim calcmode="lin" valueType="num">
                                      <p:cBhvr>
                                        <p:cTn id="9" dur="1000" fill="hold"/>
                                        <p:tgtEl>
                                          <p:spTgt spid="4198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8">
                                            <p:txEl>
                                              <p:pRg st="0" end="0"/>
                                            </p:txEl>
                                          </p:spTgt>
                                        </p:tgtEl>
                                        <p:attrNameLst>
                                          <p:attrName>style.visibility</p:attrName>
                                        </p:attrNameLst>
                                      </p:cBhvr>
                                      <p:to>
                                        <p:strVal val="visible"/>
                                      </p:to>
                                    </p:set>
                                    <p:animEffect transition="in" filter="fade">
                                      <p:cBhvr>
                                        <p:cTn id="14" dur="1000"/>
                                        <p:tgtEl>
                                          <p:spTgt spid="41988">
                                            <p:txEl>
                                              <p:pRg st="0" end="0"/>
                                            </p:txEl>
                                          </p:spTgt>
                                        </p:tgtEl>
                                      </p:cBhvr>
                                    </p:animEffect>
                                    <p:anim calcmode="lin" valueType="num">
                                      <p:cBhvr>
                                        <p:cTn id="15" dur="1000" fill="hold"/>
                                        <p:tgtEl>
                                          <p:spTgt spid="4198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19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988">
                                            <p:txEl>
                                              <p:pRg st="1" end="1"/>
                                            </p:txEl>
                                          </p:spTgt>
                                        </p:tgtEl>
                                        <p:attrNameLst>
                                          <p:attrName>style.visibility</p:attrName>
                                        </p:attrNameLst>
                                      </p:cBhvr>
                                      <p:to>
                                        <p:strVal val="visible"/>
                                      </p:to>
                                    </p:set>
                                    <p:animEffect transition="in" filter="fade">
                                      <p:cBhvr>
                                        <p:cTn id="21" dur="1000"/>
                                        <p:tgtEl>
                                          <p:spTgt spid="41988">
                                            <p:txEl>
                                              <p:pRg st="1" end="1"/>
                                            </p:txEl>
                                          </p:spTgt>
                                        </p:tgtEl>
                                      </p:cBhvr>
                                    </p:animEffect>
                                    <p:anim calcmode="lin" valueType="num">
                                      <p:cBhvr>
                                        <p:cTn id="22" dur="1000" fill="hold"/>
                                        <p:tgtEl>
                                          <p:spTgt spid="4198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19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1988">
                                            <p:txEl>
                                              <p:pRg st="2" end="2"/>
                                            </p:txEl>
                                          </p:spTgt>
                                        </p:tgtEl>
                                        <p:attrNameLst>
                                          <p:attrName>style.visibility</p:attrName>
                                        </p:attrNameLst>
                                      </p:cBhvr>
                                      <p:to>
                                        <p:strVal val="visible"/>
                                      </p:to>
                                    </p:set>
                                    <p:animEffect transition="in" filter="fade">
                                      <p:cBhvr>
                                        <p:cTn id="28" dur="1000"/>
                                        <p:tgtEl>
                                          <p:spTgt spid="41988">
                                            <p:txEl>
                                              <p:pRg st="2" end="2"/>
                                            </p:txEl>
                                          </p:spTgt>
                                        </p:tgtEl>
                                      </p:cBhvr>
                                    </p:animEffect>
                                    <p:anim calcmode="lin" valueType="num">
                                      <p:cBhvr>
                                        <p:cTn id="29" dur="1000" fill="hold"/>
                                        <p:tgtEl>
                                          <p:spTgt spid="4198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19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1988">
                                            <p:txEl>
                                              <p:pRg st="3" end="3"/>
                                            </p:txEl>
                                          </p:spTgt>
                                        </p:tgtEl>
                                        <p:attrNameLst>
                                          <p:attrName>style.visibility</p:attrName>
                                        </p:attrNameLst>
                                      </p:cBhvr>
                                      <p:to>
                                        <p:strVal val="visible"/>
                                      </p:to>
                                    </p:set>
                                    <p:animEffect transition="in" filter="fade">
                                      <p:cBhvr>
                                        <p:cTn id="35" dur="1000"/>
                                        <p:tgtEl>
                                          <p:spTgt spid="41988">
                                            <p:txEl>
                                              <p:pRg st="3" end="3"/>
                                            </p:txEl>
                                          </p:spTgt>
                                        </p:tgtEl>
                                      </p:cBhvr>
                                    </p:animEffect>
                                    <p:anim calcmode="lin" valueType="num">
                                      <p:cBhvr>
                                        <p:cTn id="36" dur="1000" fill="hold"/>
                                        <p:tgtEl>
                                          <p:spTgt spid="4198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19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1988">
                                            <p:txEl>
                                              <p:pRg st="4" end="4"/>
                                            </p:txEl>
                                          </p:spTgt>
                                        </p:tgtEl>
                                        <p:attrNameLst>
                                          <p:attrName>style.visibility</p:attrName>
                                        </p:attrNameLst>
                                      </p:cBhvr>
                                      <p:to>
                                        <p:strVal val="visible"/>
                                      </p:to>
                                    </p:set>
                                    <p:animEffect transition="in" filter="fade">
                                      <p:cBhvr>
                                        <p:cTn id="42" dur="1000"/>
                                        <p:tgtEl>
                                          <p:spTgt spid="41988">
                                            <p:txEl>
                                              <p:pRg st="4" end="4"/>
                                            </p:txEl>
                                          </p:spTgt>
                                        </p:tgtEl>
                                      </p:cBhvr>
                                    </p:animEffect>
                                    <p:anim calcmode="lin" valueType="num">
                                      <p:cBhvr>
                                        <p:cTn id="43" dur="1000" fill="hold"/>
                                        <p:tgtEl>
                                          <p:spTgt spid="4198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198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bldLvl="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2133600" y="1371601"/>
            <a:ext cx="7924800" cy="3582519"/>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Place of Love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is essential</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produces action</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Context (vv. 4-5)</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 Gal. 5:6 – faith works by love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 1 John 5:3 – love of God – keep 						commands</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7" name="Oval 2"/>
          <p:cNvSpPr>
            <a:spLocks noChangeArrowheads="1"/>
          </p:cNvSpPr>
          <p:nvPr/>
        </p:nvSpPr>
        <p:spPr bwMode="auto">
          <a:xfrm>
            <a:off x="2133600" y="457200"/>
            <a:ext cx="7924800" cy="8382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Its Problem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“left your first love”</a:t>
            </a:r>
          </a:p>
        </p:txBody>
      </p:sp>
      <p:sp>
        <p:nvSpPr>
          <p:cNvPr id="2" name="Slide Number Placeholder 1">
            <a:extLst>
              <a:ext uri="{FF2B5EF4-FFF2-40B4-BE49-F238E27FC236}">
                <a16:creationId xmlns:a16="http://schemas.microsoft.com/office/drawing/2014/main" id="{8622AF85-8E8C-41D7-A1C0-3AD1B7B677D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43315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300">
                                            <p:txEl>
                                              <p:pRg st="2" end="2"/>
                                            </p:txEl>
                                          </p:spTgt>
                                        </p:tgtEl>
                                        <p:attrNameLst>
                                          <p:attrName>style.visibility</p:attrName>
                                        </p:attrNameLst>
                                      </p:cBhvr>
                                      <p:to>
                                        <p:strVal val="visible"/>
                                      </p:to>
                                    </p:set>
                                    <p:animEffect transition="in" filter="fade">
                                      <p:cBhvr>
                                        <p:cTn id="7" dur="1000"/>
                                        <p:tgtEl>
                                          <p:spTgt spid="55300">
                                            <p:txEl>
                                              <p:pRg st="2" end="2"/>
                                            </p:txEl>
                                          </p:spTgt>
                                        </p:tgtEl>
                                      </p:cBhvr>
                                    </p:animEffect>
                                    <p:anim calcmode="lin" valueType="num">
                                      <p:cBhvr>
                                        <p:cTn id="8" dur="1000" fill="hold"/>
                                        <p:tgtEl>
                                          <p:spTgt spid="5530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530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5300">
                                            <p:txEl>
                                              <p:pRg st="3" end="3"/>
                                            </p:txEl>
                                          </p:spTgt>
                                        </p:tgtEl>
                                        <p:attrNameLst>
                                          <p:attrName>style.visibility</p:attrName>
                                        </p:attrNameLst>
                                      </p:cBhvr>
                                      <p:to>
                                        <p:strVal val="visible"/>
                                      </p:to>
                                    </p:set>
                                    <p:animEffect transition="in" filter="fade">
                                      <p:cBhvr>
                                        <p:cTn id="14" dur="1000"/>
                                        <p:tgtEl>
                                          <p:spTgt spid="55300">
                                            <p:txEl>
                                              <p:pRg st="3" end="3"/>
                                            </p:txEl>
                                          </p:spTgt>
                                        </p:tgtEl>
                                      </p:cBhvr>
                                    </p:animEffect>
                                    <p:anim calcmode="lin" valueType="num">
                                      <p:cBhvr>
                                        <p:cTn id="15" dur="1000" fill="hold"/>
                                        <p:tgtEl>
                                          <p:spTgt spid="5530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5300">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5300">
                                            <p:txEl>
                                              <p:pRg st="4" end="4"/>
                                            </p:txEl>
                                          </p:spTgt>
                                        </p:tgtEl>
                                        <p:attrNameLst>
                                          <p:attrName>style.visibility</p:attrName>
                                        </p:attrNameLst>
                                      </p:cBhvr>
                                      <p:to>
                                        <p:strVal val="visible"/>
                                      </p:to>
                                    </p:set>
                                    <p:animEffect transition="in" filter="fade">
                                      <p:cBhvr>
                                        <p:cTn id="19" dur="1000"/>
                                        <p:tgtEl>
                                          <p:spTgt spid="55300">
                                            <p:txEl>
                                              <p:pRg st="4" end="4"/>
                                            </p:txEl>
                                          </p:spTgt>
                                        </p:tgtEl>
                                      </p:cBhvr>
                                    </p:animEffect>
                                    <p:anim calcmode="lin" valueType="num">
                                      <p:cBhvr>
                                        <p:cTn id="20" dur="1000" fill="hold"/>
                                        <p:tgtEl>
                                          <p:spTgt spid="55300">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5300">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5300">
                                            <p:txEl>
                                              <p:pRg st="5" end="5"/>
                                            </p:txEl>
                                          </p:spTgt>
                                        </p:tgtEl>
                                        <p:attrNameLst>
                                          <p:attrName>style.visibility</p:attrName>
                                        </p:attrNameLst>
                                      </p:cBhvr>
                                      <p:to>
                                        <p:strVal val="visible"/>
                                      </p:to>
                                    </p:set>
                                    <p:animEffect transition="in" filter="fade">
                                      <p:cBhvr>
                                        <p:cTn id="24" dur="1000"/>
                                        <p:tgtEl>
                                          <p:spTgt spid="55300">
                                            <p:txEl>
                                              <p:pRg st="5" end="5"/>
                                            </p:txEl>
                                          </p:spTgt>
                                        </p:tgtEl>
                                      </p:cBhvr>
                                    </p:animEffect>
                                    <p:anim calcmode="lin" valueType="num">
                                      <p:cBhvr>
                                        <p:cTn id="25" dur="1000" fill="hold"/>
                                        <p:tgtEl>
                                          <p:spTgt spid="55300">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5530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2133600" y="1371600"/>
            <a:ext cx="7924800" cy="265588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Place of Love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is essential</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produces action</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Without love – are nothing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Cor. 13:1ff)</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4.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&amp; hate should be balanced (vv. 4, 6)</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6327" name="Rectangle 7"/>
          <p:cNvSpPr>
            <a:spLocks noChangeArrowheads="1"/>
          </p:cNvSpPr>
          <p:nvPr/>
        </p:nvSpPr>
        <p:spPr bwMode="auto">
          <a:xfrm>
            <a:off x="7239000" y="4572000"/>
            <a:ext cx="1676400" cy="1524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Truth</a:t>
            </a:r>
          </a:p>
        </p:txBody>
      </p:sp>
      <p:sp>
        <p:nvSpPr>
          <p:cNvPr id="56331" name="Rectangle 11"/>
          <p:cNvSpPr>
            <a:spLocks noChangeArrowheads="1"/>
          </p:cNvSpPr>
          <p:nvPr/>
        </p:nvSpPr>
        <p:spPr bwMode="auto">
          <a:xfrm>
            <a:off x="3352800" y="4572000"/>
            <a:ext cx="1676400" cy="1524000"/>
          </a:xfrm>
          <a:prstGeom prst="rect">
            <a:avLst/>
          </a:prstGeom>
          <a:solidFill>
            <a:schemeClr val="bg2"/>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Error</a:t>
            </a:r>
          </a:p>
        </p:txBody>
      </p:sp>
      <p:sp>
        <p:nvSpPr>
          <p:cNvPr id="2" name="Left-Right Arrow Callout 1"/>
          <p:cNvSpPr/>
          <p:nvPr/>
        </p:nvSpPr>
        <p:spPr bwMode="auto">
          <a:xfrm>
            <a:off x="5029200" y="4267200"/>
            <a:ext cx="2133600" cy="2209800"/>
          </a:xfrm>
          <a:prstGeom prst="leftRightArrowCallout">
            <a:avLst>
              <a:gd name="adj1" fmla="val 22260"/>
              <a:gd name="adj2" fmla="val 25000"/>
              <a:gd name="adj3" fmla="val 19521"/>
              <a:gd name="adj4" fmla="val 48123"/>
            </a:avLst>
          </a:prstGeom>
          <a:solidFill>
            <a:schemeClr val="accent4">
              <a:lumMod val="50000"/>
              <a:lumOff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2" name="Rectangle 11"/>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13" name="Oval 2"/>
          <p:cNvSpPr>
            <a:spLocks noChangeArrowheads="1"/>
          </p:cNvSpPr>
          <p:nvPr/>
        </p:nvSpPr>
        <p:spPr bwMode="auto">
          <a:xfrm>
            <a:off x="2133600" y="457200"/>
            <a:ext cx="7924800" cy="8382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Its Problem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“left your first love”</a:t>
            </a:r>
          </a:p>
        </p:txBody>
      </p:sp>
      <p:sp>
        <p:nvSpPr>
          <p:cNvPr id="3" name="Slide Number Placeholder 2">
            <a:extLst>
              <a:ext uri="{FF2B5EF4-FFF2-40B4-BE49-F238E27FC236}">
                <a16:creationId xmlns:a16="http://schemas.microsoft.com/office/drawing/2014/main" id="{994D4CE2-CB93-4390-8C6E-4ECA89A0D511}"/>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02013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324">
                                            <p:txEl>
                                              <p:pRg st="3" end="3"/>
                                            </p:txEl>
                                          </p:spTgt>
                                        </p:tgtEl>
                                        <p:attrNameLst>
                                          <p:attrName>style.visibility</p:attrName>
                                        </p:attrNameLst>
                                      </p:cBhvr>
                                      <p:to>
                                        <p:strVal val="visible"/>
                                      </p:to>
                                    </p:set>
                                    <p:animEffect transition="in" filter="fade">
                                      <p:cBhvr>
                                        <p:cTn id="7" dur="1000"/>
                                        <p:tgtEl>
                                          <p:spTgt spid="56324">
                                            <p:txEl>
                                              <p:pRg st="3" end="3"/>
                                            </p:txEl>
                                          </p:spTgt>
                                        </p:tgtEl>
                                      </p:cBhvr>
                                    </p:animEffect>
                                    <p:anim calcmode="lin" valueType="num">
                                      <p:cBhvr>
                                        <p:cTn id="8" dur="1000" fill="hold"/>
                                        <p:tgtEl>
                                          <p:spTgt spid="5632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63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324">
                                            <p:txEl>
                                              <p:pRg st="4" end="4"/>
                                            </p:txEl>
                                          </p:spTgt>
                                        </p:tgtEl>
                                        <p:attrNameLst>
                                          <p:attrName>style.visibility</p:attrName>
                                        </p:attrNameLst>
                                      </p:cBhvr>
                                      <p:to>
                                        <p:strVal val="visible"/>
                                      </p:to>
                                    </p:set>
                                    <p:animEffect transition="in" filter="fade">
                                      <p:cBhvr>
                                        <p:cTn id="14" dur="1000"/>
                                        <p:tgtEl>
                                          <p:spTgt spid="56324">
                                            <p:txEl>
                                              <p:pRg st="4" end="4"/>
                                            </p:txEl>
                                          </p:spTgt>
                                        </p:tgtEl>
                                      </p:cBhvr>
                                    </p:animEffect>
                                    <p:anim calcmode="lin" valueType="num">
                                      <p:cBhvr>
                                        <p:cTn id="15" dur="1000" fill="hold"/>
                                        <p:tgtEl>
                                          <p:spTgt spid="5632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63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56331"/>
                                        </p:tgtEl>
                                        <p:attrNameLst>
                                          <p:attrName>style.visibility</p:attrName>
                                        </p:attrNameLst>
                                      </p:cBhvr>
                                      <p:to>
                                        <p:strVal val="visible"/>
                                      </p:to>
                                    </p:set>
                                    <p:animEffect transition="in" filter="randombar(horizontal)">
                                      <p:cBhvr>
                                        <p:cTn id="24" dur="500"/>
                                        <p:tgtEl>
                                          <p:spTgt spid="5633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56327"/>
                                        </p:tgtEl>
                                        <p:attrNameLst>
                                          <p:attrName>style.visibility</p:attrName>
                                        </p:attrNameLst>
                                      </p:cBhvr>
                                      <p:to>
                                        <p:strVal val="visible"/>
                                      </p:to>
                                    </p:set>
                                    <p:animEffect transition="in" filter="randombar(horizontal)">
                                      <p:cBhvr>
                                        <p:cTn id="27" dur="500"/>
                                        <p:tgtEl>
                                          <p:spTgt spid="5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7" grpId="0" animBg="1"/>
      <p:bldP spid="56331" grpId="0" animBg="1"/>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2133600" y="1371600"/>
            <a:ext cx="7924800" cy="504445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80000"/>
              </a:lnSpc>
              <a:spcBef>
                <a:spcPct val="50000"/>
              </a:spcBef>
              <a:spcAft>
                <a:spcPct val="0"/>
              </a:spcAft>
              <a:buClrTx/>
              <a:buSzTx/>
              <a:buFont typeface="+mj-lt"/>
              <a:buAutoNum type="alpha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Place of Love</a:t>
            </a:r>
          </a:p>
          <a:p>
            <a:pPr marL="514350" marR="0" lvl="0" indent="-514350" algn="l" defTabSz="457200" rtl="0" eaLnBrk="0" fontAlgn="base" latinLnBrk="0" hangingPunct="0">
              <a:lnSpc>
                <a:spcPct val="80000"/>
              </a:lnSpc>
              <a:spcBef>
                <a:spcPts val="0"/>
              </a:spcBef>
              <a:spcAft>
                <a:spcPct val="0"/>
              </a:spcAft>
              <a:buClrTx/>
              <a:buSzTx/>
              <a:buFont typeface="+mj-lt"/>
              <a:buAutoNum type="alpha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First Love – left behind</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“Honeymoon is over” – Harkrider, 25</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“Loyal but lacking”</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Summers, 108</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form, this was still a ‘sound church’ which fended off false doctrine, but the fire had gone out. There is more to serving 	God than adherence to mechanical, traditional routine” – Harkrider, 28</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fire is gone!</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enthusiasm, excitement – vanished!</a:t>
            </a:r>
            <a:endPar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7" name="Oval 2"/>
          <p:cNvSpPr>
            <a:spLocks noChangeArrowheads="1"/>
          </p:cNvSpPr>
          <p:nvPr/>
        </p:nvSpPr>
        <p:spPr bwMode="auto">
          <a:xfrm>
            <a:off x="2133600" y="457200"/>
            <a:ext cx="7924800" cy="8382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Its Problem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“left your first love”</a:t>
            </a:r>
          </a:p>
        </p:txBody>
      </p:sp>
      <p:sp>
        <p:nvSpPr>
          <p:cNvPr id="2" name="Slide Number Placeholder 1">
            <a:extLst>
              <a:ext uri="{FF2B5EF4-FFF2-40B4-BE49-F238E27FC236}">
                <a16:creationId xmlns:a16="http://schemas.microsoft.com/office/drawing/2014/main" id="{6B066BC7-D250-4F93-868D-41899661A6C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086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7348">
                                            <p:txEl>
                                              <p:pRg st="1" end="1"/>
                                            </p:txEl>
                                          </p:spTgt>
                                        </p:tgtEl>
                                        <p:attrNameLst>
                                          <p:attrName>style.visibility</p:attrName>
                                        </p:attrNameLst>
                                      </p:cBhvr>
                                      <p:to>
                                        <p:strVal val="visible"/>
                                      </p:to>
                                    </p:set>
                                    <p:animEffect transition="in" filter="fade">
                                      <p:cBhvr>
                                        <p:cTn id="7" dur="1000"/>
                                        <p:tgtEl>
                                          <p:spTgt spid="57348">
                                            <p:txEl>
                                              <p:pRg st="1" end="1"/>
                                            </p:txEl>
                                          </p:spTgt>
                                        </p:tgtEl>
                                      </p:cBhvr>
                                    </p:animEffect>
                                    <p:anim calcmode="lin" valueType="num">
                                      <p:cBhvr>
                                        <p:cTn id="8" dur="1000" fill="hold"/>
                                        <p:tgtEl>
                                          <p:spTgt spid="5734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73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7348">
                                            <p:txEl>
                                              <p:pRg st="2" end="2"/>
                                            </p:txEl>
                                          </p:spTgt>
                                        </p:tgtEl>
                                        <p:attrNameLst>
                                          <p:attrName>style.visibility</p:attrName>
                                        </p:attrNameLst>
                                      </p:cBhvr>
                                      <p:to>
                                        <p:strVal val="visible"/>
                                      </p:to>
                                    </p:set>
                                    <p:animEffect transition="in" filter="fade">
                                      <p:cBhvr>
                                        <p:cTn id="14" dur="1000"/>
                                        <p:tgtEl>
                                          <p:spTgt spid="57348">
                                            <p:txEl>
                                              <p:pRg st="2" end="2"/>
                                            </p:txEl>
                                          </p:spTgt>
                                        </p:tgtEl>
                                      </p:cBhvr>
                                    </p:animEffect>
                                    <p:anim calcmode="lin" valueType="num">
                                      <p:cBhvr>
                                        <p:cTn id="15" dur="1000" fill="hold"/>
                                        <p:tgtEl>
                                          <p:spTgt spid="5734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73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7348">
                                            <p:txEl>
                                              <p:pRg st="3" end="3"/>
                                            </p:txEl>
                                          </p:spTgt>
                                        </p:tgtEl>
                                        <p:attrNameLst>
                                          <p:attrName>style.visibility</p:attrName>
                                        </p:attrNameLst>
                                      </p:cBhvr>
                                      <p:to>
                                        <p:strVal val="visible"/>
                                      </p:to>
                                    </p:set>
                                    <p:animEffect transition="in" filter="fade">
                                      <p:cBhvr>
                                        <p:cTn id="21" dur="1000"/>
                                        <p:tgtEl>
                                          <p:spTgt spid="57348">
                                            <p:txEl>
                                              <p:pRg st="3" end="3"/>
                                            </p:txEl>
                                          </p:spTgt>
                                        </p:tgtEl>
                                      </p:cBhvr>
                                    </p:animEffect>
                                    <p:anim calcmode="lin" valueType="num">
                                      <p:cBhvr>
                                        <p:cTn id="22" dur="1000" fill="hold"/>
                                        <p:tgtEl>
                                          <p:spTgt spid="5734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734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7348">
                                            <p:txEl>
                                              <p:pRg st="4" end="4"/>
                                            </p:txEl>
                                          </p:spTgt>
                                        </p:tgtEl>
                                        <p:attrNameLst>
                                          <p:attrName>style.visibility</p:attrName>
                                        </p:attrNameLst>
                                      </p:cBhvr>
                                      <p:to>
                                        <p:strVal val="visible"/>
                                      </p:to>
                                    </p:set>
                                    <p:animEffect transition="in" filter="fade">
                                      <p:cBhvr>
                                        <p:cTn id="28" dur="1000"/>
                                        <p:tgtEl>
                                          <p:spTgt spid="57348">
                                            <p:txEl>
                                              <p:pRg st="4" end="4"/>
                                            </p:txEl>
                                          </p:spTgt>
                                        </p:tgtEl>
                                      </p:cBhvr>
                                    </p:animEffect>
                                    <p:anim calcmode="lin" valueType="num">
                                      <p:cBhvr>
                                        <p:cTn id="29" dur="1000" fill="hold"/>
                                        <p:tgtEl>
                                          <p:spTgt spid="5734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734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7348">
                                            <p:txEl>
                                              <p:pRg st="5" end="5"/>
                                            </p:txEl>
                                          </p:spTgt>
                                        </p:tgtEl>
                                        <p:attrNameLst>
                                          <p:attrName>style.visibility</p:attrName>
                                        </p:attrNameLst>
                                      </p:cBhvr>
                                      <p:to>
                                        <p:strVal val="visible"/>
                                      </p:to>
                                    </p:set>
                                    <p:animEffect transition="in" filter="fade">
                                      <p:cBhvr>
                                        <p:cTn id="35" dur="1000"/>
                                        <p:tgtEl>
                                          <p:spTgt spid="57348">
                                            <p:txEl>
                                              <p:pRg st="5" end="5"/>
                                            </p:txEl>
                                          </p:spTgt>
                                        </p:tgtEl>
                                      </p:cBhvr>
                                    </p:animEffect>
                                    <p:anim calcmode="lin" valueType="num">
                                      <p:cBhvr>
                                        <p:cTn id="36" dur="1000" fill="hold"/>
                                        <p:tgtEl>
                                          <p:spTgt spid="5734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734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7348">
                                            <p:txEl>
                                              <p:pRg st="6" end="6"/>
                                            </p:txEl>
                                          </p:spTgt>
                                        </p:tgtEl>
                                        <p:attrNameLst>
                                          <p:attrName>style.visibility</p:attrName>
                                        </p:attrNameLst>
                                      </p:cBhvr>
                                      <p:to>
                                        <p:strVal val="visible"/>
                                      </p:to>
                                    </p:set>
                                    <p:animEffect transition="in" filter="fade">
                                      <p:cBhvr>
                                        <p:cTn id="42" dur="1000"/>
                                        <p:tgtEl>
                                          <p:spTgt spid="57348">
                                            <p:txEl>
                                              <p:pRg st="6" end="6"/>
                                            </p:txEl>
                                          </p:spTgt>
                                        </p:tgtEl>
                                      </p:cBhvr>
                                    </p:animEffect>
                                    <p:anim calcmode="lin" valueType="num">
                                      <p:cBhvr>
                                        <p:cTn id="43" dur="1000" fill="hold"/>
                                        <p:tgtEl>
                                          <p:spTgt spid="57348">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73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2133600" y="1371600"/>
            <a:ext cx="7924800" cy="376713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Place of Love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First Love – left behind</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Common Problem</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excited about being Christians</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enthused about worshipping God</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fervent in our actions</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zealous for learning &amp; growing</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6" name="Oval 2"/>
          <p:cNvSpPr>
            <a:spLocks noChangeArrowheads="1"/>
          </p:cNvSpPr>
          <p:nvPr/>
        </p:nvSpPr>
        <p:spPr bwMode="auto">
          <a:xfrm>
            <a:off x="2133600" y="457200"/>
            <a:ext cx="7924800" cy="8382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Its Problem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“left your first love”</a:t>
            </a:r>
          </a:p>
        </p:txBody>
      </p:sp>
      <p:sp>
        <p:nvSpPr>
          <p:cNvPr id="2" name="Slide Number Placeholder 1">
            <a:extLst>
              <a:ext uri="{FF2B5EF4-FFF2-40B4-BE49-F238E27FC236}">
                <a16:creationId xmlns:a16="http://schemas.microsoft.com/office/drawing/2014/main" id="{E56D3092-5DC0-4219-9D12-DA0163C0B5B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47067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8372">
                                            <p:txEl>
                                              <p:pRg st="2" end="2"/>
                                            </p:txEl>
                                          </p:spTgt>
                                        </p:tgtEl>
                                        <p:attrNameLst>
                                          <p:attrName>style.visibility</p:attrName>
                                        </p:attrNameLst>
                                      </p:cBhvr>
                                      <p:to>
                                        <p:strVal val="visible"/>
                                      </p:to>
                                    </p:set>
                                    <p:animEffect transition="in" filter="fade">
                                      <p:cBhvr>
                                        <p:cTn id="7" dur="1000"/>
                                        <p:tgtEl>
                                          <p:spTgt spid="58372">
                                            <p:txEl>
                                              <p:pRg st="2" end="2"/>
                                            </p:txEl>
                                          </p:spTgt>
                                        </p:tgtEl>
                                      </p:cBhvr>
                                    </p:animEffect>
                                    <p:anim calcmode="lin" valueType="num">
                                      <p:cBhvr>
                                        <p:cTn id="8" dur="1000" fill="hold"/>
                                        <p:tgtEl>
                                          <p:spTgt spid="5837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837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8372">
                                            <p:txEl>
                                              <p:pRg st="3" end="3"/>
                                            </p:txEl>
                                          </p:spTgt>
                                        </p:tgtEl>
                                        <p:attrNameLst>
                                          <p:attrName>style.visibility</p:attrName>
                                        </p:attrNameLst>
                                      </p:cBhvr>
                                      <p:to>
                                        <p:strVal val="visible"/>
                                      </p:to>
                                    </p:set>
                                    <p:animEffect transition="in" filter="fade">
                                      <p:cBhvr>
                                        <p:cTn id="14" dur="1000"/>
                                        <p:tgtEl>
                                          <p:spTgt spid="58372">
                                            <p:txEl>
                                              <p:pRg st="3" end="3"/>
                                            </p:txEl>
                                          </p:spTgt>
                                        </p:tgtEl>
                                      </p:cBhvr>
                                    </p:animEffect>
                                    <p:anim calcmode="lin" valueType="num">
                                      <p:cBhvr>
                                        <p:cTn id="15" dur="1000" fill="hold"/>
                                        <p:tgtEl>
                                          <p:spTgt spid="5837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837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8372">
                                            <p:txEl>
                                              <p:pRg st="4" end="4"/>
                                            </p:txEl>
                                          </p:spTgt>
                                        </p:tgtEl>
                                        <p:attrNameLst>
                                          <p:attrName>style.visibility</p:attrName>
                                        </p:attrNameLst>
                                      </p:cBhvr>
                                      <p:to>
                                        <p:strVal val="visible"/>
                                      </p:to>
                                    </p:set>
                                    <p:animEffect transition="in" filter="fade">
                                      <p:cBhvr>
                                        <p:cTn id="21" dur="1000"/>
                                        <p:tgtEl>
                                          <p:spTgt spid="58372">
                                            <p:txEl>
                                              <p:pRg st="4" end="4"/>
                                            </p:txEl>
                                          </p:spTgt>
                                        </p:tgtEl>
                                      </p:cBhvr>
                                    </p:animEffect>
                                    <p:anim calcmode="lin" valueType="num">
                                      <p:cBhvr>
                                        <p:cTn id="22" dur="1000" fill="hold"/>
                                        <p:tgtEl>
                                          <p:spTgt spid="5837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837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8372">
                                            <p:txEl>
                                              <p:pRg st="5" end="5"/>
                                            </p:txEl>
                                          </p:spTgt>
                                        </p:tgtEl>
                                        <p:attrNameLst>
                                          <p:attrName>style.visibility</p:attrName>
                                        </p:attrNameLst>
                                      </p:cBhvr>
                                      <p:to>
                                        <p:strVal val="visible"/>
                                      </p:to>
                                    </p:set>
                                    <p:animEffect transition="in" filter="fade">
                                      <p:cBhvr>
                                        <p:cTn id="28" dur="1000"/>
                                        <p:tgtEl>
                                          <p:spTgt spid="58372">
                                            <p:txEl>
                                              <p:pRg st="5" end="5"/>
                                            </p:txEl>
                                          </p:spTgt>
                                        </p:tgtEl>
                                      </p:cBhvr>
                                    </p:animEffect>
                                    <p:anim calcmode="lin" valueType="num">
                                      <p:cBhvr>
                                        <p:cTn id="29" dur="1000" fill="hold"/>
                                        <p:tgtEl>
                                          <p:spTgt spid="5837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837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8372">
                                            <p:txEl>
                                              <p:pRg st="6" end="6"/>
                                            </p:txEl>
                                          </p:spTgt>
                                        </p:tgtEl>
                                        <p:attrNameLst>
                                          <p:attrName>style.visibility</p:attrName>
                                        </p:attrNameLst>
                                      </p:cBhvr>
                                      <p:to>
                                        <p:strVal val="visible"/>
                                      </p:to>
                                    </p:set>
                                    <p:animEffect transition="in" filter="fade">
                                      <p:cBhvr>
                                        <p:cTn id="35" dur="1000"/>
                                        <p:tgtEl>
                                          <p:spTgt spid="58372">
                                            <p:txEl>
                                              <p:pRg st="6" end="6"/>
                                            </p:txEl>
                                          </p:spTgt>
                                        </p:tgtEl>
                                      </p:cBhvr>
                                    </p:animEffect>
                                    <p:anim calcmode="lin" valueType="num">
                                      <p:cBhvr>
                                        <p:cTn id="36" dur="1000" fill="hold"/>
                                        <p:tgtEl>
                                          <p:spTgt spid="5837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837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bwMode="auto">
          <a:xfrm>
            <a:off x="1866900" y="732631"/>
            <a:ext cx="8458200" cy="5638800"/>
          </a:xfrm>
          <a:prstGeom prst="flowChartProcess">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61448" name="Text Box 8"/>
          <p:cNvSpPr txBox="1">
            <a:spLocks noChangeArrowheads="1"/>
          </p:cNvSpPr>
          <p:nvPr/>
        </p:nvSpPr>
        <p:spPr bwMode="auto">
          <a:xfrm>
            <a:off x="2667000" y="1219201"/>
            <a:ext cx="2514600" cy="584775"/>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Strong</a:t>
            </a:r>
          </a:p>
        </p:txBody>
      </p:sp>
      <p:sp>
        <p:nvSpPr>
          <p:cNvPr id="61449" name="Text Box 9"/>
          <p:cNvSpPr txBox="1">
            <a:spLocks noChangeArrowheads="1"/>
          </p:cNvSpPr>
          <p:nvPr/>
        </p:nvSpPr>
        <p:spPr bwMode="auto">
          <a:xfrm>
            <a:off x="6553200" y="1219201"/>
            <a:ext cx="2819400" cy="584775"/>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Weak</a:t>
            </a:r>
          </a:p>
        </p:txBody>
      </p:sp>
      <p:sp>
        <p:nvSpPr>
          <p:cNvPr id="61450" name="Text Box 10"/>
          <p:cNvSpPr txBox="1">
            <a:spLocks noChangeArrowheads="1"/>
          </p:cNvSpPr>
          <p:nvPr/>
        </p:nvSpPr>
        <p:spPr bwMode="auto">
          <a:xfrm>
            <a:off x="2667000" y="2819401"/>
            <a:ext cx="2514600" cy="1465263"/>
          </a:xfrm>
          <a:prstGeom prst="rect">
            <a:avLst/>
          </a:prstGeom>
          <a:solidFill>
            <a:schemeClr val="bg1"/>
          </a:solidFill>
          <a:ln>
            <a:noFill/>
          </a:ln>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Opposing</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Sin / Error</a:t>
            </a:r>
          </a:p>
        </p:txBody>
      </p:sp>
      <p:sp>
        <p:nvSpPr>
          <p:cNvPr id="61451" name="Text Box 11"/>
          <p:cNvSpPr txBox="1">
            <a:spLocks noChangeArrowheads="1"/>
          </p:cNvSpPr>
          <p:nvPr/>
        </p:nvSpPr>
        <p:spPr bwMode="auto">
          <a:xfrm>
            <a:off x="6553200" y="2819401"/>
            <a:ext cx="2819400" cy="2031325"/>
          </a:xfrm>
          <a:prstGeom prst="rect">
            <a:avLst/>
          </a:prstGeom>
          <a:solidFill>
            <a:schemeClr val="bg1"/>
          </a:solidFill>
          <a:ln>
            <a:noFill/>
          </a:ln>
          <a:effectLst/>
          <a:ex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Love for</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Right / Truth</a:t>
            </a:r>
          </a:p>
        </p:txBody>
      </p:sp>
      <p:sp>
        <p:nvSpPr>
          <p:cNvPr id="3" name="Down Arrow 2"/>
          <p:cNvSpPr/>
          <p:nvPr/>
        </p:nvSpPr>
        <p:spPr bwMode="auto">
          <a:xfrm>
            <a:off x="3543300" y="1803975"/>
            <a:ext cx="762000" cy="956688"/>
          </a:xfrm>
          <a:prstGeom prst="down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0" name="Down Arrow 9"/>
          <p:cNvSpPr/>
          <p:nvPr/>
        </p:nvSpPr>
        <p:spPr bwMode="auto">
          <a:xfrm>
            <a:off x="7581900" y="1803975"/>
            <a:ext cx="762000" cy="956688"/>
          </a:xfrm>
          <a:prstGeom prst="down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1" name="Rectangle 10"/>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4" name="Slide Number Placeholder 3">
            <a:extLst>
              <a:ext uri="{FF2B5EF4-FFF2-40B4-BE49-F238E27FC236}">
                <a16:creationId xmlns:a16="http://schemas.microsoft.com/office/drawing/2014/main" id="{63C5CEDE-B1AC-46B3-B325-C85B6BF9BBC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955446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fade">
                                      <p:cBhvr>
                                        <p:cTn id="7" dur="1000"/>
                                        <p:tgtEl>
                                          <p:spTgt spid="61448"/>
                                        </p:tgtEl>
                                      </p:cBhvr>
                                    </p:animEffect>
                                    <p:anim calcmode="lin" valueType="num">
                                      <p:cBhvr>
                                        <p:cTn id="8" dur="1000" fill="hold"/>
                                        <p:tgtEl>
                                          <p:spTgt spid="61448"/>
                                        </p:tgtEl>
                                        <p:attrNameLst>
                                          <p:attrName>ppt_x</p:attrName>
                                        </p:attrNameLst>
                                      </p:cBhvr>
                                      <p:tavLst>
                                        <p:tav tm="0">
                                          <p:val>
                                            <p:strVal val="#ppt_x"/>
                                          </p:val>
                                        </p:tav>
                                        <p:tav tm="100000">
                                          <p:val>
                                            <p:strVal val="#ppt_x"/>
                                          </p:val>
                                        </p:tav>
                                      </p:tavLst>
                                    </p:anim>
                                    <p:anim calcmode="lin" valueType="num">
                                      <p:cBhvr>
                                        <p:cTn id="9" dur="1000" fill="hold"/>
                                        <p:tgtEl>
                                          <p:spTgt spid="614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61450"/>
                                        </p:tgtEl>
                                        <p:attrNameLst>
                                          <p:attrName>style.visibility</p:attrName>
                                        </p:attrNameLst>
                                      </p:cBhvr>
                                      <p:to>
                                        <p:strVal val="visible"/>
                                      </p:to>
                                    </p:set>
                                    <p:animEffect transition="in" filter="fade">
                                      <p:cBhvr>
                                        <p:cTn id="18" dur="1000"/>
                                        <p:tgtEl>
                                          <p:spTgt spid="61450"/>
                                        </p:tgtEl>
                                      </p:cBhvr>
                                    </p:animEffect>
                                    <p:anim calcmode="lin" valueType="num">
                                      <p:cBhvr>
                                        <p:cTn id="19" dur="1000" fill="hold"/>
                                        <p:tgtEl>
                                          <p:spTgt spid="61450"/>
                                        </p:tgtEl>
                                        <p:attrNameLst>
                                          <p:attrName>ppt_x</p:attrName>
                                        </p:attrNameLst>
                                      </p:cBhvr>
                                      <p:tavLst>
                                        <p:tav tm="0">
                                          <p:val>
                                            <p:strVal val="#ppt_x"/>
                                          </p:val>
                                        </p:tav>
                                        <p:tav tm="100000">
                                          <p:val>
                                            <p:strVal val="#ppt_x"/>
                                          </p:val>
                                        </p:tav>
                                      </p:tavLst>
                                    </p:anim>
                                    <p:anim calcmode="lin" valueType="num">
                                      <p:cBhvr>
                                        <p:cTn id="20" dur="1000" fill="hold"/>
                                        <p:tgtEl>
                                          <p:spTgt spid="6145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61449"/>
                                        </p:tgtEl>
                                        <p:attrNameLst>
                                          <p:attrName>style.visibility</p:attrName>
                                        </p:attrNameLst>
                                      </p:cBhvr>
                                      <p:to>
                                        <p:strVal val="visible"/>
                                      </p:to>
                                    </p:set>
                                    <p:animEffect transition="in" filter="fade">
                                      <p:cBhvr>
                                        <p:cTn id="25" dur="1000"/>
                                        <p:tgtEl>
                                          <p:spTgt spid="61449"/>
                                        </p:tgtEl>
                                      </p:cBhvr>
                                    </p:animEffect>
                                    <p:anim calcmode="lin" valueType="num">
                                      <p:cBhvr>
                                        <p:cTn id="26" dur="1000" fill="hold"/>
                                        <p:tgtEl>
                                          <p:spTgt spid="61449"/>
                                        </p:tgtEl>
                                        <p:attrNameLst>
                                          <p:attrName>ppt_x</p:attrName>
                                        </p:attrNameLst>
                                      </p:cBhvr>
                                      <p:tavLst>
                                        <p:tav tm="0">
                                          <p:val>
                                            <p:strVal val="#ppt_x"/>
                                          </p:val>
                                        </p:tav>
                                        <p:tav tm="100000">
                                          <p:val>
                                            <p:strVal val="#ppt_x"/>
                                          </p:val>
                                        </p:tav>
                                      </p:tavLst>
                                    </p:anim>
                                    <p:anim calcmode="lin" valueType="num">
                                      <p:cBhvr>
                                        <p:cTn id="27" dur="1000" fill="hold"/>
                                        <p:tgtEl>
                                          <p:spTgt spid="61449"/>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7"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61451"/>
                                        </p:tgtEl>
                                        <p:attrNameLst>
                                          <p:attrName>style.visibility</p:attrName>
                                        </p:attrNameLst>
                                      </p:cBhvr>
                                      <p:to>
                                        <p:strVal val="visible"/>
                                      </p:to>
                                    </p:set>
                                    <p:animEffect transition="in" filter="fade">
                                      <p:cBhvr>
                                        <p:cTn id="36" dur="1000"/>
                                        <p:tgtEl>
                                          <p:spTgt spid="61451"/>
                                        </p:tgtEl>
                                      </p:cBhvr>
                                    </p:animEffect>
                                    <p:anim calcmode="lin" valueType="num">
                                      <p:cBhvr>
                                        <p:cTn id="37" dur="1000" fill="hold"/>
                                        <p:tgtEl>
                                          <p:spTgt spid="61451"/>
                                        </p:tgtEl>
                                        <p:attrNameLst>
                                          <p:attrName>ppt_x</p:attrName>
                                        </p:attrNameLst>
                                      </p:cBhvr>
                                      <p:tavLst>
                                        <p:tav tm="0">
                                          <p:val>
                                            <p:strVal val="#ppt_x"/>
                                          </p:val>
                                        </p:tav>
                                        <p:tav tm="100000">
                                          <p:val>
                                            <p:strVal val="#ppt_x"/>
                                          </p:val>
                                        </p:tav>
                                      </p:tavLst>
                                    </p:anim>
                                    <p:anim calcmode="lin" valueType="num">
                                      <p:cBhvr>
                                        <p:cTn id="38" dur="1000" fill="hold"/>
                                        <p:tgtEl>
                                          <p:spTgt spid="614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animBg="1"/>
      <p:bldP spid="61449" grpId="0" animBg="1"/>
      <p:bldP spid="61450" grpId="0" animBg="1"/>
      <p:bldP spid="61451" grpId="0" animBg="1"/>
      <p:bldP spid="3"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2209800" y="533401"/>
            <a:ext cx="7772400" cy="954107"/>
          </a:xfrm>
          <a:prstGeom prst="rect">
            <a:avLst/>
          </a:prstGeom>
          <a:solidFill>
            <a:schemeClr val="bg1"/>
          </a:solid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Are Often Stronger In Our Opposition To Wrong Than Our Love For What Is Right!</a:t>
            </a:r>
          </a:p>
        </p:txBody>
      </p:sp>
      <p:sp>
        <p:nvSpPr>
          <p:cNvPr id="59397" name="Text Box 5"/>
          <p:cNvSpPr txBox="1">
            <a:spLocks noChangeArrowheads="1"/>
          </p:cNvSpPr>
          <p:nvPr/>
        </p:nvSpPr>
        <p:spPr bwMode="auto">
          <a:xfrm>
            <a:off x="1828800" y="2447926"/>
            <a:ext cx="8534400" cy="830997"/>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enough to abhor evil – must cleave to what is good (Rom. 12:9)</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609DCE05-206F-4A3A-8EC1-51CED536521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77917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1000"/>
                                        <p:tgtEl>
                                          <p:spTgt spid="59397"/>
                                        </p:tgtEl>
                                      </p:cBhvr>
                                    </p:animEffect>
                                    <p:anim calcmode="lin" valueType="num">
                                      <p:cBhvr>
                                        <p:cTn id="8" dur="1000" fill="hold"/>
                                        <p:tgtEl>
                                          <p:spTgt spid="59397"/>
                                        </p:tgtEl>
                                        <p:attrNameLst>
                                          <p:attrName>ppt_x</p:attrName>
                                        </p:attrNameLst>
                                      </p:cBhvr>
                                      <p:tavLst>
                                        <p:tav tm="0">
                                          <p:val>
                                            <p:strVal val="#ppt_x"/>
                                          </p:val>
                                        </p:tav>
                                        <p:tav tm="100000">
                                          <p:val>
                                            <p:strVal val="#ppt_x"/>
                                          </p:val>
                                        </p:tav>
                                      </p:tavLst>
                                    </p:anim>
                                    <p:anim calcmode="lin" valueType="num">
                                      <p:cBhvr>
                                        <p:cTn id="9" dur="1000" fill="hold"/>
                                        <p:tgtEl>
                                          <p:spTgt spid="593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Text Box 6"/>
          <p:cNvSpPr txBox="1">
            <a:spLocks noChangeArrowheads="1"/>
          </p:cNvSpPr>
          <p:nvPr/>
        </p:nvSpPr>
        <p:spPr bwMode="auto">
          <a:xfrm>
            <a:off x="1143000" y="609601"/>
            <a:ext cx="10210800" cy="5013745"/>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0" fontAlgn="base" latinLnBrk="0" hangingPunct="0">
              <a:lnSpc>
                <a:spcPts val="6500"/>
              </a:lnSpc>
              <a:spcBef>
                <a:spcPct val="0"/>
              </a:spcBef>
              <a:spcAft>
                <a:spcPct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Pulpit Commentary </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observed, “But it is possible to </a:t>
            </a:r>
            <a:r>
              <a:rPr kumimoji="0" lang="en-US" sz="4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hate what Christ hates </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without </a:t>
            </a:r>
            <a:r>
              <a:rPr kumimoji="0" lang="en-US" sz="4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loving what he loves</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possible to </a:t>
            </a:r>
            <a:r>
              <a:rPr kumimoji="0" lang="en-US" sz="4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hate false doctrine and lawlessness</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yet </a:t>
            </a:r>
            <a:r>
              <a:rPr kumimoji="0" lang="en-US" sz="4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 formal and dead one’s self</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altLang="en-US" sz="4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id="{E2C11524-4F8D-4628-9C58-1CF18FE92CD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67748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2057400" y="533400"/>
            <a:ext cx="3352800" cy="51816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Worldliness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Opposing Sin</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Inst. Music</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Exposing a brother</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Divorce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Women’s Lib</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Forsaking is sin</a:t>
            </a:r>
          </a:p>
        </p:txBody>
      </p:sp>
      <p:sp>
        <p:nvSpPr>
          <p:cNvPr id="60421" name="Rectangle 5"/>
          <p:cNvSpPr>
            <a:spLocks noChangeArrowheads="1"/>
          </p:cNvSpPr>
          <p:nvPr/>
        </p:nvSpPr>
        <p:spPr bwMode="auto">
          <a:xfrm>
            <a:off x="6858000" y="685800"/>
            <a:ext cx="3352800" cy="495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Developing Godliness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Saving Sinners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Singing</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Restoring erring</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Marriage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Keeper at Home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Worship of God</a:t>
            </a:r>
          </a:p>
        </p:txBody>
      </p:sp>
      <p:sp>
        <p:nvSpPr>
          <p:cNvPr id="60427" name="Oval 11"/>
          <p:cNvSpPr>
            <a:spLocks noChangeArrowheads="1"/>
          </p:cNvSpPr>
          <p:nvPr/>
        </p:nvSpPr>
        <p:spPr bwMode="auto">
          <a:xfrm>
            <a:off x="2057400" y="381000"/>
            <a:ext cx="3352800" cy="609600"/>
          </a:xfrm>
          <a:prstGeom prst="ellipse">
            <a:avLst/>
          </a:prstGeom>
          <a:solidFill>
            <a:schemeClr val="accent3">
              <a:lumMod val="65000"/>
            </a:schemeClr>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Stronger Here</a:t>
            </a:r>
          </a:p>
        </p:txBody>
      </p:sp>
      <p:sp>
        <p:nvSpPr>
          <p:cNvPr id="60428" name="Oval 12"/>
          <p:cNvSpPr>
            <a:spLocks noChangeArrowheads="1"/>
          </p:cNvSpPr>
          <p:nvPr/>
        </p:nvSpPr>
        <p:spPr bwMode="auto">
          <a:xfrm>
            <a:off x="6858000" y="381000"/>
            <a:ext cx="3352800" cy="609600"/>
          </a:xfrm>
          <a:prstGeom prst="ellipse">
            <a:avLst/>
          </a:prstGeom>
          <a:solidFill>
            <a:schemeClr val="accent3">
              <a:lumMod val="65000"/>
            </a:schemeClr>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Than Here</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80BE8789-B927-4740-AAFC-2B5CF7DB681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31143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0420">
                                            <p:bg/>
                                          </p:spTgt>
                                        </p:tgtEl>
                                        <p:attrNameLst>
                                          <p:attrName>style.visibility</p:attrName>
                                        </p:attrNameLst>
                                      </p:cBhvr>
                                      <p:to>
                                        <p:strVal val="visible"/>
                                      </p:to>
                                    </p:set>
                                    <p:animEffect transition="in" filter="fade">
                                      <p:cBhvr>
                                        <p:cTn id="7" dur="1000"/>
                                        <p:tgtEl>
                                          <p:spTgt spid="60420">
                                            <p:bg/>
                                          </p:spTgt>
                                        </p:tgtEl>
                                      </p:cBhvr>
                                    </p:animEffect>
                                    <p:anim calcmode="lin" valueType="num">
                                      <p:cBhvr>
                                        <p:cTn id="8" dur="1000" fill="hold"/>
                                        <p:tgtEl>
                                          <p:spTgt spid="60420">
                                            <p:bg/>
                                          </p:spTgt>
                                        </p:tgtEl>
                                        <p:attrNameLst>
                                          <p:attrName>ppt_x</p:attrName>
                                        </p:attrNameLst>
                                      </p:cBhvr>
                                      <p:tavLst>
                                        <p:tav tm="0">
                                          <p:val>
                                            <p:strVal val="#ppt_x"/>
                                          </p:val>
                                        </p:tav>
                                        <p:tav tm="100000">
                                          <p:val>
                                            <p:strVal val="#ppt_x"/>
                                          </p:val>
                                        </p:tav>
                                      </p:tavLst>
                                    </p:anim>
                                    <p:anim calcmode="lin" valueType="num">
                                      <p:cBhvr>
                                        <p:cTn id="9" dur="1000" fill="hold"/>
                                        <p:tgtEl>
                                          <p:spTgt spid="60420">
                                            <p:bg/>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0420">
                                            <p:txEl>
                                              <p:pRg st="0" end="0"/>
                                            </p:txEl>
                                          </p:spTgt>
                                        </p:tgtEl>
                                        <p:attrNameLst>
                                          <p:attrName>style.visibility</p:attrName>
                                        </p:attrNameLst>
                                      </p:cBhvr>
                                      <p:to>
                                        <p:strVal val="visible"/>
                                      </p:to>
                                    </p:set>
                                    <p:animEffect transition="in" filter="fade">
                                      <p:cBhvr>
                                        <p:cTn id="13" dur="1000"/>
                                        <p:tgtEl>
                                          <p:spTgt spid="60420">
                                            <p:txEl>
                                              <p:pRg st="0" end="0"/>
                                            </p:txEl>
                                          </p:spTgt>
                                        </p:tgtEl>
                                      </p:cBhvr>
                                    </p:animEffect>
                                    <p:anim calcmode="lin" valueType="num">
                                      <p:cBhvr>
                                        <p:cTn id="14" dur="1000" fill="hold"/>
                                        <p:tgtEl>
                                          <p:spTgt spid="60420">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0420">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60420">
                                            <p:txEl>
                                              <p:pRg st="2" end="2"/>
                                            </p:txEl>
                                          </p:spTgt>
                                        </p:tgtEl>
                                        <p:attrNameLst>
                                          <p:attrName>style.visibility</p:attrName>
                                        </p:attrNameLst>
                                      </p:cBhvr>
                                      <p:to>
                                        <p:strVal val="visible"/>
                                      </p:to>
                                    </p:set>
                                    <p:animEffect transition="in" filter="fade">
                                      <p:cBhvr>
                                        <p:cTn id="19" dur="1000"/>
                                        <p:tgtEl>
                                          <p:spTgt spid="60420">
                                            <p:txEl>
                                              <p:pRg st="2" end="2"/>
                                            </p:txEl>
                                          </p:spTgt>
                                        </p:tgtEl>
                                      </p:cBhvr>
                                    </p:animEffect>
                                    <p:anim calcmode="lin" valueType="num">
                                      <p:cBhvr>
                                        <p:cTn id="20" dur="1000" fill="hold"/>
                                        <p:tgtEl>
                                          <p:spTgt spid="6042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042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60420">
                                            <p:txEl>
                                              <p:pRg st="4" end="4"/>
                                            </p:txEl>
                                          </p:spTgt>
                                        </p:tgtEl>
                                        <p:attrNameLst>
                                          <p:attrName>style.visibility</p:attrName>
                                        </p:attrNameLst>
                                      </p:cBhvr>
                                      <p:to>
                                        <p:strVal val="visible"/>
                                      </p:to>
                                    </p:set>
                                    <p:animEffect transition="in" filter="fade">
                                      <p:cBhvr>
                                        <p:cTn id="25" dur="1000"/>
                                        <p:tgtEl>
                                          <p:spTgt spid="60420">
                                            <p:txEl>
                                              <p:pRg st="4" end="4"/>
                                            </p:txEl>
                                          </p:spTgt>
                                        </p:tgtEl>
                                      </p:cBhvr>
                                    </p:animEffect>
                                    <p:anim calcmode="lin" valueType="num">
                                      <p:cBhvr>
                                        <p:cTn id="26" dur="1000" fill="hold"/>
                                        <p:tgtEl>
                                          <p:spTgt spid="6042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60420">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60420">
                                            <p:txEl>
                                              <p:pRg st="6" end="6"/>
                                            </p:txEl>
                                          </p:spTgt>
                                        </p:tgtEl>
                                        <p:attrNameLst>
                                          <p:attrName>style.visibility</p:attrName>
                                        </p:attrNameLst>
                                      </p:cBhvr>
                                      <p:to>
                                        <p:strVal val="visible"/>
                                      </p:to>
                                    </p:set>
                                    <p:animEffect transition="in" filter="fade">
                                      <p:cBhvr>
                                        <p:cTn id="31" dur="1000"/>
                                        <p:tgtEl>
                                          <p:spTgt spid="60420">
                                            <p:txEl>
                                              <p:pRg st="6" end="6"/>
                                            </p:txEl>
                                          </p:spTgt>
                                        </p:tgtEl>
                                      </p:cBhvr>
                                    </p:animEffect>
                                    <p:anim calcmode="lin" valueType="num">
                                      <p:cBhvr>
                                        <p:cTn id="32" dur="1000" fill="hold"/>
                                        <p:tgtEl>
                                          <p:spTgt spid="6042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60420">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60420">
                                            <p:txEl>
                                              <p:pRg st="8" end="8"/>
                                            </p:txEl>
                                          </p:spTgt>
                                        </p:tgtEl>
                                        <p:attrNameLst>
                                          <p:attrName>style.visibility</p:attrName>
                                        </p:attrNameLst>
                                      </p:cBhvr>
                                      <p:to>
                                        <p:strVal val="visible"/>
                                      </p:to>
                                    </p:set>
                                    <p:animEffect transition="in" filter="fade">
                                      <p:cBhvr>
                                        <p:cTn id="37" dur="1000"/>
                                        <p:tgtEl>
                                          <p:spTgt spid="60420">
                                            <p:txEl>
                                              <p:pRg st="8" end="8"/>
                                            </p:txEl>
                                          </p:spTgt>
                                        </p:tgtEl>
                                      </p:cBhvr>
                                    </p:animEffect>
                                    <p:anim calcmode="lin" valueType="num">
                                      <p:cBhvr>
                                        <p:cTn id="38" dur="1000" fill="hold"/>
                                        <p:tgtEl>
                                          <p:spTgt spid="60420">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60420">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60420">
                                            <p:txEl>
                                              <p:pRg st="10" end="10"/>
                                            </p:txEl>
                                          </p:spTgt>
                                        </p:tgtEl>
                                        <p:attrNameLst>
                                          <p:attrName>style.visibility</p:attrName>
                                        </p:attrNameLst>
                                      </p:cBhvr>
                                      <p:to>
                                        <p:strVal val="visible"/>
                                      </p:to>
                                    </p:set>
                                    <p:animEffect transition="in" filter="fade">
                                      <p:cBhvr>
                                        <p:cTn id="43" dur="1000"/>
                                        <p:tgtEl>
                                          <p:spTgt spid="60420">
                                            <p:txEl>
                                              <p:pRg st="10" end="10"/>
                                            </p:txEl>
                                          </p:spTgt>
                                        </p:tgtEl>
                                      </p:cBhvr>
                                    </p:animEffect>
                                    <p:anim calcmode="lin" valueType="num">
                                      <p:cBhvr>
                                        <p:cTn id="44" dur="1000" fill="hold"/>
                                        <p:tgtEl>
                                          <p:spTgt spid="60420">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60420">
                                            <p:txEl>
                                              <p:pRg st="10" end="10"/>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60420">
                                            <p:txEl>
                                              <p:pRg st="12" end="12"/>
                                            </p:txEl>
                                          </p:spTgt>
                                        </p:tgtEl>
                                        <p:attrNameLst>
                                          <p:attrName>style.visibility</p:attrName>
                                        </p:attrNameLst>
                                      </p:cBhvr>
                                      <p:to>
                                        <p:strVal val="visible"/>
                                      </p:to>
                                    </p:set>
                                    <p:animEffect transition="in" filter="fade">
                                      <p:cBhvr>
                                        <p:cTn id="49" dur="1000"/>
                                        <p:tgtEl>
                                          <p:spTgt spid="60420">
                                            <p:txEl>
                                              <p:pRg st="12" end="12"/>
                                            </p:txEl>
                                          </p:spTgt>
                                        </p:tgtEl>
                                      </p:cBhvr>
                                    </p:animEffect>
                                    <p:anim calcmode="lin" valueType="num">
                                      <p:cBhvr>
                                        <p:cTn id="50" dur="1000" fill="hold"/>
                                        <p:tgtEl>
                                          <p:spTgt spid="60420">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60420">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0421">
                                            <p:bg/>
                                          </p:spTgt>
                                        </p:tgtEl>
                                        <p:attrNameLst>
                                          <p:attrName>style.visibility</p:attrName>
                                        </p:attrNameLst>
                                      </p:cBhvr>
                                      <p:to>
                                        <p:strVal val="visible"/>
                                      </p:to>
                                    </p:set>
                                    <p:animEffect transition="in" filter="fade">
                                      <p:cBhvr>
                                        <p:cTn id="56" dur="1000"/>
                                        <p:tgtEl>
                                          <p:spTgt spid="60421">
                                            <p:bg/>
                                          </p:spTgt>
                                        </p:tgtEl>
                                      </p:cBhvr>
                                    </p:animEffect>
                                    <p:anim calcmode="lin" valueType="num">
                                      <p:cBhvr>
                                        <p:cTn id="57" dur="1000" fill="hold"/>
                                        <p:tgtEl>
                                          <p:spTgt spid="60421">
                                            <p:bg/>
                                          </p:spTgt>
                                        </p:tgtEl>
                                        <p:attrNameLst>
                                          <p:attrName>ppt_x</p:attrName>
                                        </p:attrNameLst>
                                      </p:cBhvr>
                                      <p:tavLst>
                                        <p:tav tm="0">
                                          <p:val>
                                            <p:strVal val="#ppt_x"/>
                                          </p:val>
                                        </p:tav>
                                        <p:tav tm="100000">
                                          <p:val>
                                            <p:strVal val="#ppt_x"/>
                                          </p:val>
                                        </p:tav>
                                      </p:tavLst>
                                    </p:anim>
                                    <p:anim calcmode="lin" valueType="num">
                                      <p:cBhvr>
                                        <p:cTn id="58" dur="1000" fill="hold"/>
                                        <p:tgtEl>
                                          <p:spTgt spid="60421">
                                            <p:bg/>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7" presetClass="entr" presetSubtype="0" fill="hold" grpId="0" nodeType="afterEffect">
                                  <p:stCondLst>
                                    <p:cond delay="0"/>
                                  </p:stCondLst>
                                  <p:childTnLst>
                                    <p:set>
                                      <p:cBhvr>
                                        <p:cTn id="61" dur="1" fill="hold">
                                          <p:stCondLst>
                                            <p:cond delay="0"/>
                                          </p:stCondLst>
                                        </p:cTn>
                                        <p:tgtEl>
                                          <p:spTgt spid="60421">
                                            <p:txEl>
                                              <p:pRg st="0" end="0"/>
                                            </p:txEl>
                                          </p:spTgt>
                                        </p:tgtEl>
                                        <p:attrNameLst>
                                          <p:attrName>style.visibility</p:attrName>
                                        </p:attrNameLst>
                                      </p:cBhvr>
                                      <p:to>
                                        <p:strVal val="visible"/>
                                      </p:to>
                                    </p:set>
                                    <p:animEffect transition="in" filter="fade">
                                      <p:cBhvr>
                                        <p:cTn id="62" dur="1000"/>
                                        <p:tgtEl>
                                          <p:spTgt spid="60421">
                                            <p:txEl>
                                              <p:pRg st="0" end="0"/>
                                            </p:txEl>
                                          </p:spTgt>
                                        </p:tgtEl>
                                      </p:cBhvr>
                                    </p:animEffect>
                                    <p:anim calcmode="lin" valueType="num">
                                      <p:cBhvr>
                                        <p:cTn id="63" dur="1000" fill="hold"/>
                                        <p:tgtEl>
                                          <p:spTgt spid="60421">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60421">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2000"/>
                            </p:stCondLst>
                            <p:childTnLst>
                              <p:par>
                                <p:cTn id="66" presetID="47" presetClass="entr" presetSubtype="0" fill="hold" grpId="0" nodeType="afterEffect">
                                  <p:stCondLst>
                                    <p:cond delay="0"/>
                                  </p:stCondLst>
                                  <p:childTnLst>
                                    <p:set>
                                      <p:cBhvr>
                                        <p:cTn id="67" dur="1" fill="hold">
                                          <p:stCondLst>
                                            <p:cond delay="0"/>
                                          </p:stCondLst>
                                        </p:cTn>
                                        <p:tgtEl>
                                          <p:spTgt spid="60421">
                                            <p:txEl>
                                              <p:pRg st="2" end="2"/>
                                            </p:txEl>
                                          </p:spTgt>
                                        </p:tgtEl>
                                        <p:attrNameLst>
                                          <p:attrName>style.visibility</p:attrName>
                                        </p:attrNameLst>
                                      </p:cBhvr>
                                      <p:to>
                                        <p:strVal val="visible"/>
                                      </p:to>
                                    </p:set>
                                    <p:animEffect transition="in" filter="fade">
                                      <p:cBhvr>
                                        <p:cTn id="68" dur="1000"/>
                                        <p:tgtEl>
                                          <p:spTgt spid="60421">
                                            <p:txEl>
                                              <p:pRg st="2" end="2"/>
                                            </p:txEl>
                                          </p:spTgt>
                                        </p:tgtEl>
                                      </p:cBhvr>
                                    </p:animEffect>
                                    <p:anim calcmode="lin" valueType="num">
                                      <p:cBhvr>
                                        <p:cTn id="69" dur="1000" fill="hold"/>
                                        <p:tgtEl>
                                          <p:spTgt spid="60421">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60421">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3000"/>
                            </p:stCondLst>
                            <p:childTnLst>
                              <p:par>
                                <p:cTn id="72" presetID="47" presetClass="entr" presetSubtype="0" fill="hold" grpId="0" nodeType="afterEffect">
                                  <p:stCondLst>
                                    <p:cond delay="0"/>
                                  </p:stCondLst>
                                  <p:childTnLst>
                                    <p:set>
                                      <p:cBhvr>
                                        <p:cTn id="73" dur="1" fill="hold">
                                          <p:stCondLst>
                                            <p:cond delay="0"/>
                                          </p:stCondLst>
                                        </p:cTn>
                                        <p:tgtEl>
                                          <p:spTgt spid="60421">
                                            <p:txEl>
                                              <p:pRg st="4" end="4"/>
                                            </p:txEl>
                                          </p:spTgt>
                                        </p:tgtEl>
                                        <p:attrNameLst>
                                          <p:attrName>style.visibility</p:attrName>
                                        </p:attrNameLst>
                                      </p:cBhvr>
                                      <p:to>
                                        <p:strVal val="visible"/>
                                      </p:to>
                                    </p:set>
                                    <p:animEffect transition="in" filter="fade">
                                      <p:cBhvr>
                                        <p:cTn id="74" dur="1000"/>
                                        <p:tgtEl>
                                          <p:spTgt spid="60421">
                                            <p:txEl>
                                              <p:pRg st="4" end="4"/>
                                            </p:txEl>
                                          </p:spTgt>
                                        </p:tgtEl>
                                      </p:cBhvr>
                                    </p:animEffect>
                                    <p:anim calcmode="lin" valueType="num">
                                      <p:cBhvr>
                                        <p:cTn id="75" dur="1000" fill="hold"/>
                                        <p:tgtEl>
                                          <p:spTgt spid="60421">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60421">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4000"/>
                            </p:stCondLst>
                            <p:childTnLst>
                              <p:par>
                                <p:cTn id="78" presetID="47" presetClass="entr" presetSubtype="0" fill="hold" grpId="0" nodeType="afterEffect">
                                  <p:stCondLst>
                                    <p:cond delay="0"/>
                                  </p:stCondLst>
                                  <p:childTnLst>
                                    <p:set>
                                      <p:cBhvr>
                                        <p:cTn id="79" dur="1" fill="hold">
                                          <p:stCondLst>
                                            <p:cond delay="0"/>
                                          </p:stCondLst>
                                        </p:cTn>
                                        <p:tgtEl>
                                          <p:spTgt spid="60421">
                                            <p:txEl>
                                              <p:pRg st="6" end="6"/>
                                            </p:txEl>
                                          </p:spTgt>
                                        </p:tgtEl>
                                        <p:attrNameLst>
                                          <p:attrName>style.visibility</p:attrName>
                                        </p:attrNameLst>
                                      </p:cBhvr>
                                      <p:to>
                                        <p:strVal val="visible"/>
                                      </p:to>
                                    </p:set>
                                    <p:animEffect transition="in" filter="fade">
                                      <p:cBhvr>
                                        <p:cTn id="80" dur="1000"/>
                                        <p:tgtEl>
                                          <p:spTgt spid="60421">
                                            <p:txEl>
                                              <p:pRg st="6" end="6"/>
                                            </p:txEl>
                                          </p:spTgt>
                                        </p:tgtEl>
                                      </p:cBhvr>
                                    </p:animEffect>
                                    <p:anim calcmode="lin" valueType="num">
                                      <p:cBhvr>
                                        <p:cTn id="81" dur="1000" fill="hold"/>
                                        <p:tgtEl>
                                          <p:spTgt spid="60421">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60421">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5000"/>
                            </p:stCondLst>
                            <p:childTnLst>
                              <p:par>
                                <p:cTn id="84" presetID="47" presetClass="entr" presetSubtype="0" fill="hold" grpId="0" nodeType="afterEffect">
                                  <p:stCondLst>
                                    <p:cond delay="0"/>
                                  </p:stCondLst>
                                  <p:childTnLst>
                                    <p:set>
                                      <p:cBhvr>
                                        <p:cTn id="85" dur="1" fill="hold">
                                          <p:stCondLst>
                                            <p:cond delay="0"/>
                                          </p:stCondLst>
                                        </p:cTn>
                                        <p:tgtEl>
                                          <p:spTgt spid="60421">
                                            <p:txEl>
                                              <p:pRg st="8" end="8"/>
                                            </p:txEl>
                                          </p:spTgt>
                                        </p:tgtEl>
                                        <p:attrNameLst>
                                          <p:attrName>style.visibility</p:attrName>
                                        </p:attrNameLst>
                                      </p:cBhvr>
                                      <p:to>
                                        <p:strVal val="visible"/>
                                      </p:to>
                                    </p:set>
                                    <p:animEffect transition="in" filter="fade">
                                      <p:cBhvr>
                                        <p:cTn id="86" dur="1000"/>
                                        <p:tgtEl>
                                          <p:spTgt spid="60421">
                                            <p:txEl>
                                              <p:pRg st="8" end="8"/>
                                            </p:txEl>
                                          </p:spTgt>
                                        </p:tgtEl>
                                      </p:cBhvr>
                                    </p:animEffect>
                                    <p:anim calcmode="lin" valueType="num">
                                      <p:cBhvr>
                                        <p:cTn id="87" dur="1000" fill="hold"/>
                                        <p:tgtEl>
                                          <p:spTgt spid="60421">
                                            <p:txEl>
                                              <p:pRg st="8" end="8"/>
                                            </p:txEl>
                                          </p:spTgt>
                                        </p:tgtEl>
                                        <p:attrNameLst>
                                          <p:attrName>ppt_x</p:attrName>
                                        </p:attrNameLst>
                                      </p:cBhvr>
                                      <p:tavLst>
                                        <p:tav tm="0">
                                          <p:val>
                                            <p:strVal val="#ppt_x"/>
                                          </p:val>
                                        </p:tav>
                                        <p:tav tm="100000">
                                          <p:val>
                                            <p:strVal val="#ppt_x"/>
                                          </p:val>
                                        </p:tav>
                                      </p:tavLst>
                                    </p:anim>
                                    <p:anim calcmode="lin" valueType="num">
                                      <p:cBhvr>
                                        <p:cTn id="88" dur="1000" fill="hold"/>
                                        <p:tgtEl>
                                          <p:spTgt spid="60421">
                                            <p:txEl>
                                              <p:pRg st="8" end="8"/>
                                            </p:txEl>
                                          </p:spTgt>
                                        </p:tgtEl>
                                        <p:attrNameLst>
                                          <p:attrName>ppt_y</p:attrName>
                                        </p:attrNameLst>
                                      </p:cBhvr>
                                      <p:tavLst>
                                        <p:tav tm="0">
                                          <p:val>
                                            <p:strVal val="#ppt_y-.1"/>
                                          </p:val>
                                        </p:tav>
                                        <p:tav tm="100000">
                                          <p:val>
                                            <p:strVal val="#ppt_y"/>
                                          </p:val>
                                        </p:tav>
                                      </p:tavLst>
                                    </p:anim>
                                  </p:childTnLst>
                                </p:cTn>
                              </p:par>
                            </p:childTnLst>
                          </p:cTn>
                        </p:par>
                        <p:par>
                          <p:cTn id="89" fill="hold">
                            <p:stCondLst>
                              <p:cond delay="6000"/>
                            </p:stCondLst>
                            <p:childTnLst>
                              <p:par>
                                <p:cTn id="90" presetID="47" presetClass="entr" presetSubtype="0" fill="hold" grpId="0" nodeType="afterEffect">
                                  <p:stCondLst>
                                    <p:cond delay="0"/>
                                  </p:stCondLst>
                                  <p:childTnLst>
                                    <p:set>
                                      <p:cBhvr>
                                        <p:cTn id="91" dur="1" fill="hold">
                                          <p:stCondLst>
                                            <p:cond delay="0"/>
                                          </p:stCondLst>
                                        </p:cTn>
                                        <p:tgtEl>
                                          <p:spTgt spid="60421">
                                            <p:txEl>
                                              <p:pRg st="10" end="10"/>
                                            </p:txEl>
                                          </p:spTgt>
                                        </p:tgtEl>
                                        <p:attrNameLst>
                                          <p:attrName>style.visibility</p:attrName>
                                        </p:attrNameLst>
                                      </p:cBhvr>
                                      <p:to>
                                        <p:strVal val="visible"/>
                                      </p:to>
                                    </p:set>
                                    <p:animEffect transition="in" filter="fade">
                                      <p:cBhvr>
                                        <p:cTn id="92" dur="1000"/>
                                        <p:tgtEl>
                                          <p:spTgt spid="60421">
                                            <p:txEl>
                                              <p:pRg st="10" end="10"/>
                                            </p:txEl>
                                          </p:spTgt>
                                        </p:tgtEl>
                                      </p:cBhvr>
                                    </p:animEffect>
                                    <p:anim calcmode="lin" valueType="num">
                                      <p:cBhvr>
                                        <p:cTn id="93" dur="1000" fill="hold"/>
                                        <p:tgtEl>
                                          <p:spTgt spid="60421">
                                            <p:txEl>
                                              <p:pRg st="10" end="10"/>
                                            </p:txEl>
                                          </p:spTgt>
                                        </p:tgtEl>
                                        <p:attrNameLst>
                                          <p:attrName>ppt_x</p:attrName>
                                        </p:attrNameLst>
                                      </p:cBhvr>
                                      <p:tavLst>
                                        <p:tav tm="0">
                                          <p:val>
                                            <p:strVal val="#ppt_x"/>
                                          </p:val>
                                        </p:tav>
                                        <p:tav tm="100000">
                                          <p:val>
                                            <p:strVal val="#ppt_x"/>
                                          </p:val>
                                        </p:tav>
                                      </p:tavLst>
                                    </p:anim>
                                    <p:anim calcmode="lin" valueType="num">
                                      <p:cBhvr>
                                        <p:cTn id="94" dur="1000" fill="hold"/>
                                        <p:tgtEl>
                                          <p:spTgt spid="60421">
                                            <p:txEl>
                                              <p:pRg st="10" end="1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7" presetClass="entr" presetSubtype="0" fill="hold" grpId="0" nodeType="afterEffect">
                                  <p:stCondLst>
                                    <p:cond delay="0"/>
                                  </p:stCondLst>
                                  <p:childTnLst>
                                    <p:set>
                                      <p:cBhvr>
                                        <p:cTn id="97" dur="1" fill="hold">
                                          <p:stCondLst>
                                            <p:cond delay="0"/>
                                          </p:stCondLst>
                                        </p:cTn>
                                        <p:tgtEl>
                                          <p:spTgt spid="60421">
                                            <p:txEl>
                                              <p:pRg st="12" end="12"/>
                                            </p:txEl>
                                          </p:spTgt>
                                        </p:tgtEl>
                                        <p:attrNameLst>
                                          <p:attrName>style.visibility</p:attrName>
                                        </p:attrNameLst>
                                      </p:cBhvr>
                                      <p:to>
                                        <p:strVal val="visible"/>
                                      </p:to>
                                    </p:set>
                                    <p:animEffect transition="in" filter="fade">
                                      <p:cBhvr>
                                        <p:cTn id="98" dur="1000"/>
                                        <p:tgtEl>
                                          <p:spTgt spid="60421">
                                            <p:txEl>
                                              <p:pRg st="12" end="12"/>
                                            </p:txEl>
                                          </p:spTgt>
                                        </p:tgtEl>
                                      </p:cBhvr>
                                    </p:animEffect>
                                    <p:anim calcmode="lin" valueType="num">
                                      <p:cBhvr>
                                        <p:cTn id="99" dur="1000" fill="hold"/>
                                        <p:tgtEl>
                                          <p:spTgt spid="60421">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60421">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uiExpand="1" build="p" animBg="1"/>
      <p:bldP spid="60421"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057400" y="591205"/>
            <a:ext cx="8077200" cy="1143000"/>
          </a:xfrm>
          <a:prstGeom prst="rect">
            <a:avLst/>
          </a:prstGeom>
          <a:solidFill>
            <a:schemeClr val="bg1"/>
          </a:solidFill>
          <a:ln>
            <a:noFill/>
          </a:ln>
          <a:effectLs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Ephesus”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that Left its First Love</a:t>
            </a:r>
          </a:p>
        </p:txBody>
      </p:sp>
      <p:sp>
        <p:nvSpPr>
          <p:cNvPr id="2" name="TextBox 1"/>
          <p:cNvSpPr txBox="1"/>
          <p:nvPr/>
        </p:nvSpPr>
        <p:spPr>
          <a:xfrm>
            <a:off x="2057400" y="2514600"/>
            <a:ext cx="8077200" cy="2677656"/>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Verse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Revelation 2:4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“Nevertheless I have this against you,                  that you have left your first love.”</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3" name="Slide Number Placeholder 2">
            <a:extLst>
              <a:ext uri="{FF2B5EF4-FFF2-40B4-BE49-F238E27FC236}">
                <a16:creationId xmlns:a16="http://schemas.microsoft.com/office/drawing/2014/main" id="{589FBBC8-5CA1-4BEC-835B-5BE5D56D749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056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2057400" y="533400"/>
            <a:ext cx="3352800" cy="51816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Worldliness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Opposing Sin</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Inst. Music</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Exposing a brother</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Against Divorce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Women’s Lib</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Forsaking is sin</a:t>
            </a:r>
          </a:p>
        </p:txBody>
      </p:sp>
      <p:sp>
        <p:nvSpPr>
          <p:cNvPr id="60421" name="Rectangle 5"/>
          <p:cNvSpPr>
            <a:spLocks noChangeArrowheads="1"/>
          </p:cNvSpPr>
          <p:nvPr/>
        </p:nvSpPr>
        <p:spPr bwMode="auto">
          <a:xfrm>
            <a:off x="6858000" y="685800"/>
            <a:ext cx="3352800" cy="49530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Developing Godliness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Saving Sinners</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Singing</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Restoring erring</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Marriage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Keeper at Home</a:t>
            </a:r>
          </a:p>
          <a:p>
            <a:pPr marL="0" marR="0" lvl="0" indent="0" algn="ctr" defTabSz="914400" rtl="0" eaLnBrk="0" fontAlgn="base" latinLnBrk="0" hangingPunct="0">
              <a:lnSpc>
                <a:spcPts val="24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ts val="24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Worship of God</a:t>
            </a:r>
          </a:p>
        </p:txBody>
      </p:sp>
      <p:sp>
        <p:nvSpPr>
          <p:cNvPr id="60427" name="Oval 11"/>
          <p:cNvSpPr>
            <a:spLocks noChangeArrowheads="1"/>
          </p:cNvSpPr>
          <p:nvPr/>
        </p:nvSpPr>
        <p:spPr bwMode="auto">
          <a:xfrm>
            <a:off x="2057400" y="381000"/>
            <a:ext cx="3352800" cy="609600"/>
          </a:xfrm>
          <a:prstGeom prst="ellipse">
            <a:avLst/>
          </a:prstGeom>
          <a:solidFill>
            <a:schemeClr val="accent3">
              <a:lumMod val="65000"/>
            </a:schemeClr>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Stronger Here</a:t>
            </a:r>
          </a:p>
        </p:txBody>
      </p:sp>
      <p:sp>
        <p:nvSpPr>
          <p:cNvPr id="60428" name="Oval 12"/>
          <p:cNvSpPr>
            <a:spLocks noChangeArrowheads="1"/>
          </p:cNvSpPr>
          <p:nvPr/>
        </p:nvSpPr>
        <p:spPr bwMode="auto">
          <a:xfrm>
            <a:off x="6858000" y="381000"/>
            <a:ext cx="3352800" cy="609600"/>
          </a:xfrm>
          <a:prstGeom prst="ellipse">
            <a:avLst/>
          </a:prstGeom>
          <a:solidFill>
            <a:schemeClr val="accent3">
              <a:lumMod val="65000"/>
            </a:schemeClr>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E7E6E6"/>
                </a:solidFill>
                <a:effectLst/>
                <a:uLnTx/>
                <a:uFillTx/>
                <a:latin typeface="Arial" panose="020B0604020202020204" pitchFamily="34" charset="0"/>
                <a:ea typeface="+mn-ea"/>
                <a:cs typeface="Arial" panose="020B0604020202020204" pitchFamily="34" charset="0"/>
              </a:rPr>
              <a:t>Than Here</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80BE8789-B927-4740-AAFC-2B5CF7DB681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8" name="Oval 7">
            <a:extLst>
              <a:ext uri="{FF2B5EF4-FFF2-40B4-BE49-F238E27FC236}">
                <a16:creationId xmlns:a16="http://schemas.microsoft.com/office/drawing/2014/main" id="{64FC5A43-4097-488C-9604-B81B12CEC141}"/>
              </a:ext>
            </a:extLst>
          </p:cNvPr>
          <p:cNvSpPr/>
          <p:nvPr/>
        </p:nvSpPr>
        <p:spPr>
          <a:xfrm>
            <a:off x="1371600" y="5255300"/>
            <a:ext cx="9220200" cy="1374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Does This Sound Like Us?</a:t>
            </a:r>
          </a:p>
        </p:txBody>
      </p:sp>
    </p:spTree>
    <p:extLst>
      <p:ext uri="{BB962C8B-B14F-4D97-AF65-F5344CB8AC3E}">
        <p14:creationId xmlns:p14="http://schemas.microsoft.com/office/powerpoint/2010/main" val="2875765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0420">
                                            <p:bg/>
                                          </p:spTgt>
                                        </p:tgtEl>
                                        <p:attrNameLst>
                                          <p:attrName>style.visibility</p:attrName>
                                        </p:attrNameLst>
                                      </p:cBhvr>
                                      <p:to>
                                        <p:strVal val="visible"/>
                                      </p:to>
                                    </p:set>
                                    <p:animEffect transition="in" filter="fade">
                                      <p:cBhvr>
                                        <p:cTn id="7" dur="1000"/>
                                        <p:tgtEl>
                                          <p:spTgt spid="60420">
                                            <p:bg/>
                                          </p:spTgt>
                                        </p:tgtEl>
                                      </p:cBhvr>
                                    </p:animEffect>
                                    <p:anim calcmode="lin" valueType="num">
                                      <p:cBhvr>
                                        <p:cTn id="8" dur="1000" fill="hold"/>
                                        <p:tgtEl>
                                          <p:spTgt spid="60420">
                                            <p:bg/>
                                          </p:spTgt>
                                        </p:tgtEl>
                                        <p:attrNameLst>
                                          <p:attrName>ppt_x</p:attrName>
                                        </p:attrNameLst>
                                      </p:cBhvr>
                                      <p:tavLst>
                                        <p:tav tm="0">
                                          <p:val>
                                            <p:strVal val="#ppt_x"/>
                                          </p:val>
                                        </p:tav>
                                        <p:tav tm="100000">
                                          <p:val>
                                            <p:strVal val="#ppt_x"/>
                                          </p:val>
                                        </p:tav>
                                      </p:tavLst>
                                    </p:anim>
                                    <p:anim calcmode="lin" valueType="num">
                                      <p:cBhvr>
                                        <p:cTn id="9" dur="1000" fill="hold"/>
                                        <p:tgtEl>
                                          <p:spTgt spid="60420">
                                            <p:bg/>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0420">
                                            <p:txEl>
                                              <p:pRg st="0" end="0"/>
                                            </p:txEl>
                                          </p:spTgt>
                                        </p:tgtEl>
                                        <p:attrNameLst>
                                          <p:attrName>style.visibility</p:attrName>
                                        </p:attrNameLst>
                                      </p:cBhvr>
                                      <p:to>
                                        <p:strVal val="visible"/>
                                      </p:to>
                                    </p:set>
                                    <p:animEffect transition="in" filter="fade">
                                      <p:cBhvr>
                                        <p:cTn id="13" dur="1000"/>
                                        <p:tgtEl>
                                          <p:spTgt spid="60420">
                                            <p:txEl>
                                              <p:pRg st="0" end="0"/>
                                            </p:txEl>
                                          </p:spTgt>
                                        </p:tgtEl>
                                      </p:cBhvr>
                                    </p:animEffect>
                                    <p:anim calcmode="lin" valueType="num">
                                      <p:cBhvr>
                                        <p:cTn id="14" dur="1000" fill="hold"/>
                                        <p:tgtEl>
                                          <p:spTgt spid="60420">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0420">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60420">
                                            <p:txEl>
                                              <p:pRg st="2" end="2"/>
                                            </p:txEl>
                                          </p:spTgt>
                                        </p:tgtEl>
                                        <p:attrNameLst>
                                          <p:attrName>style.visibility</p:attrName>
                                        </p:attrNameLst>
                                      </p:cBhvr>
                                      <p:to>
                                        <p:strVal val="visible"/>
                                      </p:to>
                                    </p:set>
                                    <p:animEffect transition="in" filter="fade">
                                      <p:cBhvr>
                                        <p:cTn id="19" dur="1000"/>
                                        <p:tgtEl>
                                          <p:spTgt spid="60420">
                                            <p:txEl>
                                              <p:pRg st="2" end="2"/>
                                            </p:txEl>
                                          </p:spTgt>
                                        </p:tgtEl>
                                      </p:cBhvr>
                                    </p:animEffect>
                                    <p:anim calcmode="lin" valueType="num">
                                      <p:cBhvr>
                                        <p:cTn id="20" dur="1000" fill="hold"/>
                                        <p:tgtEl>
                                          <p:spTgt spid="6042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042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60420">
                                            <p:txEl>
                                              <p:pRg st="4" end="4"/>
                                            </p:txEl>
                                          </p:spTgt>
                                        </p:tgtEl>
                                        <p:attrNameLst>
                                          <p:attrName>style.visibility</p:attrName>
                                        </p:attrNameLst>
                                      </p:cBhvr>
                                      <p:to>
                                        <p:strVal val="visible"/>
                                      </p:to>
                                    </p:set>
                                    <p:animEffect transition="in" filter="fade">
                                      <p:cBhvr>
                                        <p:cTn id="25" dur="1000"/>
                                        <p:tgtEl>
                                          <p:spTgt spid="60420">
                                            <p:txEl>
                                              <p:pRg st="4" end="4"/>
                                            </p:txEl>
                                          </p:spTgt>
                                        </p:tgtEl>
                                      </p:cBhvr>
                                    </p:animEffect>
                                    <p:anim calcmode="lin" valueType="num">
                                      <p:cBhvr>
                                        <p:cTn id="26" dur="1000" fill="hold"/>
                                        <p:tgtEl>
                                          <p:spTgt spid="6042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60420">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60420">
                                            <p:txEl>
                                              <p:pRg st="6" end="6"/>
                                            </p:txEl>
                                          </p:spTgt>
                                        </p:tgtEl>
                                        <p:attrNameLst>
                                          <p:attrName>style.visibility</p:attrName>
                                        </p:attrNameLst>
                                      </p:cBhvr>
                                      <p:to>
                                        <p:strVal val="visible"/>
                                      </p:to>
                                    </p:set>
                                    <p:animEffect transition="in" filter="fade">
                                      <p:cBhvr>
                                        <p:cTn id="31" dur="1000"/>
                                        <p:tgtEl>
                                          <p:spTgt spid="60420">
                                            <p:txEl>
                                              <p:pRg st="6" end="6"/>
                                            </p:txEl>
                                          </p:spTgt>
                                        </p:tgtEl>
                                      </p:cBhvr>
                                    </p:animEffect>
                                    <p:anim calcmode="lin" valueType="num">
                                      <p:cBhvr>
                                        <p:cTn id="32" dur="1000" fill="hold"/>
                                        <p:tgtEl>
                                          <p:spTgt spid="6042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60420">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60420">
                                            <p:txEl>
                                              <p:pRg st="8" end="8"/>
                                            </p:txEl>
                                          </p:spTgt>
                                        </p:tgtEl>
                                        <p:attrNameLst>
                                          <p:attrName>style.visibility</p:attrName>
                                        </p:attrNameLst>
                                      </p:cBhvr>
                                      <p:to>
                                        <p:strVal val="visible"/>
                                      </p:to>
                                    </p:set>
                                    <p:animEffect transition="in" filter="fade">
                                      <p:cBhvr>
                                        <p:cTn id="37" dur="1000"/>
                                        <p:tgtEl>
                                          <p:spTgt spid="60420">
                                            <p:txEl>
                                              <p:pRg st="8" end="8"/>
                                            </p:txEl>
                                          </p:spTgt>
                                        </p:tgtEl>
                                      </p:cBhvr>
                                    </p:animEffect>
                                    <p:anim calcmode="lin" valueType="num">
                                      <p:cBhvr>
                                        <p:cTn id="38" dur="1000" fill="hold"/>
                                        <p:tgtEl>
                                          <p:spTgt spid="60420">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60420">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60420">
                                            <p:txEl>
                                              <p:pRg st="10" end="10"/>
                                            </p:txEl>
                                          </p:spTgt>
                                        </p:tgtEl>
                                        <p:attrNameLst>
                                          <p:attrName>style.visibility</p:attrName>
                                        </p:attrNameLst>
                                      </p:cBhvr>
                                      <p:to>
                                        <p:strVal val="visible"/>
                                      </p:to>
                                    </p:set>
                                    <p:animEffect transition="in" filter="fade">
                                      <p:cBhvr>
                                        <p:cTn id="43" dur="1000"/>
                                        <p:tgtEl>
                                          <p:spTgt spid="60420">
                                            <p:txEl>
                                              <p:pRg st="10" end="10"/>
                                            </p:txEl>
                                          </p:spTgt>
                                        </p:tgtEl>
                                      </p:cBhvr>
                                    </p:animEffect>
                                    <p:anim calcmode="lin" valueType="num">
                                      <p:cBhvr>
                                        <p:cTn id="44" dur="1000" fill="hold"/>
                                        <p:tgtEl>
                                          <p:spTgt spid="60420">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60420">
                                            <p:txEl>
                                              <p:pRg st="10" end="10"/>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60420">
                                            <p:txEl>
                                              <p:pRg st="12" end="12"/>
                                            </p:txEl>
                                          </p:spTgt>
                                        </p:tgtEl>
                                        <p:attrNameLst>
                                          <p:attrName>style.visibility</p:attrName>
                                        </p:attrNameLst>
                                      </p:cBhvr>
                                      <p:to>
                                        <p:strVal val="visible"/>
                                      </p:to>
                                    </p:set>
                                    <p:animEffect transition="in" filter="fade">
                                      <p:cBhvr>
                                        <p:cTn id="49" dur="1000"/>
                                        <p:tgtEl>
                                          <p:spTgt spid="60420">
                                            <p:txEl>
                                              <p:pRg st="12" end="12"/>
                                            </p:txEl>
                                          </p:spTgt>
                                        </p:tgtEl>
                                      </p:cBhvr>
                                    </p:animEffect>
                                    <p:anim calcmode="lin" valueType="num">
                                      <p:cBhvr>
                                        <p:cTn id="50" dur="1000" fill="hold"/>
                                        <p:tgtEl>
                                          <p:spTgt spid="60420">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60420">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0421">
                                            <p:bg/>
                                          </p:spTgt>
                                        </p:tgtEl>
                                        <p:attrNameLst>
                                          <p:attrName>style.visibility</p:attrName>
                                        </p:attrNameLst>
                                      </p:cBhvr>
                                      <p:to>
                                        <p:strVal val="visible"/>
                                      </p:to>
                                    </p:set>
                                    <p:animEffect transition="in" filter="fade">
                                      <p:cBhvr>
                                        <p:cTn id="56" dur="1000"/>
                                        <p:tgtEl>
                                          <p:spTgt spid="60421">
                                            <p:bg/>
                                          </p:spTgt>
                                        </p:tgtEl>
                                      </p:cBhvr>
                                    </p:animEffect>
                                    <p:anim calcmode="lin" valueType="num">
                                      <p:cBhvr>
                                        <p:cTn id="57" dur="1000" fill="hold"/>
                                        <p:tgtEl>
                                          <p:spTgt spid="60421">
                                            <p:bg/>
                                          </p:spTgt>
                                        </p:tgtEl>
                                        <p:attrNameLst>
                                          <p:attrName>ppt_x</p:attrName>
                                        </p:attrNameLst>
                                      </p:cBhvr>
                                      <p:tavLst>
                                        <p:tav tm="0">
                                          <p:val>
                                            <p:strVal val="#ppt_x"/>
                                          </p:val>
                                        </p:tav>
                                        <p:tav tm="100000">
                                          <p:val>
                                            <p:strVal val="#ppt_x"/>
                                          </p:val>
                                        </p:tav>
                                      </p:tavLst>
                                    </p:anim>
                                    <p:anim calcmode="lin" valueType="num">
                                      <p:cBhvr>
                                        <p:cTn id="58" dur="1000" fill="hold"/>
                                        <p:tgtEl>
                                          <p:spTgt spid="60421">
                                            <p:bg/>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7" presetClass="entr" presetSubtype="0" fill="hold" grpId="0" nodeType="afterEffect">
                                  <p:stCondLst>
                                    <p:cond delay="0"/>
                                  </p:stCondLst>
                                  <p:childTnLst>
                                    <p:set>
                                      <p:cBhvr>
                                        <p:cTn id="61" dur="1" fill="hold">
                                          <p:stCondLst>
                                            <p:cond delay="0"/>
                                          </p:stCondLst>
                                        </p:cTn>
                                        <p:tgtEl>
                                          <p:spTgt spid="60421">
                                            <p:txEl>
                                              <p:pRg st="0" end="0"/>
                                            </p:txEl>
                                          </p:spTgt>
                                        </p:tgtEl>
                                        <p:attrNameLst>
                                          <p:attrName>style.visibility</p:attrName>
                                        </p:attrNameLst>
                                      </p:cBhvr>
                                      <p:to>
                                        <p:strVal val="visible"/>
                                      </p:to>
                                    </p:set>
                                    <p:animEffect transition="in" filter="fade">
                                      <p:cBhvr>
                                        <p:cTn id="62" dur="1000"/>
                                        <p:tgtEl>
                                          <p:spTgt spid="60421">
                                            <p:txEl>
                                              <p:pRg st="0" end="0"/>
                                            </p:txEl>
                                          </p:spTgt>
                                        </p:tgtEl>
                                      </p:cBhvr>
                                    </p:animEffect>
                                    <p:anim calcmode="lin" valueType="num">
                                      <p:cBhvr>
                                        <p:cTn id="63" dur="1000" fill="hold"/>
                                        <p:tgtEl>
                                          <p:spTgt spid="60421">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60421">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2000"/>
                            </p:stCondLst>
                            <p:childTnLst>
                              <p:par>
                                <p:cTn id="66" presetID="47" presetClass="entr" presetSubtype="0" fill="hold" grpId="0" nodeType="afterEffect">
                                  <p:stCondLst>
                                    <p:cond delay="0"/>
                                  </p:stCondLst>
                                  <p:childTnLst>
                                    <p:set>
                                      <p:cBhvr>
                                        <p:cTn id="67" dur="1" fill="hold">
                                          <p:stCondLst>
                                            <p:cond delay="0"/>
                                          </p:stCondLst>
                                        </p:cTn>
                                        <p:tgtEl>
                                          <p:spTgt spid="60421">
                                            <p:txEl>
                                              <p:pRg st="2" end="2"/>
                                            </p:txEl>
                                          </p:spTgt>
                                        </p:tgtEl>
                                        <p:attrNameLst>
                                          <p:attrName>style.visibility</p:attrName>
                                        </p:attrNameLst>
                                      </p:cBhvr>
                                      <p:to>
                                        <p:strVal val="visible"/>
                                      </p:to>
                                    </p:set>
                                    <p:animEffect transition="in" filter="fade">
                                      <p:cBhvr>
                                        <p:cTn id="68" dur="1000"/>
                                        <p:tgtEl>
                                          <p:spTgt spid="60421">
                                            <p:txEl>
                                              <p:pRg st="2" end="2"/>
                                            </p:txEl>
                                          </p:spTgt>
                                        </p:tgtEl>
                                      </p:cBhvr>
                                    </p:animEffect>
                                    <p:anim calcmode="lin" valueType="num">
                                      <p:cBhvr>
                                        <p:cTn id="69" dur="1000" fill="hold"/>
                                        <p:tgtEl>
                                          <p:spTgt spid="60421">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60421">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3000"/>
                            </p:stCondLst>
                            <p:childTnLst>
                              <p:par>
                                <p:cTn id="72" presetID="47" presetClass="entr" presetSubtype="0" fill="hold" grpId="0" nodeType="afterEffect">
                                  <p:stCondLst>
                                    <p:cond delay="0"/>
                                  </p:stCondLst>
                                  <p:childTnLst>
                                    <p:set>
                                      <p:cBhvr>
                                        <p:cTn id="73" dur="1" fill="hold">
                                          <p:stCondLst>
                                            <p:cond delay="0"/>
                                          </p:stCondLst>
                                        </p:cTn>
                                        <p:tgtEl>
                                          <p:spTgt spid="60421">
                                            <p:txEl>
                                              <p:pRg st="4" end="4"/>
                                            </p:txEl>
                                          </p:spTgt>
                                        </p:tgtEl>
                                        <p:attrNameLst>
                                          <p:attrName>style.visibility</p:attrName>
                                        </p:attrNameLst>
                                      </p:cBhvr>
                                      <p:to>
                                        <p:strVal val="visible"/>
                                      </p:to>
                                    </p:set>
                                    <p:animEffect transition="in" filter="fade">
                                      <p:cBhvr>
                                        <p:cTn id="74" dur="1000"/>
                                        <p:tgtEl>
                                          <p:spTgt spid="60421">
                                            <p:txEl>
                                              <p:pRg st="4" end="4"/>
                                            </p:txEl>
                                          </p:spTgt>
                                        </p:tgtEl>
                                      </p:cBhvr>
                                    </p:animEffect>
                                    <p:anim calcmode="lin" valueType="num">
                                      <p:cBhvr>
                                        <p:cTn id="75" dur="1000" fill="hold"/>
                                        <p:tgtEl>
                                          <p:spTgt spid="60421">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60421">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4000"/>
                            </p:stCondLst>
                            <p:childTnLst>
                              <p:par>
                                <p:cTn id="78" presetID="47" presetClass="entr" presetSubtype="0" fill="hold" grpId="0" nodeType="afterEffect">
                                  <p:stCondLst>
                                    <p:cond delay="0"/>
                                  </p:stCondLst>
                                  <p:childTnLst>
                                    <p:set>
                                      <p:cBhvr>
                                        <p:cTn id="79" dur="1" fill="hold">
                                          <p:stCondLst>
                                            <p:cond delay="0"/>
                                          </p:stCondLst>
                                        </p:cTn>
                                        <p:tgtEl>
                                          <p:spTgt spid="60421">
                                            <p:txEl>
                                              <p:pRg st="6" end="6"/>
                                            </p:txEl>
                                          </p:spTgt>
                                        </p:tgtEl>
                                        <p:attrNameLst>
                                          <p:attrName>style.visibility</p:attrName>
                                        </p:attrNameLst>
                                      </p:cBhvr>
                                      <p:to>
                                        <p:strVal val="visible"/>
                                      </p:to>
                                    </p:set>
                                    <p:animEffect transition="in" filter="fade">
                                      <p:cBhvr>
                                        <p:cTn id="80" dur="1000"/>
                                        <p:tgtEl>
                                          <p:spTgt spid="60421">
                                            <p:txEl>
                                              <p:pRg st="6" end="6"/>
                                            </p:txEl>
                                          </p:spTgt>
                                        </p:tgtEl>
                                      </p:cBhvr>
                                    </p:animEffect>
                                    <p:anim calcmode="lin" valueType="num">
                                      <p:cBhvr>
                                        <p:cTn id="81" dur="1000" fill="hold"/>
                                        <p:tgtEl>
                                          <p:spTgt spid="60421">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60421">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5000"/>
                            </p:stCondLst>
                            <p:childTnLst>
                              <p:par>
                                <p:cTn id="84" presetID="47" presetClass="entr" presetSubtype="0" fill="hold" grpId="0" nodeType="afterEffect">
                                  <p:stCondLst>
                                    <p:cond delay="0"/>
                                  </p:stCondLst>
                                  <p:childTnLst>
                                    <p:set>
                                      <p:cBhvr>
                                        <p:cTn id="85" dur="1" fill="hold">
                                          <p:stCondLst>
                                            <p:cond delay="0"/>
                                          </p:stCondLst>
                                        </p:cTn>
                                        <p:tgtEl>
                                          <p:spTgt spid="60421">
                                            <p:txEl>
                                              <p:pRg st="8" end="8"/>
                                            </p:txEl>
                                          </p:spTgt>
                                        </p:tgtEl>
                                        <p:attrNameLst>
                                          <p:attrName>style.visibility</p:attrName>
                                        </p:attrNameLst>
                                      </p:cBhvr>
                                      <p:to>
                                        <p:strVal val="visible"/>
                                      </p:to>
                                    </p:set>
                                    <p:animEffect transition="in" filter="fade">
                                      <p:cBhvr>
                                        <p:cTn id="86" dur="1000"/>
                                        <p:tgtEl>
                                          <p:spTgt spid="60421">
                                            <p:txEl>
                                              <p:pRg st="8" end="8"/>
                                            </p:txEl>
                                          </p:spTgt>
                                        </p:tgtEl>
                                      </p:cBhvr>
                                    </p:animEffect>
                                    <p:anim calcmode="lin" valueType="num">
                                      <p:cBhvr>
                                        <p:cTn id="87" dur="1000" fill="hold"/>
                                        <p:tgtEl>
                                          <p:spTgt spid="60421">
                                            <p:txEl>
                                              <p:pRg st="8" end="8"/>
                                            </p:txEl>
                                          </p:spTgt>
                                        </p:tgtEl>
                                        <p:attrNameLst>
                                          <p:attrName>ppt_x</p:attrName>
                                        </p:attrNameLst>
                                      </p:cBhvr>
                                      <p:tavLst>
                                        <p:tav tm="0">
                                          <p:val>
                                            <p:strVal val="#ppt_x"/>
                                          </p:val>
                                        </p:tav>
                                        <p:tav tm="100000">
                                          <p:val>
                                            <p:strVal val="#ppt_x"/>
                                          </p:val>
                                        </p:tav>
                                      </p:tavLst>
                                    </p:anim>
                                    <p:anim calcmode="lin" valueType="num">
                                      <p:cBhvr>
                                        <p:cTn id="88" dur="1000" fill="hold"/>
                                        <p:tgtEl>
                                          <p:spTgt spid="60421">
                                            <p:txEl>
                                              <p:pRg st="8" end="8"/>
                                            </p:txEl>
                                          </p:spTgt>
                                        </p:tgtEl>
                                        <p:attrNameLst>
                                          <p:attrName>ppt_y</p:attrName>
                                        </p:attrNameLst>
                                      </p:cBhvr>
                                      <p:tavLst>
                                        <p:tav tm="0">
                                          <p:val>
                                            <p:strVal val="#ppt_y-.1"/>
                                          </p:val>
                                        </p:tav>
                                        <p:tav tm="100000">
                                          <p:val>
                                            <p:strVal val="#ppt_y"/>
                                          </p:val>
                                        </p:tav>
                                      </p:tavLst>
                                    </p:anim>
                                  </p:childTnLst>
                                </p:cTn>
                              </p:par>
                            </p:childTnLst>
                          </p:cTn>
                        </p:par>
                        <p:par>
                          <p:cTn id="89" fill="hold">
                            <p:stCondLst>
                              <p:cond delay="6000"/>
                            </p:stCondLst>
                            <p:childTnLst>
                              <p:par>
                                <p:cTn id="90" presetID="47" presetClass="entr" presetSubtype="0" fill="hold" grpId="0" nodeType="afterEffect">
                                  <p:stCondLst>
                                    <p:cond delay="0"/>
                                  </p:stCondLst>
                                  <p:childTnLst>
                                    <p:set>
                                      <p:cBhvr>
                                        <p:cTn id="91" dur="1" fill="hold">
                                          <p:stCondLst>
                                            <p:cond delay="0"/>
                                          </p:stCondLst>
                                        </p:cTn>
                                        <p:tgtEl>
                                          <p:spTgt spid="60421">
                                            <p:txEl>
                                              <p:pRg st="10" end="10"/>
                                            </p:txEl>
                                          </p:spTgt>
                                        </p:tgtEl>
                                        <p:attrNameLst>
                                          <p:attrName>style.visibility</p:attrName>
                                        </p:attrNameLst>
                                      </p:cBhvr>
                                      <p:to>
                                        <p:strVal val="visible"/>
                                      </p:to>
                                    </p:set>
                                    <p:animEffect transition="in" filter="fade">
                                      <p:cBhvr>
                                        <p:cTn id="92" dur="1000"/>
                                        <p:tgtEl>
                                          <p:spTgt spid="60421">
                                            <p:txEl>
                                              <p:pRg st="10" end="10"/>
                                            </p:txEl>
                                          </p:spTgt>
                                        </p:tgtEl>
                                      </p:cBhvr>
                                    </p:animEffect>
                                    <p:anim calcmode="lin" valueType="num">
                                      <p:cBhvr>
                                        <p:cTn id="93" dur="1000" fill="hold"/>
                                        <p:tgtEl>
                                          <p:spTgt spid="60421">
                                            <p:txEl>
                                              <p:pRg st="10" end="10"/>
                                            </p:txEl>
                                          </p:spTgt>
                                        </p:tgtEl>
                                        <p:attrNameLst>
                                          <p:attrName>ppt_x</p:attrName>
                                        </p:attrNameLst>
                                      </p:cBhvr>
                                      <p:tavLst>
                                        <p:tav tm="0">
                                          <p:val>
                                            <p:strVal val="#ppt_x"/>
                                          </p:val>
                                        </p:tav>
                                        <p:tav tm="100000">
                                          <p:val>
                                            <p:strVal val="#ppt_x"/>
                                          </p:val>
                                        </p:tav>
                                      </p:tavLst>
                                    </p:anim>
                                    <p:anim calcmode="lin" valueType="num">
                                      <p:cBhvr>
                                        <p:cTn id="94" dur="1000" fill="hold"/>
                                        <p:tgtEl>
                                          <p:spTgt spid="60421">
                                            <p:txEl>
                                              <p:pRg st="10" end="1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7" presetClass="entr" presetSubtype="0" fill="hold" grpId="0" nodeType="afterEffect">
                                  <p:stCondLst>
                                    <p:cond delay="0"/>
                                  </p:stCondLst>
                                  <p:childTnLst>
                                    <p:set>
                                      <p:cBhvr>
                                        <p:cTn id="97" dur="1" fill="hold">
                                          <p:stCondLst>
                                            <p:cond delay="0"/>
                                          </p:stCondLst>
                                        </p:cTn>
                                        <p:tgtEl>
                                          <p:spTgt spid="60421">
                                            <p:txEl>
                                              <p:pRg st="12" end="12"/>
                                            </p:txEl>
                                          </p:spTgt>
                                        </p:tgtEl>
                                        <p:attrNameLst>
                                          <p:attrName>style.visibility</p:attrName>
                                        </p:attrNameLst>
                                      </p:cBhvr>
                                      <p:to>
                                        <p:strVal val="visible"/>
                                      </p:to>
                                    </p:set>
                                    <p:animEffect transition="in" filter="fade">
                                      <p:cBhvr>
                                        <p:cTn id="98" dur="1000"/>
                                        <p:tgtEl>
                                          <p:spTgt spid="60421">
                                            <p:txEl>
                                              <p:pRg st="12" end="12"/>
                                            </p:txEl>
                                          </p:spTgt>
                                        </p:tgtEl>
                                      </p:cBhvr>
                                    </p:animEffect>
                                    <p:anim calcmode="lin" valueType="num">
                                      <p:cBhvr>
                                        <p:cTn id="99" dur="1000" fill="hold"/>
                                        <p:tgtEl>
                                          <p:spTgt spid="60421">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6042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8"/>
                                        </p:tgtEl>
                                        <p:attrNameLst>
                                          <p:attrName>style.visibility</p:attrName>
                                        </p:attrNameLst>
                                      </p:cBhvr>
                                      <p:to>
                                        <p:strVal val="visible"/>
                                      </p:to>
                                    </p:set>
                                    <p:animEffect transition="in" filter="fade">
                                      <p:cBhvr>
                                        <p:cTn id="10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uiExpand="1" build="p" animBg="1"/>
      <p:bldP spid="60421" grpId="0" uiExpand="1" build="p"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val 2"/>
          <p:cNvSpPr>
            <a:spLocks noChangeArrowheads="1"/>
          </p:cNvSpPr>
          <p:nvPr/>
        </p:nvSpPr>
        <p:spPr bwMode="auto">
          <a:xfrm>
            <a:off x="2209800" y="533400"/>
            <a:ext cx="7848600" cy="7620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IV. Its Future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 Crossroads</a:t>
            </a:r>
          </a:p>
        </p:txBody>
      </p:sp>
      <p:sp>
        <p:nvSpPr>
          <p:cNvPr id="40963" name="Text Box 3"/>
          <p:cNvSpPr txBox="1">
            <a:spLocks noChangeArrowheads="1"/>
          </p:cNvSpPr>
          <p:nvPr/>
        </p:nvSpPr>
        <p:spPr bwMode="auto">
          <a:xfrm>
            <a:off x="2209800" y="1611312"/>
            <a:ext cx="7848600" cy="265588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About to the lose identity</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don’t change – remove lampstand</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5)</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Soon – no longer be the “Lord’s church”</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decision time!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Can’t stay in the this lull / rut</a:t>
            </a: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6AFAF821-D963-48F2-BAA5-3CFA0766965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2752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Effect transition="in" filter="fade">
                                      <p:cBhvr>
                                        <p:cTn id="21" dur="1000"/>
                                        <p:tgtEl>
                                          <p:spTgt spid="40963">
                                            <p:txEl>
                                              <p:pRg st="2" end="2"/>
                                            </p:txEl>
                                          </p:spTgt>
                                        </p:tgtEl>
                                      </p:cBhvr>
                                    </p:animEffect>
                                    <p:anim calcmode="lin" valueType="num">
                                      <p:cBhvr>
                                        <p:cTn id="22"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63">
                                            <p:txEl>
                                              <p:pRg st="3" end="3"/>
                                            </p:txEl>
                                          </p:spTgt>
                                        </p:tgtEl>
                                        <p:attrNameLst>
                                          <p:attrName>style.visibility</p:attrName>
                                        </p:attrNameLst>
                                      </p:cBhvr>
                                      <p:to>
                                        <p:strVal val="visible"/>
                                      </p:to>
                                    </p:set>
                                    <p:animEffect transition="in" filter="fade">
                                      <p:cBhvr>
                                        <p:cTn id="28" dur="1000"/>
                                        <p:tgtEl>
                                          <p:spTgt spid="40963">
                                            <p:txEl>
                                              <p:pRg st="3" end="3"/>
                                            </p:txEl>
                                          </p:spTgt>
                                        </p:tgtEl>
                                      </p:cBhvr>
                                    </p:animEffect>
                                    <p:anim calcmode="lin" valueType="num">
                                      <p:cBhvr>
                                        <p:cTn id="29"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63">
                                            <p:txEl>
                                              <p:pRg st="4" end="4"/>
                                            </p:txEl>
                                          </p:spTgt>
                                        </p:tgtEl>
                                        <p:attrNameLst>
                                          <p:attrName>style.visibility</p:attrName>
                                        </p:attrNameLst>
                                      </p:cBhvr>
                                      <p:to>
                                        <p:strVal val="visible"/>
                                      </p:to>
                                    </p:set>
                                    <p:animEffect transition="in" filter="fade">
                                      <p:cBhvr>
                                        <p:cTn id="35" dur="1000"/>
                                        <p:tgtEl>
                                          <p:spTgt spid="40963">
                                            <p:txEl>
                                              <p:pRg st="4" end="4"/>
                                            </p:txEl>
                                          </p:spTgt>
                                        </p:tgtEl>
                                      </p:cBhvr>
                                    </p:animEffect>
                                    <p:anim calcmode="lin" valueType="num">
                                      <p:cBhvr>
                                        <p:cTn id="36" dur="10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2209800" y="1427162"/>
            <a:ext cx="7848600" cy="1544638"/>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About the lose identity</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Problems are Curable</a:t>
            </a:r>
          </a:p>
          <a:p>
            <a:pPr marL="0" marR="0" lvl="0" indent="0" algn="l" defTabSz="457200" rtl="0" eaLnBrk="0" fontAlgn="base" latinLnBrk="0" hangingPunct="0">
              <a:lnSpc>
                <a:spcPct val="8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Could be fixed</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2469" name="Text Box 5"/>
          <p:cNvSpPr txBox="1">
            <a:spLocks noChangeArrowheads="1"/>
          </p:cNvSpPr>
          <p:nvPr/>
        </p:nvSpPr>
        <p:spPr bwMode="auto">
          <a:xfrm>
            <a:off x="2209800" y="3094039"/>
            <a:ext cx="7848600" cy="3139321"/>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“Surely in this milder denunciation we may see a proof that the evil in Ephesus was curable…But the cooling of the first Ephesian enthusiasm was a failing that lies in human nature. The failing can be corrected, the enthusiasm may be revived.”</a:t>
            </a:r>
          </a:p>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W.M. Ramsay, </a:t>
            </a:r>
            <a:r>
              <a:rPr kumimoji="0" lang="en-US" altLang="en-US" sz="20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Letters to the Seven Churches of Asia</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244.</a:t>
            </a:r>
          </a:p>
        </p:txBody>
      </p:sp>
      <p:sp>
        <p:nvSpPr>
          <p:cNvPr id="7" name="Rectangle 6"/>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8" name="Oval 2"/>
          <p:cNvSpPr>
            <a:spLocks noChangeArrowheads="1"/>
          </p:cNvSpPr>
          <p:nvPr/>
        </p:nvSpPr>
        <p:spPr bwMode="auto">
          <a:xfrm>
            <a:off x="2209800" y="533400"/>
            <a:ext cx="7848600" cy="7620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IV. Its Future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 Crossroads</a:t>
            </a:r>
          </a:p>
        </p:txBody>
      </p:sp>
      <p:sp>
        <p:nvSpPr>
          <p:cNvPr id="2" name="Slide Number Placeholder 1">
            <a:extLst>
              <a:ext uri="{FF2B5EF4-FFF2-40B4-BE49-F238E27FC236}">
                <a16:creationId xmlns:a16="http://schemas.microsoft.com/office/drawing/2014/main" id="{734CDDBE-C898-49AF-8666-43A301393CA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020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fade">
                                      <p:cBhvr>
                                        <p:cTn id="7" dur="1000"/>
                                        <p:tgtEl>
                                          <p:spTgt spid="62467">
                                            <p:txEl>
                                              <p:pRg st="1" end="1"/>
                                            </p:txEl>
                                          </p:spTgt>
                                        </p:tgtEl>
                                      </p:cBhvr>
                                    </p:animEffect>
                                    <p:anim calcmode="lin" valueType="num">
                                      <p:cBhvr>
                                        <p:cTn id="8" dur="1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24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2467">
                                            <p:txEl>
                                              <p:pRg st="2" end="2"/>
                                            </p:txEl>
                                          </p:spTgt>
                                        </p:tgtEl>
                                        <p:attrNameLst>
                                          <p:attrName>style.visibility</p:attrName>
                                        </p:attrNameLst>
                                      </p:cBhvr>
                                      <p:to>
                                        <p:strVal val="visible"/>
                                      </p:to>
                                    </p:set>
                                    <p:animEffect transition="in" filter="fade">
                                      <p:cBhvr>
                                        <p:cTn id="14" dur="1000"/>
                                        <p:tgtEl>
                                          <p:spTgt spid="62467">
                                            <p:txEl>
                                              <p:pRg st="2" end="2"/>
                                            </p:txEl>
                                          </p:spTgt>
                                        </p:tgtEl>
                                      </p:cBhvr>
                                    </p:animEffect>
                                    <p:anim calcmode="lin" valueType="num">
                                      <p:cBhvr>
                                        <p:cTn id="15" dur="1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24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2469"/>
                                        </p:tgtEl>
                                        <p:attrNameLst>
                                          <p:attrName>style.visibility</p:attrName>
                                        </p:attrNameLst>
                                      </p:cBhvr>
                                      <p:to>
                                        <p:strVal val="visible"/>
                                      </p:to>
                                    </p:set>
                                    <p:animEffect transition="in" filter="fade">
                                      <p:cBhvr>
                                        <p:cTn id="21" dur="1000"/>
                                        <p:tgtEl>
                                          <p:spTgt spid="62469"/>
                                        </p:tgtEl>
                                      </p:cBhvr>
                                    </p:animEffect>
                                    <p:anim calcmode="lin" valueType="num">
                                      <p:cBhvr>
                                        <p:cTn id="22" dur="1000" fill="hold"/>
                                        <p:tgtEl>
                                          <p:spTgt spid="62469"/>
                                        </p:tgtEl>
                                        <p:attrNameLst>
                                          <p:attrName>ppt_x</p:attrName>
                                        </p:attrNameLst>
                                      </p:cBhvr>
                                      <p:tavLst>
                                        <p:tav tm="0">
                                          <p:val>
                                            <p:strVal val="#ppt_x"/>
                                          </p:val>
                                        </p:tav>
                                        <p:tav tm="100000">
                                          <p:val>
                                            <p:strVal val="#ppt_x"/>
                                          </p:val>
                                        </p:tav>
                                      </p:tavLst>
                                    </p:anim>
                                    <p:anim calcmode="lin" valueType="num">
                                      <p:cBhvr>
                                        <p:cTn id="23" dur="1000" fill="hold"/>
                                        <p:tgtEl>
                                          <p:spTgt spid="624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Box 3"/>
          <p:cNvSpPr txBox="1">
            <a:spLocks noChangeArrowheads="1"/>
          </p:cNvSpPr>
          <p:nvPr/>
        </p:nvSpPr>
        <p:spPr bwMode="auto">
          <a:xfrm>
            <a:off x="2209800" y="1371601"/>
            <a:ext cx="7848600" cy="3631763"/>
          </a:xfrm>
          <a:prstGeom prst="rect">
            <a:avLst/>
          </a:prstGeom>
          <a:solidFill>
            <a:schemeClr val="bg1"/>
          </a:solidFill>
          <a:ln>
            <a:noFill/>
          </a:ln>
          <a:effectLst/>
        </p:spPr>
        <p:txBody>
          <a:bodyPr wrap="square">
            <a:spAutoFit/>
          </a:bodyPr>
          <a:lstStyle>
            <a:lvl1pPr defTabSz="457200">
              <a:defRPr sz="2400">
                <a:solidFill>
                  <a:schemeClr val="tx1"/>
                </a:solidFill>
                <a:latin typeface="Times New Roman" panose="02020603050405020304" pitchFamily="18" charset="0"/>
              </a:defRPr>
            </a:lvl1pPr>
            <a:lvl2pPr defTabSz="457200">
              <a:defRPr sz="2400">
                <a:solidFill>
                  <a:schemeClr val="tx1"/>
                </a:solidFill>
                <a:latin typeface="Times New Roman" panose="02020603050405020304" pitchFamily="18" charset="0"/>
              </a:defRPr>
            </a:lvl2pPr>
            <a:lvl3pPr defTabSz="457200">
              <a:defRPr sz="2400">
                <a:solidFill>
                  <a:schemeClr val="tx1"/>
                </a:solidFill>
                <a:latin typeface="Times New Roman" panose="02020603050405020304" pitchFamily="18" charset="0"/>
              </a:defRPr>
            </a:lvl3pPr>
            <a:lvl4pPr defTabSz="457200">
              <a:defRPr sz="2400">
                <a:solidFill>
                  <a:schemeClr val="tx1"/>
                </a:solidFill>
                <a:latin typeface="Times New Roman" panose="02020603050405020304" pitchFamily="18" charset="0"/>
              </a:defRPr>
            </a:lvl4pPr>
            <a:lvl5pPr defTabSz="457200">
              <a:defRPr sz="2400">
                <a:solidFill>
                  <a:schemeClr val="tx1"/>
                </a:solidFill>
                <a:latin typeface="Times New Roman" panose="02020603050405020304" pitchFamily="18" charset="0"/>
              </a:defRPr>
            </a:lvl5pPr>
            <a:lvl6pPr defTabSz="457200" eaLnBrk="0" fontAlgn="base" hangingPunct="0">
              <a:spcBef>
                <a:spcPct val="0"/>
              </a:spcBef>
              <a:spcAft>
                <a:spcPct val="0"/>
              </a:spcAft>
              <a:defRPr sz="2400">
                <a:solidFill>
                  <a:schemeClr val="tx1"/>
                </a:solidFill>
                <a:latin typeface="Times New Roman" panose="02020603050405020304" pitchFamily="18" charset="0"/>
              </a:defRPr>
            </a:lvl6pPr>
            <a:lvl7pPr defTabSz="457200" eaLnBrk="0" fontAlgn="base" hangingPunct="0">
              <a:spcBef>
                <a:spcPct val="0"/>
              </a:spcBef>
              <a:spcAft>
                <a:spcPct val="0"/>
              </a:spcAft>
              <a:defRPr sz="2400">
                <a:solidFill>
                  <a:schemeClr val="tx1"/>
                </a:solidFill>
                <a:latin typeface="Times New Roman" panose="02020603050405020304" pitchFamily="18" charset="0"/>
              </a:defRPr>
            </a:lvl7pPr>
            <a:lvl8pPr defTabSz="457200" eaLnBrk="0" fontAlgn="base" hangingPunct="0">
              <a:spcBef>
                <a:spcPct val="0"/>
              </a:spcBef>
              <a:spcAft>
                <a:spcPct val="0"/>
              </a:spcAft>
              <a:defRPr sz="2400">
                <a:solidFill>
                  <a:schemeClr val="tx1"/>
                </a:solidFill>
                <a:latin typeface="Times New Roman" panose="02020603050405020304" pitchFamily="18" charset="0"/>
              </a:defRPr>
            </a:lvl8pPr>
            <a:lvl9pPr defTabSz="457200" eaLnBrk="0" fontAlgn="base" hangingPunct="0">
              <a:spcBef>
                <a:spcPct val="0"/>
              </a:spcBef>
              <a:spcAft>
                <a:spcPct val="0"/>
              </a:spcAft>
              <a:defRPr sz="2400">
                <a:solidFill>
                  <a:schemeClr val="tx1"/>
                </a:solidFill>
                <a:latin typeface="Times New Roman" panose="02020603050405020304" pitchFamily="18" charset="0"/>
              </a:defRPr>
            </a:lvl9pPr>
          </a:lstStyle>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About the lose identity</a:t>
            </a:r>
          </a:p>
          <a:p>
            <a:pPr marL="514350" marR="0" lvl="0" indent="-514350" algn="l" defTabSz="457200" rtl="0" eaLnBrk="0" fontAlgn="base" latinLnBrk="0" hangingPunct="0">
              <a:lnSpc>
                <a:spcPct val="100000"/>
              </a:lnSpc>
              <a:spcBef>
                <a:spcPts val="600"/>
              </a:spcBef>
              <a:spcAft>
                <a:spcPct val="0"/>
              </a:spcAft>
              <a:buClrTx/>
              <a:buSzTx/>
              <a:buFont typeface="+mj-lt"/>
              <a:buAutoNum type="alphaUcPeriod"/>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Problems are Curable</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Could be fixed</a:t>
            </a:r>
          </a:p>
          <a:p>
            <a:pPr marL="971550" marR="0" lvl="1" indent="-514350" algn="l" defTabSz="457200" rtl="0" eaLnBrk="0" fontAlgn="base" latinLnBrk="0" hangingPunct="0">
              <a:lnSpc>
                <a:spcPct val="100000"/>
              </a:lnSpc>
              <a:spcBef>
                <a:spcPts val="600"/>
              </a:spcBef>
              <a:spcAft>
                <a:spcPct val="0"/>
              </a:spcAft>
              <a:buClrTx/>
              <a:buSzTx/>
              <a:buFont typeface="+mj-lt"/>
              <a:buAutoNum type="arabicPeriod"/>
              <a:tabLst/>
              <a:defRPr/>
            </a:pPr>
            <a:r>
              <a:rPr kumimoji="0" lang="en-US" alt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Must Repent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5)</a:t>
            </a:r>
          </a:p>
          <a:p>
            <a:pPr marL="1428750" marR="0" lvl="2" indent="-514350" algn="l" defTabSz="457200" rtl="0" eaLnBrk="0" fontAlgn="base" latinLnBrk="0" hangingPunct="0">
              <a:lnSpc>
                <a:spcPct val="100000"/>
              </a:lnSpc>
              <a:spcBef>
                <a:spcPts val="600"/>
              </a:spcBef>
              <a:spcAft>
                <a:spcPct val="0"/>
              </a:spcAft>
              <a:buClrTx/>
              <a:buSzTx/>
              <a:buFont typeface="+mj-lt"/>
              <a:buAutoNum type="alphaL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Prompted by memory (v. 5)  - “The lever of repentance is memory” (Harkrider, 28)</a:t>
            </a:r>
          </a:p>
          <a:p>
            <a:pPr marL="1428750" marR="0" lvl="2" indent="-514350" algn="l" defTabSz="457200" rtl="0" eaLnBrk="0" fontAlgn="base" latinLnBrk="0" hangingPunct="0">
              <a:lnSpc>
                <a:spcPct val="100000"/>
              </a:lnSpc>
              <a:spcBef>
                <a:spcPts val="600"/>
              </a:spcBef>
              <a:spcAft>
                <a:spcPct val="0"/>
              </a:spcAft>
              <a:buClrTx/>
              <a:buSzTx/>
              <a:buFont typeface="+mj-lt"/>
              <a:buAutoNum type="alphaL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Change the mind</a:t>
            </a:r>
          </a:p>
          <a:p>
            <a:pPr marL="1428750" marR="0" lvl="2" indent="-514350" algn="l" defTabSz="457200" rtl="0" eaLnBrk="0" fontAlgn="base" latinLnBrk="0" hangingPunct="0">
              <a:lnSpc>
                <a:spcPct val="100000"/>
              </a:lnSpc>
              <a:spcBef>
                <a:spcPts val="600"/>
              </a:spcBef>
              <a:spcAft>
                <a:spcPct val="0"/>
              </a:spcAft>
              <a:buClrTx/>
              <a:buSzTx/>
              <a:buFont typeface="+mj-lt"/>
              <a:buAutoNum type="alphaL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first works – do what used to do!</a:t>
            </a:r>
          </a:p>
        </p:txBody>
      </p:sp>
      <p:sp>
        <p:nvSpPr>
          <p:cNvPr id="63494" name="AutoShape 6"/>
          <p:cNvSpPr>
            <a:spLocks noChangeArrowheads="1"/>
          </p:cNvSpPr>
          <p:nvPr/>
        </p:nvSpPr>
        <p:spPr bwMode="auto">
          <a:xfrm>
            <a:off x="2209800" y="5181600"/>
            <a:ext cx="2057400" cy="457200"/>
          </a:xfrm>
          <a:prstGeom prst="roundRect">
            <a:avLst>
              <a:gd name="adj" fmla="val 50000"/>
            </a:avLst>
          </a:prstGeom>
          <a:solidFill>
            <a:schemeClr val="accent3">
              <a:lumMod val="65000"/>
            </a:schemeClr>
          </a:solidFill>
          <a:ln w="28575">
            <a:solidFill>
              <a:schemeClr val="bg2"/>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Remember</a:t>
            </a:r>
          </a:p>
        </p:txBody>
      </p:sp>
      <p:sp>
        <p:nvSpPr>
          <p:cNvPr id="63495" name="AutoShape 7"/>
          <p:cNvSpPr>
            <a:spLocks noChangeArrowheads="1"/>
          </p:cNvSpPr>
          <p:nvPr/>
        </p:nvSpPr>
        <p:spPr bwMode="auto">
          <a:xfrm>
            <a:off x="5143500" y="5181600"/>
            <a:ext cx="2057400" cy="457200"/>
          </a:xfrm>
          <a:prstGeom prst="roundRect">
            <a:avLst>
              <a:gd name="adj" fmla="val 50000"/>
            </a:avLst>
          </a:prstGeom>
          <a:solidFill>
            <a:schemeClr val="accent3">
              <a:lumMod val="65000"/>
            </a:schemeClr>
          </a:solidFill>
          <a:ln w="28575">
            <a:solidFill>
              <a:schemeClr val="bg2"/>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Repent</a:t>
            </a:r>
          </a:p>
        </p:txBody>
      </p:sp>
      <p:sp>
        <p:nvSpPr>
          <p:cNvPr id="63496" name="AutoShape 8"/>
          <p:cNvSpPr>
            <a:spLocks noChangeArrowheads="1"/>
          </p:cNvSpPr>
          <p:nvPr/>
        </p:nvSpPr>
        <p:spPr bwMode="auto">
          <a:xfrm>
            <a:off x="8001000" y="5181600"/>
            <a:ext cx="2057400" cy="457200"/>
          </a:xfrm>
          <a:prstGeom prst="roundRect">
            <a:avLst>
              <a:gd name="adj" fmla="val 50000"/>
            </a:avLst>
          </a:prstGeom>
          <a:solidFill>
            <a:schemeClr val="accent3">
              <a:lumMod val="65000"/>
            </a:schemeClr>
          </a:solidFill>
          <a:ln w="28575">
            <a:solidFill>
              <a:schemeClr val="bg2"/>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Return</a:t>
            </a:r>
          </a:p>
        </p:txBody>
      </p:sp>
      <p:sp>
        <p:nvSpPr>
          <p:cNvPr id="9" name="Rectangle 8"/>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10" name="Oval 2"/>
          <p:cNvSpPr>
            <a:spLocks noChangeArrowheads="1"/>
          </p:cNvSpPr>
          <p:nvPr/>
        </p:nvSpPr>
        <p:spPr bwMode="auto">
          <a:xfrm>
            <a:off x="2209800" y="533400"/>
            <a:ext cx="7848600" cy="7620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IV. Its Future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 Crossroads</a:t>
            </a:r>
          </a:p>
        </p:txBody>
      </p:sp>
      <p:sp>
        <p:nvSpPr>
          <p:cNvPr id="2" name="Slide Number Placeholder 1">
            <a:extLst>
              <a:ext uri="{FF2B5EF4-FFF2-40B4-BE49-F238E27FC236}">
                <a16:creationId xmlns:a16="http://schemas.microsoft.com/office/drawing/2014/main" id="{7783A33B-FD0D-4787-B395-51D9296A159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8666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Effect transition="in" filter="fade">
                                      <p:cBhvr>
                                        <p:cTn id="7" dur="1000"/>
                                        <p:tgtEl>
                                          <p:spTgt spid="63491">
                                            <p:txEl>
                                              <p:pRg st="1" end="1"/>
                                            </p:txEl>
                                          </p:spTgt>
                                        </p:tgtEl>
                                      </p:cBhvr>
                                    </p:animEffect>
                                    <p:anim calcmode="lin" valueType="num">
                                      <p:cBhvr>
                                        <p:cTn id="8" dur="10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34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3491">
                                            <p:txEl>
                                              <p:pRg st="2" end="2"/>
                                            </p:txEl>
                                          </p:spTgt>
                                        </p:tgtEl>
                                        <p:attrNameLst>
                                          <p:attrName>style.visibility</p:attrName>
                                        </p:attrNameLst>
                                      </p:cBhvr>
                                      <p:to>
                                        <p:strVal val="visible"/>
                                      </p:to>
                                    </p:set>
                                    <p:animEffect transition="in" filter="fade">
                                      <p:cBhvr>
                                        <p:cTn id="14" dur="1000"/>
                                        <p:tgtEl>
                                          <p:spTgt spid="63491">
                                            <p:txEl>
                                              <p:pRg st="2" end="2"/>
                                            </p:txEl>
                                          </p:spTgt>
                                        </p:tgtEl>
                                      </p:cBhvr>
                                    </p:animEffect>
                                    <p:anim calcmode="lin" valueType="num">
                                      <p:cBhvr>
                                        <p:cTn id="15" dur="10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34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Effect transition="in" filter="fade">
                                      <p:cBhvr>
                                        <p:cTn id="21" dur="1000"/>
                                        <p:tgtEl>
                                          <p:spTgt spid="63491">
                                            <p:txEl>
                                              <p:pRg st="3" end="3"/>
                                            </p:txEl>
                                          </p:spTgt>
                                        </p:tgtEl>
                                      </p:cBhvr>
                                    </p:animEffect>
                                    <p:anim calcmode="lin" valueType="num">
                                      <p:cBhvr>
                                        <p:cTn id="22" dur="10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34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3491">
                                            <p:txEl>
                                              <p:pRg st="4" end="4"/>
                                            </p:txEl>
                                          </p:spTgt>
                                        </p:tgtEl>
                                        <p:attrNameLst>
                                          <p:attrName>style.visibility</p:attrName>
                                        </p:attrNameLst>
                                      </p:cBhvr>
                                      <p:to>
                                        <p:strVal val="visible"/>
                                      </p:to>
                                    </p:set>
                                    <p:animEffect transition="in" filter="fade">
                                      <p:cBhvr>
                                        <p:cTn id="28" dur="1000"/>
                                        <p:tgtEl>
                                          <p:spTgt spid="63491">
                                            <p:txEl>
                                              <p:pRg st="4" end="4"/>
                                            </p:txEl>
                                          </p:spTgt>
                                        </p:tgtEl>
                                      </p:cBhvr>
                                    </p:animEffect>
                                    <p:anim calcmode="lin" valueType="num">
                                      <p:cBhvr>
                                        <p:cTn id="29" dur="10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34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3491">
                                            <p:txEl>
                                              <p:pRg st="5" end="5"/>
                                            </p:txEl>
                                          </p:spTgt>
                                        </p:tgtEl>
                                        <p:attrNameLst>
                                          <p:attrName>style.visibility</p:attrName>
                                        </p:attrNameLst>
                                      </p:cBhvr>
                                      <p:to>
                                        <p:strVal val="visible"/>
                                      </p:to>
                                    </p:set>
                                    <p:animEffect transition="in" filter="fade">
                                      <p:cBhvr>
                                        <p:cTn id="35" dur="1000"/>
                                        <p:tgtEl>
                                          <p:spTgt spid="63491">
                                            <p:txEl>
                                              <p:pRg st="5" end="5"/>
                                            </p:txEl>
                                          </p:spTgt>
                                        </p:tgtEl>
                                      </p:cBhvr>
                                    </p:animEffect>
                                    <p:anim calcmode="lin" valueType="num">
                                      <p:cBhvr>
                                        <p:cTn id="36" dur="10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34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3491">
                                            <p:txEl>
                                              <p:pRg st="6" end="6"/>
                                            </p:txEl>
                                          </p:spTgt>
                                        </p:tgtEl>
                                        <p:attrNameLst>
                                          <p:attrName>style.visibility</p:attrName>
                                        </p:attrNameLst>
                                      </p:cBhvr>
                                      <p:to>
                                        <p:strVal val="visible"/>
                                      </p:to>
                                    </p:set>
                                    <p:animEffect transition="in" filter="fade">
                                      <p:cBhvr>
                                        <p:cTn id="42" dur="1000"/>
                                        <p:tgtEl>
                                          <p:spTgt spid="63491">
                                            <p:txEl>
                                              <p:pRg st="6" end="6"/>
                                            </p:txEl>
                                          </p:spTgt>
                                        </p:tgtEl>
                                      </p:cBhvr>
                                    </p:animEffect>
                                    <p:anim calcmode="lin" valueType="num">
                                      <p:cBhvr>
                                        <p:cTn id="43" dur="1000" fill="hold"/>
                                        <p:tgtEl>
                                          <p:spTgt spid="6349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349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63494"/>
                                        </p:tgtEl>
                                        <p:attrNameLst>
                                          <p:attrName>style.visibility</p:attrName>
                                        </p:attrNameLst>
                                      </p:cBhvr>
                                      <p:to>
                                        <p:strVal val="visible"/>
                                      </p:to>
                                    </p:set>
                                    <p:animEffect transition="in" filter="wipe(left)">
                                      <p:cBhvr>
                                        <p:cTn id="49" dur="500"/>
                                        <p:tgtEl>
                                          <p:spTgt spid="63494"/>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63495"/>
                                        </p:tgtEl>
                                        <p:attrNameLst>
                                          <p:attrName>style.visibility</p:attrName>
                                        </p:attrNameLst>
                                      </p:cBhvr>
                                      <p:to>
                                        <p:strVal val="visible"/>
                                      </p:to>
                                    </p:set>
                                    <p:animEffect transition="in" filter="wipe(left)">
                                      <p:cBhvr>
                                        <p:cTn id="53" dur="500"/>
                                        <p:tgtEl>
                                          <p:spTgt spid="63495"/>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63496"/>
                                        </p:tgtEl>
                                        <p:attrNameLst>
                                          <p:attrName>style.visibility</p:attrName>
                                        </p:attrNameLst>
                                      </p:cBhvr>
                                      <p:to>
                                        <p:strVal val="visible"/>
                                      </p:to>
                                    </p:set>
                                    <p:animEffect transition="in" filter="wipe(left)">
                                      <p:cBhvr>
                                        <p:cTn id="57" dur="500"/>
                                        <p:tgtEl>
                                          <p:spTgt spid="63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animBg="1"/>
      <p:bldP spid="63495" grpId="0" animBg="1"/>
      <p:bldP spid="6349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1" name="Oval 43"/>
          <p:cNvSpPr>
            <a:spLocks noChangeArrowheads="1"/>
          </p:cNvSpPr>
          <p:nvPr/>
        </p:nvSpPr>
        <p:spPr bwMode="auto">
          <a:xfrm>
            <a:off x="2133600" y="1219200"/>
            <a:ext cx="7848600" cy="32766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Lesson 3</a:t>
            </a:r>
          </a:p>
        </p:txBody>
      </p:sp>
      <p:sp>
        <p:nvSpPr>
          <p:cNvPr id="3" name="Slide Number Placeholder 2">
            <a:extLst>
              <a:ext uri="{FF2B5EF4-FFF2-40B4-BE49-F238E27FC236}">
                <a16:creationId xmlns:a16="http://schemas.microsoft.com/office/drawing/2014/main" id="{C88278D1-B45C-45A4-AAD7-E8ECD7180DA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2988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3886200" y="1600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6390" name="Text Box 6"/>
          <p:cNvSpPr txBox="1">
            <a:spLocks noChangeArrowheads="1"/>
          </p:cNvSpPr>
          <p:nvPr/>
        </p:nvSpPr>
        <p:spPr bwMode="auto">
          <a:xfrm>
            <a:off x="2057400" y="517525"/>
            <a:ext cx="8077200" cy="1154162"/>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Letters To Seven Church of Asia</a:t>
            </a: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en-US" altLang="en-US" sz="3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2-3)</a:t>
            </a:r>
          </a:p>
        </p:txBody>
      </p:sp>
      <p:sp>
        <p:nvSpPr>
          <p:cNvPr id="16391" name="Text Box 7"/>
          <p:cNvSpPr txBox="1">
            <a:spLocks noChangeArrowheads="1"/>
          </p:cNvSpPr>
          <p:nvPr/>
        </p:nvSpPr>
        <p:spPr bwMode="auto">
          <a:xfrm>
            <a:off x="2057400" y="2438401"/>
            <a:ext cx="8077200" cy="2246769"/>
          </a:xfrm>
          <a:prstGeom prst="rect">
            <a:avLst/>
          </a:prstGeom>
          <a:solidFill>
            <a:schemeClr val="bg1"/>
          </a:solidFill>
          <a:ln>
            <a:noFill/>
          </a:ln>
          <a:effectLst/>
          <a:extLst/>
        </p:spPr>
        <p:txBody>
          <a:bodyPr wrap="square">
            <a:spAutoFit/>
          </a:bodyPr>
          <a:lstStyle>
            <a:lvl1pPr>
              <a:tabLst>
                <a:tab pos="350838" algn="l"/>
              </a:tabLst>
              <a:defRPr sz="2400">
                <a:solidFill>
                  <a:schemeClr val="tx1"/>
                </a:solidFill>
                <a:latin typeface="Times New Roman" panose="02020603050405020304" pitchFamily="18" charset="0"/>
              </a:defRPr>
            </a:lvl1pPr>
            <a:lvl2pPr>
              <a:tabLst>
                <a:tab pos="350838" algn="l"/>
              </a:tabLst>
              <a:defRPr sz="2400">
                <a:solidFill>
                  <a:schemeClr val="tx1"/>
                </a:solidFill>
                <a:latin typeface="Times New Roman" panose="02020603050405020304" pitchFamily="18" charset="0"/>
              </a:defRPr>
            </a:lvl2pPr>
            <a:lvl3pPr>
              <a:tabLst>
                <a:tab pos="350838" algn="l"/>
              </a:tabLst>
              <a:defRPr sz="2400">
                <a:solidFill>
                  <a:schemeClr val="tx1"/>
                </a:solidFill>
                <a:latin typeface="Times New Roman" panose="02020603050405020304" pitchFamily="18" charset="0"/>
              </a:defRPr>
            </a:lvl3pPr>
            <a:lvl4pPr>
              <a:tabLst>
                <a:tab pos="350838" algn="l"/>
              </a:tabLst>
              <a:defRPr sz="2400">
                <a:solidFill>
                  <a:schemeClr val="tx1"/>
                </a:solidFill>
                <a:latin typeface="Times New Roman" panose="02020603050405020304" pitchFamily="18" charset="0"/>
              </a:defRPr>
            </a:lvl4pPr>
            <a:lvl5pPr>
              <a:tabLst>
                <a:tab pos="350838"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50838"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50838"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50838"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50838" algn="l"/>
              </a:tabLs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Char char="•"/>
              <a:tabLst>
                <a:tab pos="350838" algn="l"/>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Some were </a:t>
            </a:r>
            <a:r>
              <a:rPr kumimoji="0" lang="en-US" alt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good</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(Smyrna, Philadelphia)</a:t>
            </a:r>
          </a:p>
          <a:p>
            <a:pPr marL="0" marR="0" lvl="0" indent="0" algn="l" defTabSz="914400" rtl="0" eaLnBrk="0" fontAlgn="base" latinLnBrk="0" hangingPunct="0">
              <a:lnSpc>
                <a:spcPct val="100000"/>
              </a:lnSpc>
              <a:spcBef>
                <a:spcPct val="50000"/>
              </a:spcBef>
              <a:spcAft>
                <a:spcPct val="0"/>
              </a:spcAft>
              <a:buClrTx/>
              <a:buSzTx/>
              <a:buFontTx/>
              <a:buChar char="•"/>
              <a:tabLst>
                <a:tab pos="350838" algn="l"/>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Some were </a:t>
            </a:r>
            <a:r>
              <a:rPr kumimoji="0" lang="en-US" alt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good / bad</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(Ephesus, Pergomas, 	                                                  Thyatira, Sardis)</a:t>
            </a:r>
          </a:p>
          <a:p>
            <a:pPr marL="0" marR="0" lvl="0" indent="0" algn="l" defTabSz="914400" rtl="0" eaLnBrk="0" fontAlgn="base" latinLnBrk="0" hangingPunct="0">
              <a:lnSpc>
                <a:spcPct val="100000"/>
              </a:lnSpc>
              <a:spcBef>
                <a:spcPct val="50000"/>
              </a:spcBef>
              <a:spcAft>
                <a:spcPct val="0"/>
              </a:spcAft>
              <a:buClrTx/>
              <a:buSzTx/>
              <a:buFontTx/>
              <a:buChar char="•"/>
              <a:tabLst>
                <a:tab pos="350838" algn="l"/>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One was </a:t>
            </a:r>
            <a:r>
              <a:rPr kumimoji="0" lang="en-US" alt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bad</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(Laodicea)</a:t>
            </a:r>
          </a:p>
        </p:txBody>
      </p:sp>
      <p:sp>
        <p:nvSpPr>
          <p:cNvPr id="2" name="Slide Number Placeholder 1">
            <a:extLst>
              <a:ext uri="{FF2B5EF4-FFF2-40B4-BE49-F238E27FC236}">
                <a16:creationId xmlns:a16="http://schemas.microsoft.com/office/drawing/2014/main" id="{6BB743F0-E9EE-46D0-80E7-D76266B1CA7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7024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Oval 5"/>
          <p:cNvSpPr>
            <a:spLocks noChangeArrowheads="1"/>
          </p:cNvSpPr>
          <p:nvPr/>
        </p:nvSpPr>
        <p:spPr bwMode="auto">
          <a:xfrm>
            <a:off x="2057400" y="17526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p:txBody>
      </p:sp>
      <p:sp>
        <p:nvSpPr>
          <p:cNvPr id="17414" name="Oval 6"/>
          <p:cNvSpPr>
            <a:spLocks noChangeArrowheads="1"/>
          </p:cNvSpPr>
          <p:nvPr/>
        </p:nvSpPr>
        <p:spPr bwMode="auto">
          <a:xfrm>
            <a:off x="6781800" y="17526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p:txBody>
      </p:sp>
      <p:sp>
        <p:nvSpPr>
          <p:cNvPr id="17415" name="Oval 7"/>
          <p:cNvSpPr>
            <a:spLocks noChangeArrowheads="1"/>
          </p:cNvSpPr>
          <p:nvPr/>
        </p:nvSpPr>
        <p:spPr bwMode="auto">
          <a:xfrm>
            <a:off x="5600700" y="20574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Bad</a:t>
            </a:r>
          </a:p>
        </p:txBody>
      </p:sp>
      <p:sp>
        <p:nvSpPr>
          <p:cNvPr id="17416" name="Oval 8"/>
          <p:cNvSpPr>
            <a:spLocks noChangeArrowheads="1"/>
          </p:cNvSpPr>
          <p:nvPr/>
        </p:nvSpPr>
        <p:spPr bwMode="auto">
          <a:xfrm>
            <a:off x="9144000" y="17526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Bad</a:t>
            </a:r>
          </a:p>
        </p:txBody>
      </p:sp>
      <p:sp>
        <p:nvSpPr>
          <p:cNvPr id="17417" name="Oval 9"/>
          <p:cNvSpPr>
            <a:spLocks noChangeArrowheads="1"/>
          </p:cNvSpPr>
          <p:nvPr/>
        </p:nvSpPr>
        <p:spPr bwMode="auto">
          <a:xfrm>
            <a:off x="7962900" y="20574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Bad</a:t>
            </a:r>
          </a:p>
        </p:txBody>
      </p:sp>
      <p:sp>
        <p:nvSpPr>
          <p:cNvPr id="17418" name="Oval 10"/>
          <p:cNvSpPr>
            <a:spLocks noChangeArrowheads="1"/>
          </p:cNvSpPr>
          <p:nvPr/>
        </p:nvSpPr>
        <p:spPr bwMode="auto">
          <a:xfrm>
            <a:off x="4419600" y="17526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Good/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Bad</a:t>
            </a:r>
          </a:p>
        </p:txBody>
      </p:sp>
      <p:sp>
        <p:nvSpPr>
          <p:cNvPr id="17419" name="Oval 11"/>
          <p:cNvSpPr>
            <a:spLocks noChangeArrowheads="1"/>
          </p:cNvSpPr>
          <p:nvPr/>
        </p:nvSpPr>
        <p:spPr bwMode="auto">
          <a:xfrm>
            <a:off x="3238500" y="2057400"/>
            <a:ext cx="990600" cy="990600"/>
          </a:xfrm>
          <a:prstGeom prst="ellipse">
            <a:avLst/>
          </a:prstGeom>
          <a:solidFill>
            <a:schemeClr val="bg2"/>
          </a:solidFill>
          <a:ln w="9525">
            <a:solidFill>
              <a:schemeClr val="tx1"/>
            </a:solid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Bad</a:t>
            </a:r>
          </a:p>
        </p:txBody>
      </p:sp>
      <p:sp>
        <p:nvSpPr>
          <p:cNvPr id="17420" name="Text Box 12"/>
          <p:cNvSpPr txBox="1">
            <a:spLocks noChangeArrowheads="1"/>
          </p:cNvSpPr>
          <p:nvPr/>
        </p:nvSpPr>
        <p:spPr bwMode="auto">
          <a:xfrm>
            <a:off x="2057400" y="3276600"/>
            <a:ext cx="8001000" cy="2677656"/>
          </a:xfrm>
          <a:prstGeom prst="rect">
            <a:avLst/>
          </a:prstGeom>
          <a:solidFill>
            <a:schemeClr val="bg1"/>
          </a:solidFill>
          <a:ln>
            <a:noFill/>
          </a:ln>
          <a:effectLst/>
          <a:extLst/>
        </p:spPr>
        <p:txBody>
          <a:bodyPr wrap="square">
            <a:spAutoFit/>
          </a:bodyPr>
          <a:lstStyle>
            <a:lvl1pPr defTabSz="168275">
              <a:defRPr sz="2400">
                <a:solidFill>
                  <a:schemeClr val="tx1"/>
                </a:solidFill>
                <a:latin typeface="Times New Roman" panose="02020603050405020304" pitchFamily="18" charset="0"/>
              </a:defRPr>
            </a:lvl1pPr>
            <a:lvl2pPr defTabSz="168275">
              <a:defRPr sz="2400">
                <a:solidFill>
                  <a:schemeClr val="tx1"/>
                </a:solidFill>
                <a:latin typeface="Times New Roman" panose="02020603050405020304" pitchFamily="18" charset="0"/>
              </a:defRPr>
            </a:lvl2pPr>
            <a:lvl3pPr defTabSz="168275">
              <a:defRPr sz="2400">
                <a:solidFill>
                  <a:schemeClr val="tx1"/>
                </a:solidFill>
                <a:latin typeface="Times New Roman" panose="02020603050405020304" pitchFamily="18" charset="0"/>
              </a:defRPr>
            </a:lvl3pPr>
            <a:lvl4pPr defTabSz="168275">
              <a:defRPr sz="2400">
                <a:solidFill>
                  <a:schemeClr val="tx1"/>
                </a:solidFill>
                <a:latin typeface="Times New Roman" panose="02020603050405020304" pitchFamily="18" charset="0"/>
              </a:defRPr>
            </a:lvl4pPr>
            <a:lvl5pPr defTabSz="168275">
              <a:defRPr sz="2400">
                <a:solidFill>
                  <a:schemeClr val="tx1"/>
                </a:solidFill>
                <a:latin typeface="Times New Roman" panose="02020603050405020304" pitchFamily="18" charset="0"/>
              </a:defRPr>
            </a:lvl5pPr>
            <a:lvl6pPr defTabSz="168275" eaLnBrk="0" fontAlgn="base" hangingPunct="0">
              <a:spcBef>
                <a:spcPct val="0"/>
              </a:spcBef>
              <a:spcAft>
                <a:spcPct val="0"/>
              </a:spcAft>
              <a:defRPr sz="2400">
                <a:solidFill>
                  <a:schemeClr val="tx1"/>
                </a:solidFill>
                <a:latin typeface="Times New Roman" panose="02020603050405020304" pitchFamily="18" charset="0"/>
              </a:defRPr>
            </a:lvl6pPr>
            <a:lvl7pPr defTabSz="168275" eaLnBrk="0" fontAlgn="base" hangingPunct="0">
              <a:spcBef>
                <a:spcPct val="0"/>
              </a:spcBef>
              <a:spcAft>
                <a:spcPct val="0"/>
              </a:spcAft>
              <a:defRPr sz="2400">
                <a:solidFill>
                  <a:schemeClr val="tx1"/>
                </a:solidFill>
                <a:latin typeface="Times New Roman" panose="02020603050405020304" pitchFamily="18" charset="0"/>
              </a:defRPr>
            </a:lvl7pPr>
            <a:lvl8pPr defTabSz="168275" eaLnBrk="0" fontAlgn="base" hangingPunct="0">
              <a:spcBef>
                <a:spcPct val="0"/>
              </a:spcBef>
              <a:spcAft>
                <a:spcPct val="0"/>
              </a:spcAft>
              <a:defRPr sz="2400">
                <a:solidFill>
                  <a:schemeClr val="tx1"/>
                </a:solidFill>
                <a:latin typeface="Times New Roman" panose="02020603050405020304" pitchFamily="18" charset="0"/>
              </a:defRPr>
            </a:lvl8pPr>
            <a:lvl9pPr defTabSz="168275"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168275"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Most of us would like to be in GOOD church                        (no condemnation)</a:t>
            </a:r>
          </a:p>
          <a:p>
            <a:pPr marL="342900" marR="0" lvl="0" indent="-342900" algn="l" defTabSz="168275"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None of us would have anything to do with a BAD church (no commendation)</a:t>
            </a:r>
          </a:p>
          <a:p>
            <a:pPr marL="342900" marR="0" lvl="0" indent="-342900" algn="l" defTabSz="168275" rtl="0" eaLnBrk="0" fontAlgn="base" latinLnBrk="0" hangingPunct="0">
              <a:lnSpc>
                <a:spcPct val="100000"/>
              </a:lnSpc>
              <a:spcBef>
                <a:spcPct val="50000"/>
              </a:spcBef>
              <a:spcAft>
                <a:spcPct val="0"/>
              </a:spcAft>
              <a:buClr>
                <a:srgbClr val="E7E6E6"/>
              </a:buClr>
              <a:buSzTx/>
              <a:buFont typeface="Wingdings" panose="05000000000000000000" pitchFamily="2" charset="2"/>
              <a:buChar char="§"/>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Reality: may be in a church that is GOOD / BAD 	 (Some commendation &amp; Some condemnation)</a:t>
            </a:r>
          </a:p>
        </p:txBody>
      </p:sp>
      <p:sp>
        <p:nvSpPr>
          <p:cNvPr id="11" name="Text Box 6"/>
          <p:cNvSpPr txBox="1">
            <a:spLocks noChangeArrowheads="1"/>
          </p:cNvSpPr>
          <p:nvPr/>
        </p:nvSpPr>
        <p:spPr bwMode="auto">
          <a:xfrm>
            <a:off x="2057400" y="517525"/>
            <a:ext cx="8077200" cy="1154162"/>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Letters To Seven Church of Asia</a:t>
            </a: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en-US" altLang="en-US" sz="3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2-3)</a:t>
            </a:r>
          </a:p>
        </p:txBody>
      </p:sp>
      <p:sp>
        <p:nvSpPr>
          <p:cNvPr id="2" name="Slide Number Placeholder 1">
            <a:extLst>
              <a:ext uri="{FF2B5EF4-FFF2-40B4-BE49-F238E27FC236}">
                <a16:creationId xmlns:a16="http://schemas.microsoft.com/office/drawing/2014/main" id="{239F1C8F-0206-4F5F-831F-CFE0A48A62D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76322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20">
                                            <p:bg/>
                                          </p:spTgt>
                                        </p:tgtEl>
                                        <p:attrNameLst>
                                          <p:attrName>style.visibility</p:attrName>
                                        </p:attrNameLst>
                                      </p:cBhvr>
                                      <p:to>
                                        <p:strVal val="visible"/>
                                      </p:to>
                                    </p:set>
                                    <p:animEffect transition="in" filter="fade">
                                      <p:cBhvr>
                                        <p:cTn id="7" dur="1000"/>
                                        <p:tgtEl>
                                          <p:spTgt spid="17420">
                                            <p:bg/>
                                          </p:spTgt>
                                        </p:tgtEl>
                                      </p:cBhvr>
                                    </p:animEffect>
                                    <p:anim calcmode="lin" valueType="num">
                                      <p:cBhvr>
                                        <p:cTn id="8" dur="1000" fill="hold"/>
                                        <p:tgtEl>
                                          <p:spTgt spid="17420">
                                            <p:bg/>
                                          </p:spTgt>
                                        </p:tgtEl>
                                        <p:attrNameLst>
                                          <p:attrName>ppt_x</p:attrName>
                                        </p:attrNameLst>
                                      </p:cBhvr>
                                      <p:tavLst>
                                        <p:tav tm="0">
                                          <p:val>
                                            <p:strVal val="#ppt_x"/>
                                          </p:val>
                                        </p:tav>
                                        <p:tav tm="100000">
                                          <p:val>
                                            <p:strVal val="#ppt_x"/>
                                          </p:val>
                                        </p:tav>
                                      </p:tavLst>
                                    </p:anim>
                                    <p:anim calcmode="lin" valueType="num">
                                      <p:cBhvr>
                                        <p:cTn id="9" dur="1000" fill="hold"/>
                                        <p:tgtEl>
                                          <p:spTgt spid="17420">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20">
                                            <p:txEl>
                                              <p:pRg st="0" end="0"/>
                                            </p:txEl>
                                          </p:spTgt>
                                        </p:tgtEl>
                                        <p:attrNameLst>
                                          <p:attrName>style.visibility</p:attrName>
                                        </p:attrNameLst>
                                      </p:cBhvr>
                                      <p:to>
                                        <p:strVal val="visible"/>
                                      </p:to>
                                    </p:set>
                                    <p:animEffect transition="in" filter="fade">
                                      <p:cBhvr>
                                        <p:cTn id="12" dur="1000"/>
                                        <p:tgtEl>
                                          <p:spTgt spid="17420">
                                            <p:txEl>
                                              <p:pRg st="0" end="0"/>
                                            </p:txEl>
                                          </p:spTgt>
                                        </p:tgtEl>
                                      </p:cBhvr>
                                    </p:animEffect>
                                    <p:anim calcmode="lin" valueType="num">
                                      <p:cBhvr>
                                        <p:cTn id="13" dur="1000" fill="hold"/>
                                        <p:tgtEl>
                                          <p:spTgt spid="1742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20">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420">
                                            <p:txEl>
                                              <p:pRg st="1" end="1"/>
                                            </p:txEl>
                                          </p:spTgt>
                                        </p:tgtEl>
                                        <p:attrNameLst>
                                          <p:attrName>style.visibility</p:attrName>
                                        </p:attrNameLst>
                                      </p:cBhvr>
                                      <p:to>
                                        <p:strVal val="visible"/>
                                      </p:to>
                                    </p:set>
                                    <p:animEffect transition="in" filter="fade">
                                      <p:cBhvr>
                                        <p:cTn id="17" dur="1000"/>
                                        <p:tgtEl>
                                          <p:spTgt spid="17420">
                                            <p:txEl>
                                              <p:pRg st="1" end="1"/>
                                            </p:txEl>
                                          </p:spTgt>
                                        </p:tgtEl>
                                      </p:cBhvr>
                                    </p:animEffect>
                                    <p:anim calcmode="lin" valueType="num">
                                      <p:cBhvr>
                                        <p:cTn id="18" dur="1000" fill="hold"/>
                                        <p:tgtEl>
                                          <p:spTgt spid="17420">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7420">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420">
                                            <p:txEl>
                                              <p:pRg st="2" end="2"/>
                                            </p:txEl>
                                          </p:spTgt>
                                        </p:tgtEl>
                                        <p:attrNameLst>
                                          <p:attrName>style.visibility</p:attrName>
                                        </p:attrNameLst>
                                      </p:cBhvr>
                                      <p:to>
                                        <p:strVal val="visible"/>
                                      </p:to>
                                    </p:set>
                                    <p:animEffect transition="in" filter="fade">
                                      <p:cBhvr>
                                        <p:cTn id="22" dur="1000"/>
                                        <p:tgtEl>
                                          <p:spTgt spid="17420">
                                            <p:txEl>
                                              <p:pRg st="2" end="2"/>
                                            </p:txEl>
                                          </p:spTgt>
                                        </p:tgtEl>
                                      </p:cBhvr>
                                    </p:animEffect>
                                    <p:anim calcmode="lin" valueType="num">
                                      <p:cBhvr>
                                        <p:cTn id="23" dur="1000" fill="hold"/>
                                        <p:tgtEl>
                                          <p:spTgt spid="17420">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74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133600" y="743635"/>
            <a:ext cx="8001001" cy="1277273"/>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Church At Ephesus </a:t>
            </a: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en-US" altLang="en-US" sz="36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(Rev. 2:1-7)</a:t>
            </a:r>
          </a:p>
        </p:txBody>
      </p:sp>
      <p:sp>
        <p:nvSpPr>
          <p:cNvPr id="18437" name="Text Box 5"/>
          <p:cNvSpPr txBox="1">
            <a:spLocks noChangeArrowheads="1"/>
          </p:cNvSpPr>
          <p:nvPr/>
        </p:nvSpPr>
        <p:spPr bwMode="auto">
          <a:xfrm>
            <a:off x="2133600" y="2209800"/>
            <a:ext cx="8001001" cy="523220"/>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Get a letter – says lost what once had!</a:t>
            </a:r>
          </a:p>
        </p:txBody>
      </p:sp>
      <p:sp>
        <p:nvSpPr>
          <p:cNvPr id="18443" name="Text Box 11"/>
          <p:cNvSpPr txBox="1">
            <a:spLocks noChangeArrowheads="1"/>
          </p:cNvSpPr>
          <p:nvPr/>
        </p:nvSpPr>
        <p:spPr bwMode="auto">
          <a:xfrm>
            <a:off x="6340475" y="3352800"/>
            <a:ext cx="2971800" cy="1446550"/>
          </a:xfrm>
          <a:prstGeom prst="rect">
            <a:avLst/>
          </a:prstGeom>
          <a:solidFill>
            <a:schemeClr val="bg2"/>
          </a:solidFill>
          <a:ln>
            <a:solidFill>
              <a:schemeClr val="accent1"/>
            </a:solidFill>
          </a:ln>
          <a:effectLst/>
          <a:extLst/>
        </p:spPr>
        <p:txBody>
          <a:bodyPr anchor="ct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Fire    Is Gone!</a:t>
            </a:r>
          </a:p>
        </p:txBody>
      </p:sp>
      <p:sp>
        <p:nvSpPr>
          <p:cNvPr id="2" name="Folded Corner 1"/>
          <p:cNvSpPr/>
          <p:nvPr/>
        </p:nvSpPr>
        <p:spPr bwMode="auto">
          <a:xfrm rot="20823480">
            <a:off x="2394136" y="3079852"/>
            <a:ext cx="2157989" cy="2463648"/>
          </a:xfrm>
          <a:prstGeom prst="foldedCorner">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Dear Ephesus,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Left Your First Love.</a:t>
            </a:r>
          </a:p>
        </p:txBody>
      </p:sp>
      <p:sp>
        <p:nvSpPr>
          <p:cNvPr id="3" name="Slide Number Placeholder 2">
            <a:extLst>
              <a:ext uri="{FF2B5EF4-FFF2-40B4-BE49-F238E27FC236}">
                <a16:creationId xmlns:a16="http://schemas.microsoft.com/office/drawing/2014/main" id="{7163D05F-0F68-4244-AE61-1820C804FCD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6876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randombar(horizontal)">
                                      <p:cBhvr>
                                        <p:cTn id="7" dur="500"/>
                                        <p:tgtEl>
                                          <p:spTgt spid="184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3581400" y="2594388"/>
            <a:ext cx="6858000" cy="1169551"/>
          </a:xfrm>
          <a:prstGeom prst="rect">
            <a:avLst/>
          </a:prstGeom>
          <a:solidFill>
            <a:schemeClr val="bg1"/>
          </a:solidFill>
          <a:ln w="28575">
            <a:solidFill>
              <a:schemeClr val="tx1"/>
            </a:solidFill>
            <a:miter lim="800000"/>
            <a:headEnd/>
            <a:tailEnd/>
          </a:ln>
          <a:effectLst/>
          <a:extLst/>
        </p:spPr>
        <p:txBody>
          <a:bodyPr wrap="square">
            <a:spAutoFit/>
          </a:bodyPr>
          <a:lstStyle>
            <a:lvl1pPr>
              <a:tabLst>
                <a:tab pos="228600" algn="l"/>
              </a:tabLst>
              <a:defRPr sz="2400">
                <a:solidFill>
                  <a:schemeClr val="tx1"/>
                </a:solidFill>
                <a:latin typeface="Times New Roman" panose="02020603050405020304" pitchFamily="18" charset="0"/>
              </a:defRPr>
            </a:lvl1pPr>
            <a:lvl2pPr>
              <a:tabLst>
                <a:tab pos="228600" algn="l"/>
              </a:tabLst>
              <a:defRPr sz="2400">
                <a:solidFill>
                  <a:schemeClr val="tx1"/>
                </a:solidFill>
                <a:latin typeface="Times New Roman" panose="02020603050405020304" pitchFamily="18" charset="0"/>
              </a:defRPr>
            </a:lvl2pPr>
            <a:lvl3pPr>
              <a:tabLst>
                <a:tab pos="228600" algn="l"/>
              </a:tabLst>
              <a:defRPr sz="2400">
                <a:solidFill>
                  <a:schemeClr val="tx1"/>
                </a:solidFill>
                <a:latin typeface="Times New Roman" panose="02020603050405020304" pitchFamily="18" charset="0"/>
              </a:defRPr>
            </a:lvl3pPr>
            <a:lvl4pPr>
              <a:tabLst>
                <a:tab pos="228600" algn="l"/>
              </a:tabLst>
              <a:defRPr sz="2400">
                <a:solidFill>
                  <a:schemeClr val="tx1"/>
                </a:solidFill>
                <a:latin typeface="Times New Roman" panose="02020603050405020304" pitchFamily="18" charset="0"/>
              </a:defRPr>
            </a:lvl4pPr>
            <a:lvl5pPr>
              <a:tabLst>
                <a:tab pos="228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Third largest city of Roman empire</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Population 250,000</a:t>
            </a:r>
          </a:p>
        </p:txBody>
      </p:sp>
      <p:sp>
        <p:nvSpPr>
          <p:cNvPr id="2" name="TextBox 1"/>
          <p:cNvSpPr txBox="1"/>
          <p:nvPr/>
        </p:nvSpPr>
        <p:spPr>
          <a:xfrm>
            <a:off x="2438400" y="763116"/>
            <a:ext cx="838200" cy="4832092"/>
          </a:xfrm>
          <a:prstGeom prst="rect">
            <a:avLst/>
          </a:prstGeom>
          <a:solidFill>
            <a:schemeClr val="accent4">
              <a:lumMod val="75000"/>
              <a:lumOff val="25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US</a:t>
            </a:r>
          </a:p>
        </p:txBody>
      </p:sp>
      <p:sp>
        <p:nvSpPr>
          <p:cNvPr id="3" name="Slide Number Placeholder 2">
            <a:extLst>
              <a:ext uri="{FF2B5EF4-FFF2-40B4-BE49-F238E27FC236}">
                <a16:creationId xmlns:a16="http://schemas.microsoft.com/office/drawing/2014/main" id="{0265B593-75DC-4A63-81DC-639DEB4094F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23851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fade">
                                      <p:cBhvr>
                                        <p:cTn id="7" dur="1000"/>
                                        <p:tgtEl>
                                          <p:spTgt spid="88069"/>
                                        </p:tgtEl>
                                      </p:cBhvr>
                                    </p:animEffect>
                                    <p:anim calcmode="lin" valueType="num">
                                      <p:cBhvr>
                                        <p:cTn id="8" dur="1000" fill="hold"/>
                                        <p:tgtEl>
                                          <p:spTgt spid="88069"/>
                                        </p:tgtEl>
                                        <p:attrNameLst>
                                          <p:attrName>ppt_x</p:attrName>
                                        </p:attrNameLst>
                                      </p:cBhvr>
                                      <p:tavLst>
                                        <p:tav tm="0">
                                          <p:val>
                                            <p:strVal val="#ppt_x"/>
                                          </p:val>
                                        </p:tav>
                                        <p:tav tm="100000">
                                          <p:val>
                                            <p:strVal val="#ppt_x"/>
                                          </p:val>
                                        </p:tav>
                                      </p:tavLst>
                                    </p:anim>
                                    <p:anim calcmode="lin" valueType="num">
                                      <p:cBhvr>
                                        <p:cTn id="9" dur="1000" fill="hold"/>
                                        <p:tgtEl>
                                          <p:spTgt spid="880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2133600" y="1676400"/>
            <a:ext cx="7848600" cy="1815882"/>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Verse 1: "To the angel of the church of Ephesus write, 'These things says He who holds the seven stars in His right hand, who walks in the midst of the seven golden lampstands”</a:t>
            </a:r>
          </a:p>
        </p:txBody>
      </p:sp>
      <p:sp>
        <p:nvSpPr>
          <p:cNvPr id="44037" name="Text Box 5"/>
          <p:cNvSpPr txBox="1">
            <a:spLocks noChangeArrowheads="1"/>
          </p:cNvSpPr>
          <p:nvPr/>
        </p:nvSpPr>
        <p:spPr bwMode="auto">
          <a:xfrm>
            <a:off x="2133600" y="3733801"/>
            <a:ext cx="7848600" cy="2323713"/>
          </a:xfrm>
          <a:prstGeom prst="rect">
            <a:avLst/>
          </a:prstGeom>
          <a:solidFill>
            <a:schemeClr val="bg1"/>
          </a:solidFill>
          <a:ln>
            <a:noFill/>
          </a:ln>
          <a:effectLst/>
          <a:extLst/>
        </p:spPr>
        <p:txBody>
          <a:bodyPr wrap="square">
            <a:spAutoFit/>
          </a:bodyPr>
          <a:lstStyle>
            <a:lvl1pPr>
              <a:tabLst>
                <a:tab pos="228600" algn="l"/>
              </a:tabLst>
              <a:defRPr sz="2400">
                <a:solidFill>
                  <a:schemeClr val="tx1"/>
                </a:solidFill>
                <a:latin typeface="Times New Roman" panose="02020603050405020304" pitchFamily="18" charset="0"/>
              </a:defRPr>
            </a:lvl1pPr>
            <a:lvl2pPr>
              <a:tabLst>
                <a:tab pos="228600" algn="l"/>
              </a:tabLst>
              <a:defRPr sz="2400">
                <a:solidFill>
                  <a:schemeClr val="tx1"/>
                </a:solidFill>
                <a:latin typeface="Times New Roman" panose="02020603050405020304" pitchFamily="18" charset="0"/>
              </a:defRPr>
            </a:lvl2pPr>
            <a:lvl3pPr>
              <a:tabLst>
                <a:tab pos="228600" algn="l"/>
              </a:tabLst>
              <a:defRPr sz="2400">
                <a:solidFill>
                  <a:schemeClr val="tx1"/>
                </a:solidFill>
                <a:latin typeface="Times New Roman" panose="02020603050405020304" pitchFamily="18" charset="0"/>
              </a:defRPr>
            </a:lvl3pPr>
            <a:lvl4pPr>
              <a:tabLst>
                <a:tab pos="228600" algn="l"/>
              </a:tabLst>
              <a:defRPr sz="2400">
                <a:solidFill>
                  <a:schemeClr val="tx1"/>
                </a:solidFill>
                <a:latin typeface="Times New Roman" panose="02020603050405020304" pitchFamily="18" charset="0"/>
              </a:defRPr>
            </a:lvl4pPr>
            <a:lvl5pPr>
              <a:tabLst>
                <a:tab pos="228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marL="457200" marR="0" lvl="0" indent="-457200" algn="l" defTabSz="914400" rtl="0" eaLnBrk="0" fontAlgn="base" latinLnBrk="0" hangingPunct="0">
              <a:lnSpc>
                <a:spcPct val="100000"/>
              </a:lnSpc>
              <a:spcBef>
                <a:spcPts val="600"/>
              </a:spcBef>
              <a:spcAft>
                <a:spcPct val="0"/>
              </a:spcAft>
              <a:buClr>
                <a:srgbClr val="E7E6E6"/>
              </a:buClr>
              <a:buSzTx/>
              <a:buFont typeface="Wingdings" panose="05000000000000000000" pitchFamily="2" charset="2"/>
              <a:buChar char="§"/>
              <a:tabLst>
                <a:tab pos="228600" algn="l"/>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is said (good / bad) is stated by one who hold the destiny of the church in his hand</a:t>
            </a:r>
          </a:p>
          <a:p>
            <a:pPr marL="457200" marR="0" lvl="0" indent="-457200" algn="l" defTabSz="914400" rtl="0" eaLnBrk="0" fontAlgn="base" latinLnBrk="0" hangingPunct="0">
              <a:lnSpc>
                <a:spcPct val="100000"/>
              </a:lnSpc>
              <a:spcBef>
                <a:spcPts val="600"/>
              </a:spcBef>
              <a:spcAft>
                <a:spcPct val="0"/>
              </a:spcAft>
              <a:buClr>
                <a:srgbClr val="E7E6E6"/>
              </a:buClr>
              <a:buSzTx/>
              <a:buFont typeface="Wingdings" panose="05000000000000000000" pitchFamily="2" charset="2"/>
              <a:buChar char="§"/>
              <a:tabLst>
                <a:tab pos="228600" algn="l"/>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Lord has full knowledge of the                      inter-workings of this church!</a:t>
            </a:r>
          </a:p>
        </p:txBody>
      </p:sp>
      <p:sp>
        <p:nvSpPr>
          <p:cNvPr id="44038" name="Text Box 6"/>
          <p:cNvSpPr txBox="1">
            <a:spLocks noChangeArrowheads="1"/>
          </p:cNvSpPr>
          <p:nvPr/>
        </p:nvSpPr>
        <p:spPr bwMode="auto">
          <a:xfrm>
            <a:off x="2133600" y="533401"/>
            <a:ext cx="7848600" cy="701675"/>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Lord Sees &amp; Knows It All</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2" name="Slide Number Placeholder 1">
            <a:extLst>
              <a:ext uri="{FF2B5EF4-FFF2-40B4-BE49-F238E27FC236}">
                <a16:creationId xmlns:a16="http://schemas.microsoft.com/office/drawing/2014/main" id="{BDDD78C9-0602-4C36-9506-DB6B71175D2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73775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7">
                                            <p:bg/>
                                          </p:spTgt>
                                        </p:tgtEl>
                                        <p:attrNameLst>
                                          <p:attrName>style.visibility</p:attrName>
                                        </p:attrNameLst>
                                      </p:cBhvr>
                                      <p:to>
                                        <p:strVal val="visible"/>
                                      </p:to>
                                    </p:set>
                                    <p:animEffect transition="in" filter="fade">
                                      <p:cBhvr>
                                        <p:cTn id="7" dur="1000"/>
                                        <p:tgtEl>
                                          <p:spTgt spid="44037">
                                            <p:bg/>
                                          </p:spTgt>
                                        </p:tgtEl>
                                      </p:cBhvr>
                                    </p:animEffect>
                                    <p:anim calcmode="lin" valueType="num">
                                      <p:cBhvr>
                                        <p:cTn id="8" dur="1000" fill="hold"/>
                                        <p:tgtEl>
                                          <p:spTgt spid="44037">
                                            <p:bg/>
                                          </p:spTgt>
                                        </p:tgtEl>
                                        <p:attrNameLst>
                                          <p:attrName>ppt_x</p:attrName>
                                        </p:attrNameLst>
                                      </p:cBhvr>
                                      <p:tavLst>
                                        <p:tav tm="0">
                                          <p:val>
                                            <p:strVal val="#ppt_x"/>
                                          </p:val>
                                        </p:tav>
                                        <p:tav tm="100000">
                                          <p:val>
                                            <p:strVal val="#ppt_x"/>
                                          </p:val>
                                        </p:tav>
                                      </p:tavLst>
                                    </p:anim>
                                    <p:anim calcmode="lin" valueType="num">
                                      <p:cBhvr>
                                        <p:cTn id="9" dur="1000" fill="hold"/>
                                        <p:tgtEl>
                                          <p:spTgt spid="4403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7">
                                            <p:txEl>
                                              <p:pRg st="0" end="0"/>
                                            </p:txEl>
                                          </p:spTgt>
                                        </p:tgtEl>
                                        <p:attrNameLst>
                                          <p:attrName>style.visibility</p:attrName>
                                        </p:attrNameLst>
                                      </p:cBhvr>
                                      <p:to>
                                        <p:strVal val="visible"/>
                                      </p:to>
                                    </p:set>
                                    <p:animEffect transition="in" filter="fade">
                                      <p:cBhvr>
                                        <p:cTn id="14" dur="1000"/>
                                        <p:tgtEl>
                                          <p:spTgt spid="44037">
                                            <p:txEl>
                                              <p:pRg st="0" end="0"/>
                                            </p:txEl>
                                          </p:spTgt>
                                        </p:tgtEl>
                                      </p:cBhvr>
                                    </p:animEffect>
                                    <p:anim calcmode="lin" valueType="num">
                                      <p:cBhvr>
                                        <p:cTn id="15" dur="1000" fill="hold"/>
                                        <p:tgtEl>
                                          <p:spTgt spid="4403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403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7">
                                            <p:txEl>
                                              <p:pRg st="1" end="1"/>
                                            </p:txEl>
                                          </p:spTgt>
                                        </p:tgtEl>
                                        <p:attrNameLst>
                                          <p:attrName>style.visibility</p:attrName>
                                        </p:attrNameLst>
                                      </p:cBhvr>
                                      <p:to>
                                        <p:strVal val="visible"/>
                                      </p:to>
                                    </p:set>
                                    <p:animEffect transition="in" filter="fade">
                                      <p:cBhvr>
                                        <p:cTn id="21" dur="1000"/>
                                        <p:tgtEl>
                                          <p:spTgt spid="44037">
                                            <p:txEl>
                                              <p:pRg st="1" end="1"/>
                                            </p:txEl>
                                          </p:spTgt>
                                        </p:tgtEl>
                                      </p:cBhvr>
                                    </p:animEffect>
                                    <p:anim calcmode="lin" valueType="num">
                                      <p:cBhvr>
                                        <p:cTn id="22" dur="1000" fill="hold"/>
                                        <p:tgtEl>
                                          <p:spTgt spid="4403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403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1" name="Oval 43"/>
          <p:cNvSpPr>
            <a:spLocks noChangeArrowheads="1"/>
          </p:cNvSpPr>
          <p:nvPr/>
        </p:nvSpPr>
        <p:spPr bwMode="auto">
          <a:xfrm>
            <a:off x="2133600" y="1981200"/>
            <a:ext cx="7848600" cy="990600"/>
          </a:xfrm>
          <a:prstGeom prst="rect">
            <a:avLst/>
          </a:prstGeom>
          <a:solidFill>
            <a:schemeClr val="bg1"/>
          </a:solidFill>
          <a:ln w="9525">
            <a:noFill/>
            <a:round/>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Its History</a:t>
            </a:r>
          </a:p>
        </p:txBody>
      </p:sp>
      <p:sp>
        <p:nvSpPr>
          <p:cNvPr id="2" name="TextBox 1"/>
          <p:cNvSpPr txBox="1"/>
          <p:nvPr/>
        </p:nvSpPr>
        <p:spPr>
          <a:xfrm>
            <a:off x="2133600" y="664341"/>
            <a:ext cx="7848600" cy="1015663"/>
          </a:xfrm>
          <a:prstGeom prst="rect">
            <a:avLst/>
          </a:prstGeom>
          <a:solidFill>
            <a:schemeClr val="bg1"/>
          </a:solidFill>
          <a:ln>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Church That Left Its First 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When the Fire is Gone</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2:1-7</a:t>
            </a:r>
          </a:p>
        </p:txBody>
      </p:sp>
      <p:sp>
        <p:nvSpPr>
          <p:cNvPr id="3" name="Slide Number Placeholder 2">
            <a:extLst>
              <a:ext uri="{FF2B5EF4-FFF2-40B4-BE49-F238E27FC236}">
                <a16:creationId xmlns:a16="http://schemas.microsoft.com/office/drawing/2014/main" id="{6819A1DD-7846-41DA-9596-84D6BCF6941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13496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811"/>
                                        </p:tgtEl>
                                        <p:attrNameLst>
                                          <p:attrName>style.visibility</p:attrName>
                                        </p:attrNameLst>
                                      </p:cBhvr>
                                      <p:to>
                                        <p:strVal val="visible"/>
                                      </p:to>
                                    </p:set>
                                    <p:animEffect transition="in" filter="fade">
                                      <p:cBhvr>
                                        <p:cTn id="7" dur="1000"/>
                                        <p:tgtEl>
                                          <p:spTgt spid="32811"/>
                                        </p:tgtEl>
                                      </p:cBhvr>
                                    </p:animEffect>
                                    <p:anim calcmode="lin" valueType="num">
                                      <p:cBhvr>
                                        <p:cTn id="8" dur="1000" fill="hold"/>
                                        <p:tgtEl>
                                          <p:spTgt spid="32811"/>
                                        </p:tgtEl>
                                        <p:attrNameLst>
                                          <p:attrName>ppt_x</p:attrName>
                                        </p:attrNameLst>
                                      </p:cBhvr>
                                      <p:tavLst>
                                        <p:tav tm="0">
                                          <p:val>
                                            <p:strVal val="#ppt_x"/>
                                          </p:val>
                                        </p:tav>
                                        <p:tav tm="100000">
                                          <p:val>
                                            <p:strVal val="#ppt_x"/>
                                          </p:val>
                                        </p:tav>
                                      </p:tavLst>
                                    </p:anim>
                                    <p:anim calcmode="lin" valueType="num">
                                      <p:cBhvr>
                                        <p:cTn id="9" dur="1000" fill="hold"/>
                                        <p:tgtEl>
                                          <p:spTgt spid="328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1" grpId="0" animBg="1"/>
    </p:bldLst>
  </p:timing>
</p:sld>
</file>

<file path=ppt/theme/theme1.xml><?xml version="1.0" encoding="utf-8"?>
<a:theme xmlns:a="http://schemas.openxmlformats.org/drawingml/2006/main" name="Quadran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1410</Words>
  <Application>Microsoft Office PowerPoint</Application>
  <PresentationFormat>Widescreen</PresentationFormat>
  <Paragraphs>322</Paragraphs>
  <Slides>34</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Arial Narrow</vt:lpstr>
      <vt:lpstr>Calibri</vt:lpstr>
      <vt:lpstr>Calibri Light</vt:lpstr>
      <vt:lpstr>Times New Roman</vt:lpstr>
      <vt:lpstr>Wingdings</vt:lpstr>
      <vt:lpstr>Quadrant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Library</dc:creator>
  <cp:lastModifiedBy>Library</cp:lastModifiedBy>
  <cp:revision>1</cp:revision>
  <dcterms:created xsi:type="dcterms:W3CDTF">2019-01-13T22:15:58Z</dcterms:created>
  <dcterms:modified xsi:type="dcterms:W3CDTF">2019-01-13T22:16:15Z</dcterms:modified>
</cp:coreProperties>
</file>