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9" r:id="rId3"/>
    <p:sldId id="256" r:id="rId4"/>
    <p:sldId id="257" r:id="rId5"/>
    <p:sldId id="266" r:id="rId6"/>
    <p:sldId id="267" r:id="rId7"/>
    <p:sldId id="268" r:id="rId8"/>
    <p:sldId id="269" r:id="rId9"/>
    <p:sldId id="270" r:id="rId10"/>
    <p:sldId id="271" r:id="rId11"/>
    <p:sldId id="272" r:id="rId12"/>
    <p:sldId id="295" r:id="rId13"/>
    <p:sldId id="296" r:id="rId14"/>
    <p:sldId id="300" r:id="rId15"/>
    <p:sldId id="297" r:id="rId16"/>
    <p:sldId id="298" r:id="rId17"/>
    <p:sldId id="299" r:id="rId18"/>
    <p:sldId id="301" r:id="rId19"/>
    <p:sldId id="302" r:id="rId20"/>
    <p:sldId id="303" r:id="rId21"/>
    <p:sldId id="304" r:id="rId22"/>
    <p:sldId id="305" r:id="rId23"/>
    <p:sldId id="306" r:id="rId24"/>
    <p:sldId id="307" r:id="rId25"/>
    <p:sldId id="308" r:id="rId26"/>
    <p:sldId id="309" r:id="rId27"/>
    <p:sldId id="310" r:id="rId28"/>
    <p:sldId id="281" r:id="rId29"/>
    <p:sldId id="282" r:id="rId30"/>
    <p:sldId id="258" r:id="rId31"/>
    <p:sldId id="283" r:id="rId32"/>
    <p:sldId id="259" r:id="rId33"/>
    <p:sldId id="284" r:id="rId34"/>
    <p:sldId id="273" r:id="rId35"/>
    <p:sldId id="285" r:id="rId36"/>
    <p:sldId id="274" r:id="rId37"/>
    <p:sldId id="286" r:id="rId38"/>
    <p:sldId id="275" r:id="rId39"/>
    <p:sldId id="287" r:id="rId40"/>
    <p:sldId id="294" r:id="rId41"/>
    <p:sldId id="276" r:id="rId42"/>
    <p:sldId id="288" r:id="rId43"/>
    <p:sldId id="289" r:id="rId44"/>
    <p:sldId id="277" r:id="rId45"/>
    <p:sldId id="290" r:id="rId46"/>
    <p:sldId id="291" r:id="rId47"/>
    <p:sldId id="278" r:id="rId48"/>
    <p:sldId id="292" r:id="rId49"/>
    <p:sldId id="293" r:id="rId50"/>
    <p:sldId id="260" r:id="rId51"/>
    <p:sldId id="261" r:id="rId52"/>
    <p:sldId id="262" r:id="rId53"/>
    <p:sldId id="263" r:id="rId54"/>
    <p:sldId id="264" r:id="rId55"/>
    <p:sldId id="26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3891" autoAdjust="0"/>
  </p:normalViewPr>
  <p:slideViewPr>
    <p:cSldViewPr snapToGrid="0">
      <p:cViewPr varScale="1">
        <p:scale>
          <a:sx n="65" d="100"/>
          <a:sy n="65" d="100"/>
        </p:scale>
        <p:origin x="684" y="40"/>
      </p:cViewPr>
      <p:guideLst/>
    </p:cSldViewPr>
  </p:slideViewPr>
  <p:notesTextViewPr>
    <p:cViewPr>
      <p:scale>
        <a:sx n="1" d="1"/>
        <a:sy n="1" d="1"/>
      </p:scale>
      <p:origin x="0" y="0"/>
    </p:cViewPr>
  </p:notesTextViewPr>
  <p:sorterViewPr>
    <p:cViewPr>
      <p:scale>
        <a:sx n="100" d="100"/>
        <a:sy n="100" d="100"/>
      </p:scale>
      <p:origin x="0" y="-21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BA73-0F7E-4A3A-B3F3-CC3DB485E4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BF5F37-ABA6-4DB6-BF43-B3C127621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2E9EF9-EA64-4A88-ABDB-B8E43E47D8E9}"/>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5" name="Footer Placeholder 4">
            <a:extLst>
              <a:ext uri="{FF2B5EF4-FFF2-40B4-BE49-F238E27FC236}">
                <a16:creationId xmlns:a16="http://schemas.microsoft.com/office/drawing/2014/main" id="{87F2C707-DE09-4535-A2C0-85685ED01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2A9DF-FA76-44EF-90E6-D3F5FA4BAF7C}"/>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265431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1B77-4563-45D0-8A78-154A524112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62B18A-91BB-490A-BD6E-8C27E11967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87AAB-D456-44CE-96BB-A5E623BF0C7E}"/>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5" name="Footer Placeholder 4">
            <a:extLst>
              <a:ext uri="{FF2B5EF4-FFF2-40B4-BE49-F238E27FC236}">
                <a16:creationId xmlns:a16="http://schemas.microsoft.com/office/drawing/2014/main" id="{3138C1DE-509A-4258-9DD0-5D63EE5E8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3AC51-72D3-4005-AEA8-8F1FDEEEF7AD}"/>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335962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4EF84F-E893-4426-8801-4C0B97F1F5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4AB9AE-BACE-47B6-899F-6DEC5FA2BC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8C840-4214-4E33-8D1D-F8B843522644}"/>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5" name="Footer Placeholder 4">
            <a:extLst>
              <a:ext uri="{FF2B5EF4-FFF2-40B4-BE49-F238E27FC236}">
                <a16:creationId xmlns:a16="http://schemas.microsoft.com/office/drawing/2014/main" id="{4395C247-DC67-4DFF-A165-204BB73BE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FEF7E-EDA2-43A7-9526-7B9B5420779E}"/>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279765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C795E-AFE6-48D0-9D4C-EF4D26F09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776AD-1059-4513-BCE8-C07C03F5DB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227BD-11DB-42DB-B204-F4183D9083C4}"/>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5" name="Footer Placeholder 4">
            <a:extLst>
              <a:ext uri="{FF2B5EF4-FFF2-40B4-BE49-F238E27FC236}">
                <a16:creationId xmlns:a16="http://schemas.microsoft.com/office/drawing/2014/main" id="{A499C6BE-D577-4D9E-8A65-3014F6E6F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5C9F6-1267-4934-AAF5-89507F449A1E}"/>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245199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0944-1588-4207-89AA-FDED330A18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A32F2F-0528-44F5-913C-DCED5A220C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200351-4D70-4C1A-A58D-6077B3AD1D7B}"/>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5" name="Footer Placeholder 4">
            <a:extLst>
              <a:ext uri="{FF2B5EF4-FFF2-40B4-BE49-F238E27FC236}">
                <a16:creationId xmlns:a16="http://schemas.microsoft.com/office/drawing/2014/main" id="{4B5FD459-A7C8-48E7-B26D-F0F8160C9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3800B-216E-4664-9FF1-471AA2DCBC58}"/>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44781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BC49-14C8-4CB6-99CE-E72A1733F0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2493E-135A-427F-8465-0DF53A0A73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D08521-6198-48EF-9A29-EE7A75957C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2A041D-E233-4C8F-A47B-07208BBABF8E}"/>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6" name="Footer Placeholder 5">
            <a:extLst>
              <a:ext uri="{FF2B5EF4-FFF2-40B4-BE49-F238E27FC236}">
                <a16:creationId xmlns:a16="http://schemas.microsoft.com/office/drawing/2014/main" id="{79E73320-FF3B-4966-B467-7BEF73C15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5777E3-9B14-4CDA-92F3-BB5AFD41C31F}"/>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304759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D4D6-BF2C-4D55-B69F-2789CA9EF5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BD3E02-E637-4F14-A2C6-2725186FE3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A5395C-0D8B-41ED-A1F5-01FC9C02AD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1358A0-A92B-4DA7-A1CA-F92F1FD416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984FF6-A80E-4F5F-9BBC-F1A506FAD6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71312-9E81-41A6-A358-2B6BEC3F88B7}"/>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8" name="Footer Placeholder 7">
            <a:extLst>
              <a:ext uri="{FF2B5EF4-FFF2-40B4-BE49-F238E27FC236}">
                <a16:creationId xmlns:a16="http://schemas.microsoft.com/office/drawing/2014/main" id="{9FDFE11A-5916-41BC-9A88-8485336322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04BD44-A991-4243-8EA4-1506605606E8}"/>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32869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13FA-7D85-4803-A833-DEDD70D66C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BF38BA-46EF-4884-91B6-568751654B58}"/>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4" name="Footer Placeholder 3">
            <a:extLst>
              <a:ext uri="{FF2B5EF4-FFF2-40B4-BE49-F238E27FC236}">
                <a16:creationId xmlns:a16="http://schemas.microsoft.com/office/drawing/2014/main" id="{91CC0291-40A7-472C-BC06-C26061E847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4A70AA-01E9-4193-98B2-7ECF613A3F1E}"/>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257644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50B48-B673-4143-8F2C-89636F2DDD7F}"/>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3" name="Footer Placeholder 2">
            <a:extLst>
              <a:ext uri="{FF2B5EF4-FFF2-40B4-BE49-F238E27FC236}">
                <a16:creationId xmlns:a16="http://schemas.microsoft.com/office/drawing/2014/main" id="{0238161C-72B8-4DC9-965B-EF51D1C729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1D4101-57C9-4D3B-B78F-95FE667A8BE6}"/>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117959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86B4-2C70-432F-8317-1BF383D178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A41155-D9E8-4B65-B5DE-DA9B11419F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0A6081-7AB8-46D8-A5D8-276814B52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651218-2CEF-456C-93BD-E733B777E116}"/>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6" name="Footer Placeholder 5">
            <a:extLst>
              <a:ext uri="{FF2B5EF4-FFF2-40B4-BE49-F238E27FC236}">
                <a16:creationId xmlns:a16="http://schemas.microsoft.com/office/drawing/2014/main" id="{BE64E023-7D51-4526-BB0F-784210176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AB803-D879-4EBF-B53E-473C43798F69}"/>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261484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454A9-5F6A-46A0-A828-6F8BB52575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E13CE3-F2E2-4C96-A728-23238626D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E38D02-7A6B-4958-91D9-986701ECE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D35451-CAFA-4AFD-8240-6B6D9752464F}"/>
              </a:ext>
            </a:extLst>
          </p:cNvPr>
          <p:cNvSpPr>
            <a:spLocks noGrp="1"/>
          </p:cNvSpPr>
          <p:nvPr>
            <p:ph type="dt" sz="half" idx="10"/>
          </p:nvPr>
        </p:nvSpPr>
        <p:spPr/>
        <p:txBody>
          <a:bodyPr/>
          <a:lstStyle/>
          <a:p>
            <a:fld id="{FAB77D09-94D8-473E-831E-FC3E49CCBD66}" type="datetimeFigureOut">
              <a:rPr lang="en-US" smtClean="0"/>
              <a:t>11/27/2018</a:t>
            </a:fld>
            <a:endParaRPr lang="en-US"/>
          </a:p>
        </p:txBody>
      </p:sp>
      <p:sp>
        <p:nvSpPr>
          <p:cNvPr id="6" name="Footer Placeholder 5">
            <a:extLst>
              <a:ext uri="{FF2B5EF4-FFF2-40B4-BE49-F238E27FC236}">
                <a16:creationId xmlns:a16="http://schemas.microsoft.com/office/drawing/2014/main" id="{660F8AD1-4EA0-4594-BE52-01CAFF123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CF971-4DE1-47B8-8839-B5327392C4CD}"/>
              </a:ext>
            </a:extLst>
          </p:cNvPr>
          <p:cNvSpPr>
            <a:spLocks noGrp="1"/>
          </p:cNvSpPr>
          <p:nvPr>
            <p:ph type="sldNum" sz="quarter" idx="12"/>
          </p:nvPr>
        </p:nvSpPr>
        <p:spPr/>
        <p:txBody>
          <a:bodyPr/>
          <a:lstStyle/>
          <a:p>
            <a:fld id="{89082798-417E-4607-B564-4B030F212C47}" type="slidenum">
              <a:rPr lang="en-US" smtClean="0"/>
              <a:t>‹#›</a:t>
            </a:fld>
            <a:endParaRPr lang="en-US"/>
          </a:p>
        </p:txBody>
      </p:sp>
    </p:spTree>
    <p:extLst>
      <p:ext uri="{BB962C8B-B14F-4D97-AF65-F5344CB8AC3E}">
        <p14:creationId xmlns:p14="http://schemas.microsoft.com/office/powerpoint/2010/main" val="85569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04002D-5459-4765-9130-E11C33AF6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F37FC0-E0BD-4D82-BD86-81816D3D8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8BB37-9E37-4E0E-909B-F63944446B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77D09-94D8-473E-831E-FC3E49CCBD66}" type="datetimeFigureOut">
              <a:rPr lang="en-US" smtClean="0"/>
              <a:t>11/27/2018</a:t>
            </a:fld>
            <a:endParaRPr lang="en-US"/>
          </a:p>
        </p:txBody>
      </p:sp>
      <p:sp>
        <p:nvSpPr>
          <p:cNvPr id="5" name="Footer Placeholder 4">
            <a:extLst>
              <a:ext uri="{FF2B5EF4-FFF2-40B4-BE49-F238E27FC236}">
                <a16:creationId xmlns:a16="http://schemas.microsoft.com/office/drawing/2014/main" id="{C65FECDB-3715-453B-9DE8-30062CC74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E81B45-1BD2-45BB-B844-D6FDBC0E7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82798-417E-4607-B564-4B030F212C47}" type="slidenum">
              <a:rPr lang="en-US" smtClean="0"/>
              <a:t>‹#›</a:t>
            </a:fld>
            <a:endParaRPr lang="en-US"/>
          </a:p>
        </p:txBody>
      </p:sp>
    </p:spTree>
    <p:extLst>
      <p:ext uri="{BB962C8B-B14F-4D97-AF65-F5344CB8AC3E}">
        <p14:creationId xmlns:p14="http://schemas.microsoft.com/office/powerpoint/2010/main" val="132784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2A5BD6-DF57-4641-B37F-AFA91AEC51F4}"/>
              </a:ext>
            </a:extLst>
          </p:cNvPr>
          <p:cNvSpPr txBox="1"/>
          <p:nvPr/>
        </p:nvSpPr>
        <p:spPr>
          <a:xfrm>
            <a:off x="565608" y="2243579"/>
            <a:ext cx="10972800" cy="2015936"/>
          </a:xfrm>
          <a:prstGeom prst="rect">
            <a:avLst/>
          </a:prstGeom>
          <a:noFill/>
        </p:spPr>
        <p:txBody>
          <a:bodyPr wrap="square" rtlCol="0">
            <a:spAutoFit/>
          </a:bodyPr>
          <a:lstStyle/>
          <a:p>
            <a:pPr algn="ctr"/>
            <a:r>
              <a:rPr lang="en-US" sz="12500" b="1" cap="small" dirty="0">
                <a:latin typeface="Bookman Old Style" panose="02050604050505020204" pitchFamily="18" charset="0"/>
              </a:rPr>
              <a:t>Revelation</a:t>
            </a:r>
          </a:p>
        </p:txBody>
      </p:sp>
    </p:spTree>
    <p:extLst>
      <p:ext uri="{BB962C8B-B14F-4D97-AF65-F5344CB8AC3E}">
        <p14:creationId xmlns:p14="http://schemas.microsoft.com/office/powerpoint/2010/main" val="360573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80B7C-502E-4E1F-A356-305185F9951C}"/>
              </a:ext>
            </a:extLst>
          </p:cNvPr>
          <p:cNvSpPr/>
          <p:nvPr/>
        </p:nvSpPr>
        <p:spPr>
          <a:xfrm>
            <a:off x="600174" y="212131"/>
            <a:ext cx="10991652" cy="6986528"/>
          </a:xfrm>
          <a:prstGeom prst="rect">
            <a:avLst/>
          </a:prstGeom>
        </p:spPr>
        <p:txBody>
          <a:bodyPr wrap="square">
            <a:spAutoFit/>
          </a:bodyPr>
          <a:lstStyle/>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Sickle:</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1400" b="1" dirty="0">
                <a:latin typeface="Cambria" panose="02040503050406030204" pitchFamily="18" charset="0"/>
                <a:ea typeface="Calibri" panose="020F0502020204030204" pitchFamily="34" charset="0"/>
                <a:cs typeface="Times New Roman" panose="02020603050405020304" pitchFamily="18" charset="0"/>
              </a:rPr>
              <a:t> </a:t>
            </a:r>
            <a:endParaRPr lang="en-US" sz="14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Star or stars: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1400" b="1" dirty="0">
                <a:latin typeface="Cambria" panose="02040503050406030204" pitchFamily="18"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Throne:</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1400" b="1" dirty="0">
                <a:latin typeface="Cambria" panose="02040503050406030204" pitchFamily="18"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Thunder:</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1400" b="1" dirty="0">
                <a:latin typeface="Cambria" panose="02040503050406030204" pitchFamily="18"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Trumpet:</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i="1" dirty="0">
                <a:latin typeface="Cambria" panose="02040503050406030204" pitchFamily="18" charset="0"/>
                <a:ea typeface="Calibri" panose="020F0502020204030204" pitchFamily="34" charset="0"/>
                <a:cs typeface="Times New Roman" panose="02020603050405020304" pitchFamily="18" charset="0"/>
              </a:rPr>
              <a:t>	The Trumpets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ea typeface="Calibri" panose="020F0502020204030204" pitchFamily="34" charset="0"/>
                <a:cs typeface="Times New Roman" panose="02020603050405020304" pitchFamily="18" charset="0"/>
              </a:rPr>
              <a:t>First</a:t>
            </a:r>
            <a:r>
              <a:rPr lang="en-US" sz="2800" dirty="0">
                <a:latin typeface="Cambria" panose="02040503050406030204" pitchFamily="18" charset="0"/>
                <a:ea typeface="Calibri" panose="020F0502020204030204" pitchFamily="34" charset="0"/>
                <a:cs typeface="Times New Roman" panose="02020603050405020304" pitchFamily="18" charset="0"/>
              </a:rPr>
              <a:t>:  Hail, fire, vegetation struck</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Second</a:t>
            </a:r>
            <a:r>
              <a:rPr lang="en-US" sz="2800" dirty="0">
                <a:latin typeface="Cambria" panose="02040503050406030204" pitchFamily="18" charset="0"/>
                <a:ea typeface="Calibri" panose="020F0502020204030204" pitchFamily="34" charset="0"/>
                <a:cs typeface="Times New Roman" panose="02020603050405020304" pitchFamily="18" charset="0"/>
              </a:rPr>
              <a:t>:  Great mountain burning; sea struck</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Third</a:t>
            </a:r>
            <a:r>
              <a:rPr lang="en-US" sz="2800" dirty="0">
                <a:latin typeface="Cambria" panose="02040503050406030204" pitchFamily="18" charset="0"/>
                <a:ea typeface="Calibri" panose="020F0502020204030204" pitchFamily="34" charset="0"/>
                <a:cs typeface="Times New Roman" panose="02020603050405020304" pitchFamily="18" charset="0"/>
              </a:rPr>
              <a:t>:  Great star fell from heaven; waters struck</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Forth</a:t>
            </a:r>
            <a:r>
              <a:rPr lang="en-US" sz="2800" dirty="0">
                <a:latin typeface="Cambria" panose="02040503050406030204" pitchFamily="18" charset="0"/>
                <a:ea typeface="Calibri" panose="020F0502020204030204" pitchFamily="34" charset="0"/>
                <a:cs typeface="Times New Roman" panose="02020603050405020304" pitchFamily="18" charset="0"/>
              </a:rPr>
              <a:t>:  Heaven struck (moon and stars)</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Fifth</a:t>
            </a:r>
            <a:r>
              <a:rPr lang="en-US" sz="2800" dirty="0">
                <a:latin typeface="Cambria" panose="02040503050406030204" pitchFamily="18" charset="0"/>
                <a:ea typeface="Calibri" panose="020F0502020204030204" pitchFamily="34" charset="0"/>
                <a:cs typeface="Times New Roman" panose="02020603050405020304" pitchFamily="18" charset="0"/>
              </a:rPr>
              <a:t>:  Locust</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Sixth</a:t>
            </a:r>
            <a:r>
              <a:rPr lang="en-US" sz="2800" dirty="0">
                <a:latin typeface="Cambria" panose="02040503050406030204" pitchFamily="18" charset="0"/>
                <a:ea typeface="Calibri" panose="020F0502020204030204" pitchFamily="34" charset="0"/>
                <a:cs typeface="Times New Roman" panose="02020603050405020304" pitchFamily="18" charset="0"/>
              </a:rPr>
              <a:t>:  The Euphrates struck</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Seventh</a:t>
            </a:r>
            <a:r>
              <a:rPr lang="en-US" sz="2800" dirty="0">
                <a:latin typeface="Cambria" panose="02040503050406030204" pitchFamily="18" charset="0"/>
                <a:ea typeface="Calibri" panose="020F0502020204030204" pitchFamily="34" charset="0"/>
                <a:cs typeface="Times New Roman" panose="02020603050405020304" pitchFamily="18" charset="0"/>
              </a:rPr>
              <a:t>:  Heaven</a:t>
            </a:r>
          </a:p>
          <a:p>
            <a:pPr indent="182880"/>
            <a:endParaRPr lang="en-US" sz="28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695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80B7C-502E-4E1F-A356-305185F9951C}"/>
              </a:ext>
            </a:extLst>
          </p:cNvPr>
          <p:cNvSpPr/>
          <p:nvPr/>
        </p:nvSpPr>
        <p:spPr>
          <a:xfrm>
            <a:off x="433634" y="287547"/>
            <a:ext cx="10991652" cy="3539430"/>
          </a:xfrm>
          <a:prstGeom prst="rect">
            <a:avLst/>
          </a:prstGeom>
        </p:spPr>
        <p:txBody>
          <a:bodyPr wrap="square">
            <a:spAutoFit/>
          </a:bodyPr>
          <a:lstStyle/>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Waters: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Winds: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Winepress: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Woman:</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r>
              <a:rPr lang="en-US" sz="2800" dirty="0">
                <a:latin typeface="Cambria" panose="020405030504060302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7237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6026AD-8842-4F4B-BE1C-A4CD45B68BA6}"/>
              </a:ext>
            </a:extLst>
          </p:cNvPr>
          <p:cNvSpPr/>
          <p:nvPr/>
        </p:nvSpPr>
        <p:spPr>
          <a:xfrm>
            <a:off x="1131217" y="164269"/>
            <a:ext cx="10077253" cy="6359498"/>
          </a:xfrm>
          <a:prstGeom prst="rect">
            <a:avLst/>
          </a:prstGeom>
        </p:spPr>
        <p:txBody>
          <a:bodyPr wrap="square">
            <a:spAutoFit/>
          </a:bodyPr>
          <a:lstStyle/>
          <a:p>
            <a:pPr algn="ctr">
              <a:lnSpc>
                <a:spcPct val="107000"/>
              </a:lnSpc>
            </a:pPr>
            <a:r>
              <a:rPr lang="en-US" sz="3600" b="1" dirty="0">
                <a:latin typeface="Cambria" panose="02040503050406030204" pitchFamily="18" charset="0"/>
                <a:ea typeface="Calibri" panose="020F0502020204030204" pitchFamily="34" charset="0"/>
                <a:cs typeface="Times New Roman" panose="02020603050405020304" pitchFamily="18" charset="0"/>
              </a:rPr>
              <a:t>The Seven Major OT Books Used in Revelation</a:t>
            </a:r>
          </a:p>
          <a:p>
            <a:pPr algn="ctr">
              <a:lnSpc>
                <a:spcPct val="107000"/>
              </a:lnSpc>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Daniel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Ezekiel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Jeremiah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Isaiah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Zechariah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Exodus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Psalms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010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856D63-7E3A-4102-86AD-2933E96F8AB8}"/>
              </a:ext>
            </a:extLst>
          </p:cNvPr>
          <p:cNvSpPr/>
          <p:nvPr/>
        </p:nvSpPr>
        <p:spPr>
          <a:xfrm>
            <a:off x="304800" y="483620"/>
            <a:ext cx="11513573" cy="6940554"/>
          </a:xfrm>
          <a:prstGeom prst="rect">
            <a:avLst/>
          </a:prstGeom>
        </p:spPr>
        <p:txBody>
          <a:bodyPr wrap="square">
            <a:spAutoFit/>
          </a:bodyPr>
          <a:lstStyle/>
          <a:p>
            <a:pPr algn="ctr">
              <a:lnSpc>
                <a:spcPct val="107000"/>
              </a:lnSpc>
            </a:pPr>
            <a:r>
              <a:rPr lang="en-US" sz="3600" b="1" dirty="0">
                <a:latin typeface="Cambria" panose="02040503050406030204" pitchFamily="18" charset="0"/>
                <a:ea typeface="Calibri" panose="020F0502020204030204" pitchFamily="34" charset="0"/>
                <a:cs typeface="Times New Roman" panose="02020603050405020304" pitchFamily="18" charset="0"/>
              </a:rPr>
              <a:t>Places, Characters, and Objects</a:t>
            </a:r>
          </a:p>
          <a:p>
            <a:pPr algn="ctr">
              <a:lnSpc>
                <a:spcPct val="107000"/>
              </a:lnSpc>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Jerusalem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The River Euphrates – war &amp; destruction</a:t>
            </a: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	</a:t>
            </a:r>
            <a:r>
              <a:rPr lang="en-US" sz="2400" b="1" dirty="0">
                <a:latin typeface="Cambria" panose="02040503050406030204" pitchFamily="18" charset="0"/>
                <a:cs typeface="Times New Roman" panose="02020603050405020304" pitchFamily="18" charset="0"/>
              </a:rPr>
              <a:t>Isa. 8:7; 27:12; 2 Chron. 35:20</a:t>
            </a: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Armageddon – Hill or City of Megiddo</a:t>
            </a: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	</a:t>
            </a:r>
            <a:r>
              <a:rPr lang="en-US" sz="2400" b="1" dirty="0">
                <a:latin typeface="Cambria" panose="02040503050406030204" pitchFamily="18" charset="0"/>
                <a:ea typeface="Calibri" panose="020F0502020204030204" pitchFamily="34" charset="0"/>
                <a:cs typeface="Times New Roman" panose="02020603050405020304" pitchFamily="18" charset="0"/>
              </a:rPr>
              <a:t>Judges 5:19 – Battle between the judges and the kings of the Canaanites</a:t>
            </a:r>
          </a:p>
          <a:p>
            <a:pPr>
              <a:lnSpc>
                <a:spcPct val="150000"/>
              </a:lnSpc>
            </a:pPr>
            <a:r>
              <a:rPr lang="en-US" sz="2400" b="1" dirty="0">
                <a:latin typeface="Cambria" panose="02040503050406030204" pitchFamily="18" charset="0"/>
                <a:ea typeface="Calibri" panose="020F0502020204030204" pitchFamily="34" charset="0"/>
                <a:cs typeface="Times New Roman" panose="02020603050405020304" pitchFamily="18" charset="0"/>
              </a:rPr>
              <a:t>	2 Kings 23:29-30; 2 Chron. 35:22 – King Josiah dies in battle against the 			king of Egypt</a:t>
            </a:r>
          </a:p>
          <a:p>
            <a:endParaRPr lang="en-US" dirty="0"/>
          </a:p>
          <a:p>
            <a:pPr>
              <a:lnSpc>
                <a:spcPct val="150000"/>
              </a:lnSpc>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007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856D63-7E3A-4102-86AD-2933E96F8AB8}"/>
              </a:ext>
            </a:extLst>
          </p:cNvPr>
          <p:cNvSpPr/>
          <p:nvPr/>
        </p:nvSpPr>
        <p:spPr>
          <a:xfrm>
            <a:off x="324464" y="129659"/>
            <a:ext cx="11543071" cy="6928820"/>
          </a:xfrm>
          <a:prstGeom prst="rect">
            <a:avLst/>
          </a:prstGeom>
        </p:spPr>
        <p:txBody>
          <a:bodyPr wrap="square">
            <a:spAutoFit/>
          </a:bodyPr>
          <a:lstStyle/>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Armageddon </a:t>
            </a:r>
          </a:p>
          <a:p>
            <a:r>
              <a:rPr lang="en-US" sz="2800" b="1" dirty="0" err="1"/>
              <a:t>Zec</a:t>
            </a:r>
            <a:r>
              <a:rPr lang="en-US" sz="2800" b="1" dirty="0"/>
              <a:t> 12:10-14  "I will pour out on the house of David and on the inhabitants of Jerusalem, the Spirit of grace and of supplication, so that they will look on Me whom they have pierced; and they will mourn for Him, as one mourns for an only son, and they will weep bitterly over Him like the bitter weeping over a firstborn.  "In that day there will be great mourning in Jerusalem, like the mourning of </a:t>
            </a:r>
            <a:r>
              <a:rPr lang="en-US" sz="2800" b="1" dirty="0" err="1"/>
              <a:t>Hadadrimmon</a:t>
            </a:r>
            <a:r>
              <a:rPr lang="en-US" sz="2800" b="1" dirty="0"/>
              <a:t> in the plain of Megiddo. "The land will mourn, every family by itself; the family of the house of David by itself and their wives by themselves; the family of the house of Nathan by itself and their wives by themselves; the family of the house of Levi by itself and their wives by themselves; the family of the </a:t>
            </a:r>
            <a:r>
              <a:rPr lang="en-US" sz="2800" b="1" dirty="0" err="1"/>
              <a:t>Shimeites</a:t>
            </a:r>
            <a:r>
              <a:rPr lang="en-US" sz="2800" b="1" dirty="0"/>
              <a:t> by itself and their wives by themselves;  all the families that remain, every family by itself and their wives by themselves. </a:t>
            </a:r>
          </a:p>
          <a:p>
            <a:endParaRPr lang="en-US" dirty="0"/>
          </a:p>
          <a:p>
            <a:pPr>
              <a:lnSpc>
                <a:spcPct val="150000"/>
              </a:lnSpc>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394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FB453B-6F24-4B9D-AFD3-0B11A4E9BF73}"/>
              </a:ext>
            </a:extLst>
          </p:cNvPr>
          <p:cNvSpPr/>
          <p:nvPr/>
        </p:nvSpPr>
        <p:spPr>
          <a:xfrm>
            <a:off x="1225485" y="495967"/>
            <a:ext cx="10850251" cy="5406865"/>
          </a:xfrm>
          <a:prstGeom prst="rect">
            <a:avLst/>
          </a:prstGeom>
        </p:spPr>
        <p:txBody>
          <a:bodyPr wrap="square">
            <a:spAutoFit/>
          </a:bodyPr>
          <a:lstStyle/>
          <a:p>
            <a:pPr algn="ctr">
              <a:lnSpc>
                <a:spcPct val="107000"/>
              </a:lnSpc>
            </a:pPr>
            <a:r>
              <a:rPr lang="en-US" sz="3600" b="1" dirty="0">
                <a:latin typeface="Cambria" panose="02040503050406030204" pitchFamily="18" charset="0"/>
                <a:ea typeface="Calibri" panose="020F0502020204030204" pitchFamily="34" charset="0"/>
                <a:cs typeface="Times New Roman" panose="02020603050405020304" pitchFamily="18" charset="0"/>
              </a:rPr>
              <a:t>Objects That Are Named and Used From the</a:t>
            </a:r>
          </a:p>
          <a:p>
            <a:pPr algn="ctr">
              <a:lnSpc>
                <a:spcPct val="107000"/>
              </a:lnSpc>
            </a:pPr>
            <a:r>
              <a:rPr lang="en-US" sz="3600" b="1" dirty="0">
                <a:latin typeface="Cambria" panose="02040503050406030204" pitchFamily="18" charset="0"/>
                <a:ea typeface="Calibri" panose="020F0502020204030204" pitchFamily="34" charset="0"/>
                <a:cs typeface="Times New Roman" panose="02020603050405020304" pitchFamily="18" charset="0"/>
              </a:rPr>
              <a:t>Old Testament</a:t>
            </a:r>
          </a:p>
          <a:p>
            <a:pPr>
              <a:lnSpc>
                <a:spcPct val="107000"/>
              </a:lnSpc>
            </a:pPr>
            <a:endParaRPr lang="en-US" sz="3200" b="1" dirty="0">
              <a:latin typeface="Cambria" panose="02040503050406030204" pitchFamily="18" charset="0"/>
              <a:ea typeface="Calibri" panose="020F0502020204030204" pitchFamily="34" charset="0"/>
              <a:cs typeface="Times New Roman" panose="02020603050405020304" pitchFamily="18" charset="0"/>
            </a:endParaRP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The Golden Lampstand </a:t>
            </a: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The Tabernacle and the Temple </a:t>
            </a: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The Altar </a:t>
            </a: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Balaam </a:t>
            </a:r>
          </a:p>
          <a:p>
            <a:pPr>
              <a:lnSpc>
                <a:spcPct val="150000"/>
              </a:lnSpc>
            </a:pPr>
            <a:r>
              <a:rPr lang="en-US" sz="3200" b="1" dirty="0">
                <a:latin typeface="Cambria" panose="02040503050406030204" pitchFamily="18" charset="0"/>
                <a:ea typeface="Calibri" panose="020F0502020204030204" pitchFamily="34" charset="0"/>
                <a:cs typeface="Times New Roman" panose="02020603050405020304" pitchFamily="18" charset="0"/>
              </a:rPr>
              <a:t>Jezebel </a:t>
            </a:r>
          </a:p>
        </p:txBody>
      </p:sp>
    </p:spTree>
    <p:extLst>
      <p:ext uri="{BB962C8B-B14F-4D97-AF65-F5344CB8AC3E}">
        <p14:creationId xmlns:p14="http://schemas.microsoft.com/office/powerpoint/2010/main" val="196589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C470F-E63E-445C-9702-9579B26AE23D}"/>
              </a:ext>
            </a:extLst>
          </p:cNvPr>
          <p:cNvSpPr/>
          <p:nvPr/>
        </p:nvSpPr>
        <p:spPr>
          <a:xfrm>
            <a:off x="0" y="108942"/>
            <a:ext cx="12191999" cy="6357253"/>
          </a:xfrm>
          <a:prstGeom prst="rect">
            <a:avLst/>
          </a:prstGeom>
        </p:spPr>
        <p:txBody>
          <a:bodyPr wrap="square">
            <a:spAutoFit/>
          </a:bodyPr>
          <a:lstStyle/>
          <a:p>
            <a:pPr marL="685800" marR="0" indent="-457200" algn="ctr">
              <a:lnSpc>
                <a:spcPct val="107000"/>
              </a:lnSpc>
              <a:spcBef>
                <a:spcPts val="0"/>
              </a:spcBef>
              <a:spcAft>
                <a:spcPts val="0"/>
              </a:spcAft>
            </a:pPr>
            <a:r>
              <a:rPr lang="en-US" sz="3600" b="1" dirty="0">
                <a:latin typeface="Cambria" panose="02040503050406030204" pitchFamily="18" charset="0"/>
                <a:ea typeface="Calibri" panose="020F0502020204030204" pitchFamily="34" charset="0"/>
                <a:cs typeface="Times New Roman" panose="02020603050405020304" pitchFamily="18" charset="0"/>
              </a:rPr>
              <a:t>Biblical Numbers</a:t>
            </a:r>
          </a:p>
          <a:p>
            <a:pPr marL="685800" marR="0" indent="-457200" algn="ctr">
              <a:lnSpc>
                <a:spcPct val="107000"/>
              </a:lnSpc>
              <a:spcBef>
                <a:spcPts val="0"/>
              </a:spcBef>
              <a:spcAft>
                <a:spcPts val="0"/>
              </a:spcAft>
            </a:pPr>
            <a:endParaRPr lang="en-US" sz="3600" b="1" dirty="0">
              <a:latin typeface="Cambria" panose="02040503050406030204" pitchFamily="18" charset="0"/>
              <a:ea typeface="Calibri" panose="020F0502020204030204" pitchFamily="34" charset="0"/>
              <a:cs typeface="Times New Roman" panose="02020603050405020304" pitchFamily="18" charset="0"/>
            </a:endParaRP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One - The Ultimate Unity</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Two - Testimony and Witness</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Three - Complete or Entire, often connected with Deity</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Four - Every Direction, Everywhere</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Seven - Finished, Perfect, an Oath</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Ten - A complete set or a short time</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Twelve - God’s people</a:t>
            </a:r>
          </a:p>
        </p:txBody>
      </p:sp>
    </p:spTree>
    <p:extLst>
      <p:ext uri="{BB962C8B-B14F-4D97-AF65-F5344CB8AC3E}">
        <p14:creationId xmlns:p14="http://schemas.microsoft.com/office/powerpoint/2010/main" val="290329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6529B3-3246-4B0A-A6DA-C89F85E9EE9D}"/>
              </a:ext>
            </a:extLst>
          </p:cNvPr>
          <p:cNvSpPr/>
          <p:nvPr/>
        </p:nvSpPr>
        <p:spPr>
          <a:xfrm>
            <a:off x="0" y="99110"/>
            <a:ext cx="12191999" cy="5618589"/>
          </a:xfrm>
          <a:prstGeom prst="rect">
            <a:avLst/>
          </a:prstGeom>
        </p:spPr>
        <p:txBody>
          <a:bodyPr wrap="square">
            <a:spAutoFit/>
          </a:bodyPr>
          <a:lstStyle/>
          <a:p>
            <a:pPr marL="685800" marR="0" indent="-457200" algn="ctr">
              <a:lnSpc>
                <a:spcPct val="107000"/>
              </a:lnSpc>
              <a:spcBef>
                <a:spcPts val="0"/>
              </a:spcBef>
              <a:spcAft>
                <a:spcPts val="0"/>
              </a:spcAft>
            </a:pPr>
            <a:r>
              <a:rPr lang="en-US" sz="3600" b="1" dirty="0">
                <a:latin typeface="Cambria" panose="02040503050406030204" pitchFamily="18" charset="0"/>
                <a:ea typeface="Calibri" panose="020F0502020204030204" pitchFamily="34" charset="0"/>
                <a:cs typeface="Times New Roman" panose="02020603050405020304" pitchFamily="18" charset="0"/>
              </a:rPr>
              <a:t>Biblical Numbers</a:t>
            </a:r>
          </a:p>
          <a:p>
            <a:pPr marL="685800" marR="0" indent="-457200" algn="ctr">
              <a:lnSpc>
                <a:spcPct val="107000"/>
              </a:lnSpc>
              <a:spcBef>
                <a:spcPts val="0"/>
              </a:spcBef>
              <a:spcAft>
                <a:spcPts val="0"/>
              </a:spcAft>
            </a:pPr>
            <a:endParaRPr lang="en-US" sz="3600" b="1" dirty="0">
              <a:latin typeface="Cambria" panose="02040503050406030204" pitchFamily="18" charset="0"/>
              <a:ea typeface="Calibri" panose="020F0502020204030204" pitchFamily="34" charset="0"/>
              <a:cs typeface="Times New Roman" panose="02020603050405020304" pitchFamily="18" charset="0"/>
            </a:endParaRP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Twenty-four - God’s people under the Old and New Testaments</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Forty - A complete, encompassing trial</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One Hundred - A lot in quantity or a long time</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666 - The Number of a Man</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One Thousand - All in quantity or all the remain time</a:t>
            </a:r>
          </a:p>
          <a:p>
            <a:pPr marL="685800" marR="0" indent="-457200">
              <a:lnSpc>
                <a:spcPct val="150000"/>
              </a:lnSpc>
              <a:spcBef>
                <a:spcPts val="0"/>
              </a:spcBef>
              <a:spcAft>
                <a:spcPts val="0"/>
              </a:spcAft>
            </a:pPr>
            <a:r>
              <a:rPr lang="en-US" sz="3200" b="1" dirty="0">
                <a:latin typeface="Cambria" panose="02040503050406030204" pitchFamily="18" charset="0"/>
                <a:ea typeface="Times New Roman" panose="02020603050405020304" pitchFamily="18" charset="0"/>
              </a:rPr>
              <a:t>One Hundred Forty Four Thousand - All of God’s people</a:t>
            </a:r>
            <a:endParaRPr lang="en-US" sz="3200" b="1" dirty="0">
              <a:effectLst/>
              <a:latin typeface="Cambria" panose="02040503050406030204" pitchFamily="18" charset="0"/>
              <a:ea typeface="Times New Roman" panose="02020603050405020304" pitchFamily="18" charset="0"/>
            </a:endParaRPr>
          </a:p>
        </p:txBody>
      </p:sp>
    </p:spTree>
    <p:extLst>
      <p:ext uri="{BB962C8B-B14F-4D97-AF65-F5344CB8AC3E}">
        <p14:creationId xmlns:p14="http://schemas.microsoft.com/office/powerpoint/2010/main" val="1012188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9996C3-484E-4877-87B5-7FEE3CAB77D8}"/>
              </a:ext>
            </a:extLst>
          </p:cNvPr>
          <p:cNvSpPr/>
          <p:nvPr/>
        </p:nvSpPr>
        <p:spPr>
          <a:xfrm>
            <a:off x="530941" y="245806"/>
            <a:ext cx="11248103" cy="5509200"/>
          </a:xfrm>
          <a:prstGeom prst="rect">
            <a:avLst/>
          </a:prstGeom>
        </p:spPr>
        <p:txBody>
          <a:bodyPr wrap="square">
            <a:spAutoFit/>
          </a:bodyPr>
          <a:lstStyle/>
          <a:p>
            <a:pPr indent="182880" algn="ctr"/>
            <a:r>
              <a:rPr lang="en-US" sz="3200" b="1" dirty="0">
                <a:latin typeface="Cambria" panose="02040503050406030204" pitchFamily="18" charset="0"/>
                <a:ea typeface="Calibri" panose="020F0502020204030204" pitchFamily="34" charset="0"/>
                <a:cs typeface="Courier New" panose="02070309020205020404" pitchFamily="49" charset="0"/>
              </a:rPr>
              <a:t>Part 1</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lgn="ctr"/>
            <a:r>
              <a:rPr lang="en-US" sz="3200" b="1" dirty="0">
                <a:latin typeface="Cambria" panose="02040503050406030204" pitchFamily="18" charset="0"/>
                <a:ea typeface="Calibri" panose="020F0502020204030204" pitchFamily="34" charset="0"/>
                <a:cs typeface="Courier New" panose="02070309020205020404" pitchFamily="49" charset="0"/>
              </a:rPr>
              <a:t>Conflict and Judgment Within and Without the Church</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lgn="ctr"/>
            <a:r>
              <a:rPr lang="en-US" sz="3200" b="1" dirty="0">
                <a:latin typeface="Cambria" panose="02040503050406030204" pitchFamily="18" charset="0"/>
                <a:ea typeface="Calibri" panose="020F0502020204030204" pitchFamily="34" charset="0"/>
                <a:cs typeface="Courier New" panose="02070309020205020404" pitchFamily="49" charset="0"/>
              </a:rPr>
              <a:t>Chapters 1-11</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l. Christ Among the Lampstands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Superscription, vv. 1-3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Salutation, vv. 4-7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Seal, v. 8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John's Charge to Write, vv. 9-11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Vision: Christ's Majesty and Glory, vv. 12-16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Charge to Write, vv. 17-20</a:t>
            </a:r>
            <a:endParaRPr lang="en-US" sz="3200" dirty="0">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5149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AF2D3C-0945-487F-8DCC-20045BB6A488}"/>
              </a:ext>
            </a:extLst>
          </p:cNvPr>
          <p:cNvSpPr/>
          <p:nvPr/>
        </p:nvSpPr>
        <p:spPr>
          <a:xfrm>
            <a:off x="609599" y="235974"/>
            <a:ext cx="11071123" cy="6001643"/>
          </a:xfrm>
          <a:prstGeom prst="rect">
            <a:avLst/>
          </a:prstGeom>
        </p:spPr>
        <p:txBody>
          <a:bodyPr wrap="square">
            <a:spAutoFit/>
          </a:bodyPr>
          <a:lstStyle/>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2. Letters to the Churches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Introduction to the Letters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Ephesus, vv. 1-7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Smyrna, vv. 8-11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Pergamum, vv. 12-17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Thyatira, vv. 18-29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3. Letters to the Churches, Continued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Sardis, vv. 1-6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Philadelphia, vv. 7-13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Laodicea, vv. 14-22</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17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8CB1D4-3916-4B5A-8A24-E6C258A36143}"/>
              </a:ext>
            </a:extLst>
          </p:cNvPr>
          <p:cNvSpPr txBox="1"/>
          <p:nvPr/>
        </p:nvSpPr>
        <p:spPr>
          <a:xfrm>
            <a:off x="510618" y="71664"/>
            <a:ext cx="11170763" cy="6261394"/>
          </a:xfrm>
          <a:prstGeom prst="rect">
            <a:avLst/>
          </a:prstGeom>
          <a:noFill/>
        </p:spPr>
        <p:txBody>
          <a:bodyPr wrap="square" rtlCol="0">
            <a:spAutoFit/>
          </a:bodyPr>
          <a:lstStyle/>
          <a:p>
            <a:pPr>
              <a:lnSpc>
                <a:spcPct val="150000"/>
              </a:lnSpc>
            </a:pPr>
            <a:r>
              <a:rPr lang="en-US" sz="7200" b="1" dirty="0">
                <a:latin typeface="Bookman Old Style" panose="02050604050505020204" pitchFamily="18" charset="0"/>
                <a:cs typeface="MV Boli" panose="02000500030200090000" pitchFamily="2" charset="0"/>
              </a:rPr>
              <a:t>Revelation 1:1  </a:t>
            </a:r>
          </a:p>
          <a:p>
            <a:pPr>
              <a:lnSpc>
                <a:spcPct val="150000"/>
              </a:lnSpc>
            </a:pPr>
            <a:r>
              <a:rPr lang="en-US" sz="4000" b="1" i="1" dirty="0">
                <a:latin typeface="Bookman Old Style" panose="02050604050505020204" pitchFamily="18" charset="0"/>
                <a:cs typeface="MV Boli" panose="02000500030200090000" pitchFamily="2" charset="0"/>
              </a:rPr>
              <a:t>The Revelation of Jesus Christ, which God gave him to show unto his servants, even the things which must shortly come to pass: and he sent and signified it by his angel unto his servant John; </a:t>
            </a:r>
          </a:p>
        </p:txBody>
      </p:sp>
    </p:spTree>
    <p:extLst>
      <p:ext uri="{BB962C8B-B14F-4D97-AF65-F5344CB8AC3E}">
        <p14:creationId xmlns:p14="http://schemas.microsoft.com/office/powerpoint/2010/main" val="170221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AE896-039B-4D4E-A9B1-C060DFBD1119}"/>
              </a:ext>
            </a:extLst>
          </p:cNvPr>
          <p:cNvSpPr/>
          <p:nvPr/>
        </p:nvSpPr>
        <p:spPr>
          <a:xfrm>
            <a:off x="294968" y="363915"/>
            <a:ext cx="11602064" cy="6494085"/>
          </a:xfrm>
          <a:prstGeom prst="rect">
            <a:avLst/>
          </a:prstGeom>
        </p:spPr>
        <p:txBody>
          <a:bodyPr wrap="square">
            <a:spAutoFit/>
          </a:bodyPr>
          <a:lstStyle/>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4. The Throne Scene</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Throne of God the Almighty</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5. The Lamb and the Book</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endParaRPr lang="en-US" sz="3200" b="1" dirty="0">
              <a:latin typeface="Cambria" panose="02040503050406030204" pitchFamily="18" charset="0"/>
              <a:ea typeface="Calibri" panose="020F0502020204030204" pitchFamily="34" charset="0"/>
              <a:cs typeface="Courier New" panose="02070309020205020404" pitchFamily="49"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6. The Opening of the First Six Seals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First Seal, vv. 1-2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Second Seal, vv. 3-4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Third Seal, vv. 5-6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Fourth seal, vv. 7-8</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Fifth seal, vv. 9-11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Sixth Seal, vv. 12-17</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0356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4EF252-8A0E-499A-B829-1BA2A044A0D1}"/>
              </a:ext>
            </a:extLst>
          </p:cNvPr>
          <p:cNvSpPr/>
          <p:nvPr/>
        </p:nvSpPr>
        <p:spPr>
          <a:xfrm>
            <a:off x="157315" y="717756"/>
            <a:ext cx="11670891" cy="4524315"/>
          </a:xfrm>
          <a:prstGeom prst="rect">
            <a:avLst/>
          </a:prstGeom>
        </p:spPr>
        <p:txBody>
          <a:bodyPr wrap="square">
            <a:spAutoFit/>
          </a:bodyPr>
          <a:lstStyle/>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7. An Interlude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Sealing the 144,000, vv. 1-8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Victorious Multitude, vv. 9-17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endParaRPr lang="en-US" sz="3200" b="1" dirty="0">
              <a:latin typeface="Cambria" panose="02040503050406030204" pitchFamily="18" charset="0"/>
              <a:ea typeface="Calibri" panose="020F0502020204030204" pitchFamily="34" charset="0"/>
              <a:cs typeface="Courier New" panose="02070309020205020404" pitchFamily="49"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8. The Seventh Seal and the First Four Trumpets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Seventh Seal: Prayer and Response, vv. 1-5</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First Four Trumpets, vv. 6-12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Eagle: Herald of Woes, v. 13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3839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D925D4-B29F-4464-A200-79ECACBD75D3}"/>
              </a:ext>
            </a:extLst>
          </p:cNvPr>
          <p:cNvSpPr/>
          <p:nvPr/>
        </p:nvSpPr>
        <p:spPr>
          <a:xfrm>
            <a:off x="290051" y="810807"/>
            <a:ext cx="11611897" cy="4524315"/>
          </a:xfrm>
          <a:prstGeom prst="rect">
            <a:avLst/>
          </a:prstGeom>
        </p:spPr>
        <p:txBody>
          <a:bodyPr wrap="square">
            <a:spAutoFit/>
          </a:bodyPr>
          <a:lstStyle/>
          <a:p>
            <a:pPr lvl="0" indent="182880"/>
            <a:r>
              <a:rPr lang="en-US" sz="3200" b="1" dirty="0">
                <a:solidFill>
                  <a:prstClr val="black"/>
                </a:solidFill>
                <a:latin typeface="Cambria" panose="02040503050406030204" pitchFamily="18" charset="0"/>
                <a:ea typeface="Calibri" panose="020F0502020204030204" pitchFamily="34" charset="0"/>
                <a:cs typeface="Courier New" panose="02070309020205020404" pitchFamily="49" charset="0"/>
              </a:rPr>
              <a:t>Chapter 9. The Beginning of the Woes </a:t>
            </a:r>
            <a:endParaRPr lang="en-US" sz="3200" dirty="0">
              <a:solidFill>
                <a:prstClr val="black"/>
              </a:solidFill>
              <a:latin typeface="Consolas" panose="020B0609020204030204" pitchFamily="49" charset="0"/>
              <a:ea typeface="Calibri" panose="020F0502020204030204" pitchFamily="34" charset="0"/>
              <a:cs typeface="Times New Roman" panose="02020603050405020304" pitchFamily="18" charset="0"/>
            </a:endParaRPr>
          </a:p>
          <a:p>
            <a:pPr lvl="0" indent="182880"/>
            <a:r>
              <a:rPr lang="en-US" sz="3200" dirty="0">
                <a:solidFill>
                  <a:prstClr val="black"/>
                </a:solidFill>
                <a:latin typeface="Cambria" panose="02040503050406030204" pitchFamily="18" charset="0"/>
                <a:ea typeface="Calibri" panose="020F0502020204030204" pitchFamily="34" charset="0"/>
                <a:cs typeface="Courier New" panose="02070309020205020404" pitchFamily="49" charset="0"/>
              </a:rPr>
              <a:t>The First woe, w. 1-12 </a:t>
            </a:r>
            <a:endParaRPr lang="en-US" sz="3200" dirty="0">
              <a:solidFill>
                <a:prstClr val="black"/>
              </a:solidFill>
              <a:latin typeface="Consolas" panose="020B0609020204030204" pitchFamily="49" charset="0"/>
              <a:ea typeface="Calibri" panose="020F0502020204030204" pitchFamily="34" charset="0"/>
              <a:cs typeface="Times New Roman" panose="02020603050405020304" pitchFamily="18" charset="0"/>
            </a:endParaRPr>
          </a:p>
          <a:p>
            <a:pPr lvl="0" indent="182880"/>
            <a:r>
              <a:rPr lang="en-US" sz="3200" dirty="0">
                <a:solidFill>
                  <a:prstClr val="black"/>
                </a:solidFill>
                <a:latin typeface="Cambria" panose="02040503050406030204" pitchFamily="18" charset="0"/>
                <a:ea typeface="Calibri" panose="020F0502020204030204" pitchFamily="34" charset="0"/>
                <a:cs typeface="Courier New" panose="02070309020205020404" pitchFamily="49" charset="0"/>
              </a:rPr>
              <a:t>The Second Woe, vv. 13-21</a:t>
            </a:r>
            <a:endParaRPr lang="en-US" sz="3200" dirty="0">
              <a:solidFill>
                <a:prstClr val="black"/>
              </a:solidFill>
              <a:latin typeface="Consolas" panose="020B0609020204030204" pitchFamily="49" charset="0"/>
              <a:ea typeface="Calibri" panose="020F0502020204030204" pitchFamily="34" charset="0"/>
              <a:cs typeface="Times New Roman" panose="02020603050405020304" pitchFamily="18" charset="0"/>
            </a:endParaRPr>
          </a:p>
          <a:p>
            <a:pPr lvl="0" indent="182880"/>
            <a:r>
              <a:rPr lang="en-US" sz="3200" dirty="0">
                <a:solidFill>
                  <a:prstClr val="black"/>
                </a:solidFill>
                <a:latin typeface="Cambria" panose="02040503050406030204" pitchFamily="18" charset="0"/>
                <a:ea typeface="Calibri" panose="020F0502020204030204" pitchFamily="34" charset="0"/>
                <a:cs typeface="Courier New" panose="02070309020205020404" pitchFamily="49" charset="0"/>
              </a:rPr>
              <a:t> </a:t>
            </a:r>
            <a:endParaRPr lang="en-US" sz="3200" dirty="0">
              <a:solidFill>
                <a:prstClr val="black"/>
              </a:solidFill>
              <a:latin typeface="Consolas" panose="020B0609020204030204" pitchFamily="49" charset="0"/>
              <a:ea typeface="Calibri" panose="020F0502020204030204" pitchFamily="34" charset="0"/>
              <a:cs typeface="Times New Roman" panose="02020603050405020304" pitchFamily="18" charset="0"/>
            </a:endParaRPr>
          </a:p>
          <a:p>
            <a:pPr lvl="0" indent="182880"/>
            <a:r>
              <a:rPr lang="en-US" sz="3200" b="1" dirty="0">
                <a:solidFill>
                  <a:prstClr val="black"/>
                </a:solidFill>
                <a:latin typeface="Cambria" panose="02040503050406030204" pitchFamily="18" charset="0"/>
                <a:ea typeface="Calibri" panose="020F0502020204030204" pitchFamily="34" charset="0"/>
                <a:cs typeface="Courier New" panose="02070309020205020404" pitchFamily="49" charset="0"/>
              </a:rPr>
              <a:t>Chapter 10. The Angel and the Little Book</a:t>
            </a:r>
            <a:endParaRPr lang="en-US" sz="3200" dirty="0">
              <a:solidFill>
                <a:prstClr val="black"/>
              </a:solidFill>
              <a:latin typeface="Consolas" panose="020B0609020204030204" pitchFamily="49" charset="0"/>
              <a:ea typeface="Calibri" panose="020F0502020204030204" pitchFamily="34" charset="0"/>
              <a:cs typeface="Times New Roman" panose="02020603050405020304" pitchFamily="18" charset="0"/>
            </a:endParaRPr>
          </a:p>
          <a:p>
            <a:pPr lvl="0" indent="182880"/>
            <a:r>
              <a:rPr lang="en-US" sz="3200" dirty="0">
                <a:solidFill>
                  <a:prstClr val="black"/>
                </a:solidFill>
                <a:latin typeface="Cambria" panose="02040503050406030204" pitchFamily="18" charset="0"/>
                <a:ea typeface="Calibri" panose="020F0502020204030204" pitchFamily="34" charset="0"/>
                <a:cs typeface="Courier New" panose="02070309020205020404" pitchFamily="49" charset="0"/>
              </a:rPr>
              <a:t> </a:t>
            </a:r>
            <a:endParaRPr lang="en-US" sz="3200" dirty="0">
              <a:solidFill>
                <a:prstClr val="black"/>
              </a:solidFill>
              <a:latin typeface="Consolas" panose="020B0609020204030204" pitchFamily="49" charset="0"/>
              <a:ea typeface="Calibri" panose="020F0502020204030204" pitchFamily="34" charset="0"/>
              <a:cs typeface="Times New Roman" panose="02020603050405020304" pitchFamily="18" charset="0"/>
            </a:endParaRPr>
          </a:p>
          <a:p>
            <a:pPr lvl="0" indent="182880"/>
            <a:r>
              <a:rPr lang="en-US" sz="3200" b="1" dirty="0">
                <a:solidFill>
                  <a:prstClr val="black"/>
                </a:solidFill>
                <a:latin typeface="Cambria" panose="02040503050406030204" pitchFamily="18" charset="0"/>
                <a:ea typeface="Calibri" panose="020F0502020204030204" pitchFamily="34" charset="0"/>
                <a:cs typeface="Courier New" panose="02070309020205020404" pitchFamily="49" charset="0"/>
              </a:rPr>
              <a:t>Chapter 11.  The Vision Continues</a:t>
            </a:r>
            <a:endParaRPr lang="en-US" sz="3200" dirty="0">
              <a:solidFill>
                <a:prstClr val="black"/>
              </a:solidFill>
              <a:latin typeface="Consolas" panose="020B0609020204030204" pitchFamily="49" charset="0"/>
              <a:ea typeface="Calibri" panose="020F0502020204030204" pitchFamily="34" charset="0"/>
              <a:cs typeface="Times New Roman" panose="02020603050405020304" pitchFamily="18" charset="0"/>
            </a:endParaRPr>
          </a:p>
          <a:p>
            <a:pPr lvl="0" indent="182880"/>
            <a:r>
              <a:rPr lang="en-US" sz="3200" dirty="0">
                <a:solidFill>
                  <a:prstClr val="black"/>
                </a:solidFill>
                <a:latin typeface="Cambria" panose="02040503050406030204" pitchFamily="18" charset="0"/>
                <a:ea typeface="Calibri" panose="020F0502020204030204" pitchFamily="34" charset="0"/>
                <a:cs typeface="Courier New" panose="02070309020205020404" pitchFamily="49" charset="0"/>
              </a:rPr>
              <a:t>The Measured Temple and the Two Witnesses, vv. 1-13</a:t>
            </a:r>
            <a:endParaRPr lang="en-US" sz="3200" dirty="0">
              <a:solidFill>
                <a:prstClr val="black"/>
              </a:solidFill>
              <a:latin typeface="Consolas" panose="020B0609020204030204" pitchFamily="49" charset="0"/>
              <a:ea typeface="Calibri" panose="020F0502020204030204" pitchFamily="34" charset="0"/>
              <a:cs typeface="Times New Roman" panose="02020603050405020304" pitchFamily="18" charset="0"/>
            </a:endParaRPr>
          </a:p>
          <a:p>
            <a:pPr lvl="0" indent="182880"/>
            <a:r>
              <a:rPr lang="en-US" sz="3200" dirty="0">
                <a:solidFill>
                  <a:prstClr val="black"/>
                </a:solidFill>
                <a:latin typeface="Cambria" panose="02040503050406030204" pitchFamily="18" charset="0"/>
                <a:ea typeface="Calibri" panose="020F0502020204030204" pitchFamily="34" charset="0"/>
                <a:cs typeface="Courier New" panose="02070309020205020404" pitchFamily="49" charset="0"/>
              </a:rPr>
              <a:t>The Third Woe – The Seventh Trumpet, vv. 14-19</a:t>
            </a:r>
            <a:endParaRPr lang="en-US" sz="3200" dirty="0">
              <a:solidFill>
                <a:prstClr val="black"/>
              </a:solidFill>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92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97A195-5614-4CA8-8C73-642EDBE7FF0C}"/>
              </a:ext>
            </a:extLst>
          </p:cNvPr>
          <p:cNvSpPr/>
          <p:nvPr/>
        </p:nvSpPr>
        <p:spPr>
          <a:xfrm>
            <a:off x="255639" y="226142"/>
            <a:ext cx="11720051" cy="6494085"/>
          </a:xfrm>
          <a:prstGeom prst="rect">
            <a:avLst/>
          </a:prstGeom>
        </p:spPr>
        <p:txBody>
          <a:bodyPr wrap="square">
            <a:spAutoFit/>
          </a:bodyPr>
          <a:lstStyle/>
          <a:p>
            <a:pPr indent="182880" algn="ctr"/>
            <a:r>
              <a:rPr lang="en-US" sz="3200" b="1" dirty="0">
                <a:latin typeface="Cambria" panose="02040503050406030204" pitchFamily="18" charset="0"/>
                <a:ea typeface="Calibri" panose="020F0502020204030204" pitchFamily="34" charset="0"/>
                <a:cs typeface="Courier New" panose="02070309020205020404" pitchFamily="49" charset="0"/>
              </a:rPr>
              <a:t>Part 2</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lgn="ctr"/>
            <a:r>
              <a:rPr lang="en-US" sz="3200" b="1" dirty="0">
                <a:latin typeface="Cambria" panose="02040503050406030204" pitchFamily="18" charset="0"/>
                <a:ea typeface="Calibri" panose="020F0502020204030204" pitchFamily="34" charset="0"/>
                <a:cs typeface="Courier New" panose="02070309020205020404" pitchFamily="49" charset="0"/>
              </a:rPr>
              <a:t>War and Victory</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lgn="ctr"/>
            <a:r>
              <a:rPr lang="en-US" sz="3200" b="1" dirty="0">
                <a:latin typeface="Cambria" panose="02040503050406030204" pitchFamily="18" charset="0"/>
                <a:ea typeface="Calibri" panose="020F0502020204030204" pitchFamily="34" charset="0"/>
                <a:cs typeface="Courier New" panose="02070309020205020404" pitchFamily="49" charset="0"/>
              </a:rPr>
              <a:t>Chapters 12-22</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12. The Woman and the Dragon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Woman, the Dragon, the Man Child, vv. 1-6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Great Spiritual War, vv. 7-12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Persecution of the Woman, vv. 13-17</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13. The Two Wild Beasts</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Beast Out of the Sea, vv. 1-10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Beast Out of the Earth, vv. 11-18</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4833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483B1F-3021-4189-A9C0-24746F9EA3AD}"/>
              </a:ext>
            </a:extLst>
          </p:cNvPr>
          <p:cNvSpPr/>
          <p:nvPr/>
        </p:nvSpPr>
        <p:spPr>
          <a:xfrm>
            <a:off x="255638" y="176982"/>
            <a:ext cx="11503742" cy="6001643"/>
          </a:xfrm>
          <a:prstGeom prst="rect">
            <a:avLst/>
          </a:prstGeom>
        </p:spPr>
        <p:txBody>
          <a:bodyPr wrap="square">
            <a:spAutoFit/>
          </a:bodyPr>
          <a:lstStyle/>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14. Righteous Judgment</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Lamb and the 144,000 on Mount Zion, vv. 1-5</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Angels' Messages and a Voice of Warning from Heaven, vv. 6-13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Twofold Vision of Harvest and Vintage of the Earth, vv. 14-20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endParaRPr lang="en-US" sz="3200" b="1" dirty="0">
              <a:latin typeface="Cambria" panose="02040503050406030204" pitchFamily="18" charset="0"/>
              <a:ea typeface="Calibri" panose="020F0502020204030204" pitchFamily="34" charset="0"/>
              <a:cs typeface="Courier New" panose="02070309020205020404" pitchFamily="49"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15. The Seven Bowls of Wrath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Seven Angels Introduced, vv. 1-8</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16. The Bowls of Wrath Poured Out</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Bowls Involving Nature, vv. 1-9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Bowls Involving the Moral and Political, vv. 10-21</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593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15BD9A-DB87-43CC-B8BD-0BC34B636058}"/>
              </a:ext>
            </a:extLst>
          </p:cNvPr>
          <p:cNvSpPr/>
          <p:nvPr/>
        </p:nvSpPr>
        <p:spPr>
          <a:xfrm>
            <a:off x="265471" y="245806"/>
            <a:ext cx="11621729" cy="5509200"/>
          </a:xfrm>
          <a:prstGeom prst="rect">
            <a:avLst/>
          </a:prstGeom>
        </p:spPr>
        <p:txBody>
          <a:bodyPr wrap="square">
            <a:spAutoFit/>
          </a:bodyPr>
          <a:lstStyle/>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17. The Infamy and Fall of Babylon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Babylon Harlot Identified, vv. 1-6</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Explanation of the Mystery of the Woman and the Beast, vv. 7-14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Further Identification of the Harlot, vv. 1 5-18</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endParaRPr lang="en-US" sz="3200" b="1" dirty="0">
              <a:latin typeface="Cambria" panose="02040503050406030204" pitchFamily="18" charset="0"/>
              <a:ea typeface="Calibri" panose="020F0502020204030204" pitchFamily="34" charset="0"/>
              <a:cs typeface="Courier New" panose="02070309020205020404" pitchFamily="49"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18. The Fall of the Harlot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Heaven's Decree: "Fallen is Babylon," vv. 1-8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Lament of the Earthlings over Babylon, vv. 9-19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Voice of Rejoicing, v. 20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Silence of the Tomb, vv. 21-24</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417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EF0A44-D9DF-4112-BF94-D7D2E69B545C}"/>
              </a:ext>
            </a:extLst>
          </p:cNvPr>
          <p:cNvSpPr/>
          <p:nvPr/>
        </p:nvSpPr>
        <p:spPr>
          <a:xfrm>
            <a:off x="275303" y="275303"/>
            <a:ext cx="11336594" cy="6001643"/>
          </a:xfrm>
          <a:prstGeom prst="rect">
            <a:avLst/>
          </a:prstGeom>
        </p:spPr>
        <p:txBody>
          <a:bodyPr wrap="square">
            <a:spAutoFit/>
          </a:bodyPr>
          <a:lstStyle/>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19. Victory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Hallelujahs of Victory, vv. 1-10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Warrior-King: Defeat of the Two Beasts, vv. 11-21</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A. The Warrior-King Revealed, vv. 11-16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B. The Angel's call to "The Great Supper of god," vv. 17-18</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C. The Decisive Battle and Defeat of Evil, vv. 19-21</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endParaRPr lang="en-US" sz="3200" b="1" dirty="0">
              <a:latin typeface="Cambria" panose="02040503050406030204" pitchFamily="18" charset="0"/>
              <a:ea typeface="Calibri" panose="020F0502020204030204" pitchFamily="34" charset="0"/>
              <a:cs typeface="Courier New" panose="02070309020205020404" pitchFamily="49" charset="0"/>
            </a:endParaRPr>
          </a:p>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20. The Thousand Years and the Final Judgment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Thousand Years, vv. 1-10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Final Judgment, vv. 11-15</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endParaRPr lang="en-US" sz="320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000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58492C-9370-4112-B80D-1A4870773D72}"/>
              </a:ext>
            </a:extLst>
          </p:cNvPr>
          <p:cNvSpPr/>
          <p:nvPr/>
        </p:nvSpPr>
        <p:spPr>
          <a:xfrm>
            <a:off x="462116" y="450277"/>
            <a:ext cx="6096000" cy="1569660"/>
          </a:xfrm>
          <a:prstGeom prst="rect">
            <a:avLst/>
          </a:prstGeom>
        </p:spPr>
        <p:txBody>
          <a:bodyPr>
            <a:spAutoFit/>
          </a:bodyPr>
          <a:lstStyle/>
          <a:p>
            <a:pPr indent="182880"/>
            <a:r>
              <a:rPr lang="en-US" sz="3200" b="1" dirty="0">
                <a:latin typeface="Cambria" panose="02040503050406030204" pitchFamily="18" charset="0"/>
                <a:ea typeface="Calibri" panose="020F0502020204030204" pitchFamily="34" charset="0"/>
                <a:cs typeface="Courier New" panose="02070309020205020404" pitchFamily="49" charset="0"/>
              </a:rPr>
              <a:t>Chapter 21. The Eternal Glory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"All Things New," vv. 1-8 </a:t>
            </a:r>
            <a:endParaRPr lang="en-US" sz="3200" dirty="0">
              <a:latin typeface="Consolas" panose="020B0609020204030204" pitchFamily="49" charset="0"/>
              <a:ea typeface="Calibri" panose="020F0502020204030204" pitchFamily="34" charset="0"/>
              <a:cs typeface="Times New Roman" panose="02020603050405020304" pitchFamily="18" charset="0"/>
            </a:endParaRPr>
          </a:p>
          <a:p>
            <a:pPr indent="182880"/>
            <a:r>
              <a:rPr lang="en-US" sz="3200" dirty="0">
                <a:latin typeface="Cambria" panose="02040503050406030204" pitchFamily="18" charset="0"/>
                <a:ea typeface="Calibri" panose="020F0502020204030204" pitchFamily="34" charset="0"/>
                <a:cs typeface="Courier New" panose="02070309020205020404" pitchFamily="49" charset="0"/>
              </a:rPr>
              <a:t>The New Jerusalem, vv. 9-27 </a:t>
            </a:r>
            <a:endParaRPr lang="en-US" sz="3200" dirty="0"/>
          </a:p>
        </p:txBody>
      </p:sp>
    </p:spTree>
    <p:extLst>
      <p:ext uri="{BB962C8B-B14F-4D97-AF65-F5344CB8AC3E}">
        <p14:creationId xmlns:p14="http://schemas.microsoft.com/office/powerpoint/2010/main" val="98103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71FBA15-5084-4709-9F9A-8B542412E7F4}"/>
              </a:ext>
            </a:extLst>
          </p:cNvPr>
          <p:cNvGrpSpPr/>
          <p:nvPr/>
        </p:nvGrpSpPr>
        <p:grpSpPr>
          <a:xfrm>
            <a:off x="0" y="0"/>
            <a:ext cx="12192000" cy="6858000"/>
            <a:chOff x="0" y="-157951"/>
            <a:chExt cx="12192000" cy="6858000"/>
          </a:xfrm>
        </p:grpSpPr>
        <p:pic>
          <p:nvPicPr>
            <p:cNvPr id="5" name="Picture 4">
              <a:extLst>
                <a:ext uri="{FF2B5EF4-FFF2-40B4-BE49-F238E27FC236}">
                  <a16:creationId xmlns:a16="http://schemas.microsoft.com/office/drawing/2014/main" id="{E69D13BB-698A-448A-8CD9-3EB250A68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951"/>
              <a:ext cx="12192000" cy="6858000"/>
            </a:xfrm>
            <a:prstGeom prst="rect">
              <a:avLst/>
            </a:prstGeom>
          </p:spPr>
        </p:pic>
        <p:sp>
          <p:nvSpPr>
            <p:cNvPr id="6" name="TextBox 5">
              <a:extLst>
                <a:ext uri="{FF2B5EF4-FFF2-40B4-BE49-F238E27FC236}">
                  <a16:creationId xmlns:a16="http://schemas.microsoft.com/office/drawing/2014/main" id="{98D7CEB4-1D71-494E-9231-C01AE297EF91}"/>
                </a:ext>
              </a:extLst>
            </p:cNvPr>
            <p:cNvSpPr txBox="1"/>
            <p:nvPr/>
          </p:nvSpPr>
          <p:spPr>
            <a:xfrm>
              <a:off x="6096000" y="157951"/>
              <a:ext cx="5929572" cy="1200329"/>
            </a:xfrm>
            <a:prstGeom prst="rect">
              <a:avLst/>
            </a:prstGeom>
            <a:solidFill>
              <a:schemeClr val="accent6">
                <a:lumMod val="60000"/>
                <a:lumOff val="40000"/>
              </a:schemeClr>
            </a:solidFill>
            <a:ln w="28575">
              <a:solidFill>
                <a:schemeClr val="tx1"/>
              </a:solidFill>
            </a:ln>
          </p:spPr>
          <p:txBody>
            <a:bodyPr wrap="none" rtlCol="0">
              <a:spAutoFit/>
            </a:bodyPr>
            <a:lstStyle/>
            <a:p>
              <a:pPr algn="ctr"/>
              <a:r>
                <a:rPr lang="en-US" sz="3600" b="1" dirty="0">
                  <a:latin typeface="Cambria" panose="02040503050406030204" pitchFamily="18" charset="0"/>
                </a:rPr>
                <a:t>Letters To The</a:t>
              </a:r>
            </a:p>
            <a:p>
              <a:pPr algn="ctr"/>
              <a:r>
                <a:rPr lang="en-US" sz="3600" b="1" dirty="0">
                  <a:latin typeface="Cambria" panose="02040503050406030204" pitchFamily="18" charset="0"/>
                </a:rPr>
                <a:t>The Seven Churches of Asia</a:t>
              </a:r>
            </a:p>
          </p:txBody>
        </p:sp>
        <p:sp>
          <p:nvSpPr>
            <p:cNvPr id="7" name="Oval 6">
              <a:extLst>
                <a:ext uri="{FF2B5EF4-FFF2-40B4-BE49-F238E27FC236}">
                  <a16:creationId xmlns:a16="http://schemas.microsoft.com/office/drawing/2014/main" id="{01BAB7F7-6AFB-4538-9E88-521357C6F2F9}"/>
                </a:ext>
              </a:extLst>
            </p:cNvPr>
            <p:cNvSpPr/>
            <p:nvPr/>
          </p:nvSpPr>
          <p:spPr>
            <a:xfrm>
              <a:off x="6248172" y="2227016"/>
              <a:ext cx="2032000" cy="1615440"/>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8776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F32F8B-917B-4494-9DC5-708EB1EA16A3}"/>
              </a:ext>
            </a:extLst>
          </p:cNvPr>
          <p:cNvGrpSpPr/>
          <p:nvPr/>
        </p:nvGrpSpPr>
        <p:grpSpPr>
          <a:xfrm>
            <a:off x="0" y="-33772"/>
            <a:ext cx="12192000" cy="6891772"/>
            <a:chOff x="0" y="-33772"/>
            <a:chExt cx="12192000" cy="6891772"/>
          </a:xfrm>
        </p:grpSpPr>
        <p:pic>
          <p:nvPicPr>
            <p:cNvPr id="3" name="Picture 2">
              <a:extLst>
                <a:ext uri="{FF2B5EF4-FFF2-40B4-BE49-F238E27FC236}">
                  <a16:creationId xmlns:a16="http://schemas.microsoft.com/office/drawing/2014/main" id="{9BAF9F02-3642-4611-A96F-B0D58529A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72"/>
              <a:ext cx="12192000" cy="6891772"/>
            </a:xfrm>
            <a:prstGeom prst="rect">
              <a:avLst/>
            </a:prstGeom>
          </p:spPr>
        </p:pic>
        <p:sp>
          <p:nvSpPr>
            <p:cNvPr id="4" name="Oval 3">
              <a:extLst>
                <a:ext uri="{FF2B5EF4-FFF2-40B4-BE49-F238E27FC236}">
                  <a16:creationId xmlns:a16="http://schemas.microsoft.com/office/drawing/2014/main" id="{6C66227F-00CF-46FC-ADF3-C34C8E9A9116}"/>
                </a:ext>
              </a:extLst>
            </p:cNvPr>
            <p:cNvSpPr/>
            <p:nvPr/>
          </p:nvSpPr>
          <p:spPr>
            <a:xfrm>
              <a:off x="3241040" y="2092960"/>
              <a:ext cx="3942080" cy="2895599"/>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F6640AF-AF3E-4783-AE86-7EDFE2006FFB}"/>
                </a:ext>
              </a:extLst>
            </p:cNvPr>
            <p:cNvCxnSpPr/>
            <p:nvPr/>
          </p:nvCxnSpPr>
          <p:spPr>
            <a:xfrm flipH="1" flipV="1">
              <a:off x="3721100" y="3841750"/>
              <a:ext cx="139700" cy="330200"/>
            </a:xfrm>
            <a:prstGeom prst="straightConnector1">
              <a:avLst/>
            </a:prstGeom>
            <a:ln w="539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1FDCF58-D88B-4B2D-92AC-0DBB77692206}"/>
                </a:ext>
              </a:extLst>
            </p:cNvPr>
            <p:cNvCxnSpPr/>
            <p:nvPr/>
          </p:nvCxnSpPr>
          <p:spPr>
            <a:xfrm flipV="1">
              <a:off x="3708400" y="2838450"/>
              <a:ext cx="69850" cy="952500"/>
            </a:xfrm>
            <a:prstGeom prst="straightConnector1">
              <a:avLst/>
            </a:prstGeom>
            <a:ln w="539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09EA00C-25C7-484E-9DA4-B161591476A8}"/>
                </a:ext>
              </a:extLst>
            </p:cNvPr>
            <p:cNvCxnSpPr/>
            <p:nvPr/>
          </p:nvCxnSpPr>
          <p:spPr>
            <a:xfrm>
              <a:off x="3816350" y="2876550"/>
              <a:ext cx="158750" cy="292100"/>
            </a:xfrm>
            <a:prstGeom prst="straightConnector1">
              <a:avLst/>
            </a:prstGeom>
            <a:ln w="539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115FB8E-396E-40DB-A283-7A622337CB49}"/>
                </a:ext>
              </a:extLst>
            </p:cNvPr>
            <p:cNvCxnSpPr/>
            <p:nvPr/>
          </p:nvCxnSpPr>
          <p:spPr>
            <a:xfrm>
              <a:off x="4013200" y="3200400"/>
              <a:ext cx="469900" cy="304800"/>
            </a:xfrm>
            <a:prstGeom prst="straightConnector1">
              <a:avLst/>
            </a:prstGeom>
            <a:ln w="539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4BAE972-1693-4D1D-A672-74970D06D6A7}"/>
                </a:ext>
              </a:extLst>
            </p:cNvPr>
            <p:cNvCxnSpPr/>
            <p:nvPr/>
          </p:nvCxnSpPr>
          <p:spPr>
            <a:xfrm>
              <a:off x="4514850" y="3536950"/>
              <a:ext cx="692150" cy="304800"/>
            </a:xfrm>
            <a:prstGeom prst="straightConnector1">
              <a:avLst/>
            </a:prstGeom>
            <a:ln w="539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200A84-E015-4127-BA5F-965982D3D16B}"/>
                </a:ext>
              </a:extLst>
            </p:cNvPr>
            <p:cNvCxnSpPr/>
            <p:nvPr/>
          </p:nvCxnSpPr>
          <p:spPr>
            <a:xfrm>
              <a:off x="5238750" y="3841750"/>
              <a:ext cx="298450" cy="330200"/>
            </a:xfrm>
            <a:prstGeom prst="straightConnector1">
              <a:avLst/>
            </a:prstGeom>
            <a:ln w="539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368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46E27-99BF-4C4E-968E-7CDB73C733BC}"/>
              </a:ext>
            </a:extLst>
          </p:cNvPr>
          <p:cNvSpPr/>
          <p:nvPr/>
        </p:nvSpPr>
        <p:spPr>
          <a:xfrm>
            <a:off x="322083" y="0"/>
            <a:ext cx="11547834" cy="6662850"/>
          </a:xfrm>
          <a:prstGeom prst="rect">
            <a:avLst/>
          </a:prstGeom>
        </p:spPr>
        <p:txBody>
          <a:bodyPr wrap="square">
            <a:spAutoFit/>
          </a:bodyPr>
          <a:lstStyle/>
          <a:p>
            <a:pPr indent="182880" algn="ctr">
              <a:lnSpc>
                <a:spcPct val="150000"/>
              </a:lnSpc>
            </a:pPr>
            <a:r>
              <a:rPr lang="en-US" sz="3600" b="1" dirty="0">
                <a:effectLst/>
                <a:latin typeface="Cambria" panose="02040503050406030204" pitchFamily="18" charset="0"/>
                <a:ea typeface="Calibri" panose="020F0502020204030204" pitchFamily="34" charset="0"/>
                <a:cs typeface="Times New Roman" panose="02020603050405020304" pitchFamily="18" charset="0"/>
              </a:rPr>
              <a:t>Introducing Revelation</a:t>
            </a:r>
            <a:endParaRPr lang="en-US" sz="3600" dirty="0">
              <a:latin typeface="Cambria" panose="02040503050406030204" pitchFamily="18" charset="0"/>
              <a:ea typeface="Calibri" panose="020F0502020204030204" pitchFamily="34" charset="0"/>
              <a:cs typeface="Times New Roman" panose="02020603050405020304" pitchFamily="18" charset="0"/>
            </a:endParaRP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Early Date or Late Date?</a:t>
            </a:r>
            <a:r>
              <a:rPr lang="en-US" sz="2800" dirty="0">
                <a:latin typeface="Cambria" panose="02040503050406030204" pitchFamily="18" charset="0"/>
                <a:ea typeface="Calibri" panose="020F0502020204030204" pitchFamily="34" charset="0"/>
                <a:cs typeface="Times New Roman" panose="02020603050405020304" pitchFamily="18" charset="0"/>
              </a:rPr>
              <a:t>  </a:t>
            </a:r>
          </a:p>
          <a:p>
            <a:pPr>
              <a:lnSpc>
                <a:spcPct val="150000"/>
              </a:lnSpc>
            </a:pPr>
            <a:r>
              <a:rPr lang="en-US" sz="2800" b="1" dirty="0">
                <a:latin typeface="Cambria" panose="02040503050406030204" pitchFamily="18" charset="0"/>
                <a:ea typeface="Calibri" panose="020F0502020204030204" pitchFamily="34" charset="0"/>
                <a:cs typeface="Times New Roman" panose="02020603050405020304" pitchFamily="18" charset="0"/>
              </a:rPr>
              <a:t>	The Date of the Book</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marL="457200" indent="-457200">
              <a:lnSpc>
                <a:spcPct val="150000"/>
              </a:lnSpc>
              <a:buFont typeface="Wingdings" panose="05000000000000000000" pitchFamily="2" charset="2"/>
              <a:buChar char="Ø"/>
            </a:pPr>
            <a:r>
              <a:rPr lang="en-US" sz="2800" b="1" dirty="0">
                <a:latin typeface="Cambria" panose="02040503050406030204" pitchFamily="18" charset="0"/>
                <a:cs typeface="Times New Roman" panose="02020603050405020304" pitchFamily="18" charset="0"/>
              </a:rPr>
              <a:t>Signs</a:t>
            </a:r>
            <a:r>
              <a:rPr lang="en-US" sz="2800" b="1" dirty="0">
                <a:latin typeface="Cambria" panose="02040503050406030204" pitchFamily="18" charset="0"/>
                <a:ea typeface="Calibri" panose="020F0502020204030204" pitchFamily="34" charset="0"/>
                <a:cs typeface="Times New Roman" panose="02020603050405020304" pitchFamily="18" charset="0"/>
              </a:rPr>
              <a:t> and Symbols.  What and Who?</a:t>
            </a:r>
            <a:r>
              <a:rPr lang="en-US" sz="2800" dirty="0">
                <a:latin typeface="Cambria" panose="02040503050406030204" pitchFamily="18" charset="0"/>
                <a:ea typeface="Calibri" panose="020F0502020204030204" pitchFamily="34" charset="0"/>
                <a:cs typeface="Times New Roman" panose="02020603050405020304" pitchFamily="18" charset="0"/>
              </a:rPr>
              <a:t>  </a:t>
            </a: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Confusion</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What We Don’t Know About Revelation</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a:lnSpc>
                <a:spcPct val="150000"/>
              </a:lnSpc>
            </a:pPr>
            <a:r>
              <a:rPr lang="en-US" sz="2800" b="1" dirty="0">
                <a:latin typeface="Cambria" panose="02040503050406030204" pitchFamily="18" charset="0"/>
                <a:ea typeface="Calibri" panose="020F0502020204030204" pitchFamily="34" charset="0"/>
                <a:cs typeface="Times New Roman" panose="02020603050405020304" pitchFamily="18" charset="0"/>
              </a:rPr>
              <a:t>	“This Is That ...”:</a:t>
            </a:r>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ea typeface="Calibri" panose="020F0502020204030204" pitchFamily="34" charset="0"/>
                <a:cs typeface="Times New Roman" panose="02020603050405020304" pitchFamily="18" charset="0"/>
              </a:rPr>
              <a:t>Acts 2:16</a:t>
            </a: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What We Do Know About Revelation</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lvl="1">
              <a:lnSpc>
                <a:spcPct val="150000"/>
              </a:lnSpc>
            </a:pPr>
            <a:r>
              <a:rPr lang="en-US" sz="2800" b="1" dirty="0">
                <a:latin typeface="Cambria" panose="02040503050406030204" pitchFamily="18" charset="0"/>
                <a:ea typeface="Calibri" panose="020F0502020204030204" pitchFamily="34" charset="0"/>
                <a:cs typeface="Times New Roman" panose="02020603050405020304" pitchFamily="18" charset="0"/>
              </a:rPr>
              <a:t>	The Purpose of the Book</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To Whom Was It Written?</a:t>
            </a:r>
            <a:endParaRPr lang="en-US" sz="28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515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FEE40A-A4FE-427F-BDB5-928A25081889}"/>
              </a:ext>
            </a:extLst>
          </p:cNvPr>
          <p:cNvSpPr/>
          <p:nvPr/>
        </p:nvSpPr>
        <p:spPr>
          <a:xfrm>
            <a:off x="776141" y="449700"/>
            <a:ext cx="10837682" cy="4721357"/>
          </a:xfrm>
          <a:prstGeom prst="rect">
            <a:avLst/>
          </a:prstGeom>
        </p:spPr>
        <p:txBody>
          <a:bodyPr wrap="square">
            <a:spAutoFit/>
          </a:bodyPr>
          <a:lstStyle/>
          <a:p>
            <a:pPr indent="182880">
              <a:lnSpc>
                <a:spcPct val="150000"/>
              </a:lnSpc>
            </a:pPr>
            <a:r>
              <a:rPr lang="en-US" sz="3600" b="1" dirty="0">
                <a:latin typeface="Cambria" panose="02040503050406030204" pitchFamily="18" charset="0"/>
                <a:ea typeface="Calibri" panose="020F0502020204030204" pitchFamily="34" charset="0"/>
                <a:cs typeface="Times New Roman" panose="02020603050405020304" pitchFamily="18" charset="0"/>
              </a:rPr>
              <a:t>Chapter l. Christ Among the Lampstands </a:t>
            </a:r>
            <a:endParaRPr lang="en-US" sz="3600" dirty="0">
              <a:latin typeface="Cambria" panose="02040503050406030204" pitchFamily="18" charset="0"/>
              <a:ea typeface="Calibri" panose="020F0502020204030204" pitchFamily="34" charset="0"/>
              <a:cs typeface="Times New Roman" panose="02020603050405020304" pitchFamily="18" charset="0"/>
            </a:endParaRP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The Superscription, vv. 1-3 </a:t>
            </a: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The Salutation, vv. 4-7 </a:t>
            </a: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The Seal, v. 8 </a:t>
            </a: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John's Charge to Write, vv. 9-11 </a:t>
            </a: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The Vision: Christ's Majesty and Glory, vv. 12-16 </a:t>
            </a:r>
          </a:p>
          <a:p>
            <a:pPr marL="457200" indent="-457200">
              <a:lnSpc>
                <a:spcPct val="150000"/>
              </a:lnSpc>
              <a:buFont typeface="Wingdings" panose="05000000000000000000" pitchFamily="2" charset="2"/>
              <a:buChar char="Ø"/>
            </a:pPr>
            <a:r>
              <a:rPr lang="en-US" sz="2800" b="1" dirty="0">
                <a:latin typeface="Cambria" panose="02040503050406030204" pitchFamily="18" charset="0"/>
                <a:ea typeface="Calibri" panose="020F0502020204030204" pitchFamily="34" charset="0"/>
                <a:cs typeface="Times New Roman" panose="02020603050405020304" pitchFamily="18" charset="0"/>
              </a:rPr>
              <a:t>The Charge to Write, vv. 17-20</a:t>
            </a:r>
          </a:p>
        </p:txBody>
      </p:sp>
    </p:spTree>
    <p:extLst>
      <p:ext uri="{BB962C8B-B14F-4D97-AF65-F5344CB8AC3E}">
        <p14:creationId xmlns:p14="http://schemas.microsoft.com/office/powerpoint/2010/main" val="2425794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5355312"/>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2. Letters to the Churches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182880" algn="ctr"/>
            <a:r>
              <a:rPr lang="en-US" sz="2800" b="1" dirty="0">
                <a:latin typeface="Times New Roman" panose="02020603050405020304" pitchFamily="18" charset="0"/>
                <a:cs typeface="Times New Roman" panose="02020603050405020304" pitchFamily="18" charset="0"/>
              </a:rPr>
              <a:t>Introduction to the Letters </a:t>
            </a:r>
          </a:p>
          <a:p>
            <a:pPr indent="182880" algn="ctr"/>
            <a:r>
              <a:rPr lang="en-US" sz="2800" b="1" dirty="0">
                <a:latin typeface="Times New Roman" panose="02020603050405020304" pitchFamily="18" charset="0"/>
                <a:cs typeface="Times New Roman" panose="02020603050405020304" pitchFamily="18" charset="0"/>
              </a:rPr>
              <a:t>Ephesus, vv. 1-7 </a:t>
            </a:r>
          </a:p>
          <a:p>
            <a:r>
              <a:rPr lang="en-US" b="1" dirty="0"/>
              <a:t> </a:t>
            </a:r>
            <a:endParaRPr lang="en-US" dirty="0"/>
          </a:p>
          <a:p>
            <a:r>
              <a:rPr lang="en-US" sz="2400" b="1" dirty="0">
                <a:latin typeface="Cambria" panose="02040503050406030204" pitchFamily="18" charset="0"/>
              </a:rPr>
              <a:t>Jesus ...</a:t>
            </a:r>
          </a:p>
          <a:p>
            <a:r>
              <a:rPr lang="en-US" sz="2400" b="1" dirty="0">
                <a:latin typeface="Cambria" panose="02040503050406030204" pitchFamily="18" charset="0"/>
              </a:rPr>
              <a:t>	The One who hold the seven stars</a:t>
            </a:r>
          </a:p>
          <a:p>
            <a:r>
              <a:rPr lang="en-US" sz="2400" b="1" dirty="0">
                <a:latin typeface="Cambria" panose="02040503050406030204" pitchFamily="18" charset="0"/>
              </a:rPr>
              <a:t>	The One who walks among the lampstands</a:t>
            </a:r>
          </a:p>
          <a:p>
            <a:r>
              <a:rPr lang="en-US" sz="2400" b="1" dirty="0">
                <a:latin typeface="Cambria" panose="02040503050406030204" pitchFamily="18" charset="0"/>
              </a:rPr>
              <a:t> </a:t>
            </a:r>
          </a:p>
          <a:p>
            <a:r>
              <a:rPr lang="en-US" sz="2400" b="1" dirty="0">
                <a:latin typeface="Cambria" panose="02040503050406030204" pitchFamily="18" charset="0"/>
              </a:rPr>
              <a:t>I know ...</a:t>
            </a:r>
          </a:p>
          <a:p>
            <a:r>
              <a:rPr lang="en-US" sz="2400" b="1" dirty="0">
                <a:latin typeface="Cambria" panose="02040503050406030204" pitchFamily="18" charset="0"/>
              </a:rPr>
              <a:t>	Deeds, toil, perseverance</a:t>
            </a:r>
          </a:p>
          <a:p>
            <a:r>
              <a:rPr lang="en-US" sz="2400" b="1" dirty="0">
                <a:latin typeface="Cambria" panose="02040503050406030204" pitchFamily="18" charset="0"/>
              </a:rPr>
              <a:t>	Cannot tolerate evil men</a:t>
            </a:r>
          </a:p>
          <a:p>
            <a:r>
              <a:rPr lang="en-US" sz="2400" b="1" dirty="0">
                <a:latin typeface="Cambria" panose="02040503050406030204" pitchFamily="18" charset="0"/>
              </a:rPr>
              <a:t>	Test false apostles</a:t>
            </a:r>
          </a:p>
          <a:p>
            <a:r>
              <a:rPr lang="en-US" sz="2400" b="1" dirty="0">
                <a:latin typeface="Cambria" panose="02040503050406030204" pitchFamily="18" charset="0"/>
              </a:rPr>
              <a:t>	Perseverance and endurance and not grown weary</a:t>
            </a:r>
          </a:p>
          <a:p>
            <a:r>
              <a:rPr lang="en-US" sz="2400" b="1" dirty="0">
                <a:latin typeface="Cambria" panose="02040503050406030204" pitchFamily="18" charset="0"/>
              </a:rPr>
              <a:t> </a:t>
            </a:r>
          </a:p>
        </p:txBody>
      </p:sp>
    </p:spTree>
    <p:extLst>
      <p:ext uri="{BB962C8B-B14F-4D97-AF65-F5344CB8AC3E}">
        <p14:creationId xmlns:p14="http://schemas.microsoft.com/office/powerpoint/2010/main" val="1793940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6832640"/>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2. Letters to the Churches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182880" algn="ctr"/>
            <a:r>
              <a:rPr lang="en-US" sz="2800" b="1" dirty="0">
                <a:latin typeface="Times New Roman" panose="02020603050405020304" pitchFamily="18" charset="0"/>
                <a:cs typeface="Times New Roman" panose="02020603050405020304" pitchFamily="18" charset="0"/>
              </a:rPr>
              <a:t>Introduction to the Letters </a:t>
            </a:r>
          </a:p>
          <a:p>
            <a:pPr indent="182880" algn="ctr"/>
            <a:r>
              <a:rPr lang="en-US" sz="2800" b="1" dirty="0">
                <a:latin typeface="Times New Roman" panose="02020603050405020304" pitchFamily="18" charset="0"/>
                <a:cs typeface="Times New Roman" panose="02020603050405020304" pitchFamily="18" charset="0"/>
              </a:rPr>
              <a:t>Ephesus, vv. 1-7 </a:t>
            </a:r>
          </a:p>
          <a:p>
            <a:r>
              <a:rPr lang="en-US" b="1" dirty="0"/>
              <a:t> </a:t>
            </a:r>
            <a:endParaRPr lang="en-US" dirty="0"/>
          </a:p>
          <a:p>
            <a:r>
              <a:rPr lang="en-US" sz="2400" b="1" dirty="0">
                <a:latin typeface="Cambria" panose="02040503050406030204" pitchFamily="18" charset="0"/>
              </a:rPr>
              <a:t>I have this against you ...</a:t>
            </a:r>
          </a:p>
          <a:p>
            <a:r>
              <a:rPr lang="en-US" sz="2400" b="1" dirty="0">
                <a:latin typeface="Cambria" panose="02040503050406030204" pitchFamily="18" charset="0"/>
              </a:rPr>
              <a:t>	Left your first love</a:t>
            </a:r>
          </a:p>
          <a:p>
            <a:r>
              <a:rPr lang="en-US" sz="2400" b="1" dirty="0">
                <a:latin typeface="Cambria" panose="02040503050406030204" pitchFamily="18" charset="0"/>
              </a:rPr>
              <a:t> </a:t>
            </a:r>
          </a:p>
          <a:p>
            <a:r>
              <a:rPr lang="en-US" sz="2400" b="1" dirty="0">
                <a:latin typeface="Cambria" panose="02040503050406030204" pitchFamily="18" charset="0"/>
              </a:rPr>
              <a:t>Remember ...</a:t>
            </a:r>
          </a:p>
          <a:p>
            <a:r>
              <a:rPr lang="en-US" sz="2400" b="1" dirty="0">
                <a:latin typeface="Cambria" panose="02040503050406030204" pitchFamily="18" charset="0"/>
              </a:rPr>
              <a:t>	You have fallen</a:t>
            </a:r>
          </a:p>
          <a:p>
            <a:r>
              <a:rPr lang="en-US" sz="2400" b="1" dirty="0">
                <a:latin typeface="Cambria" panose="02040503050406030204" pitchFamily="18" charset="0"/>
              </a:rPr>
              <a:t>	Repent</a:t>
            </a:r>
          </a:p>
          <a:p>
            <a:r>
              <a:rPr lang="en-US" sz="2400" b="1" dirty="0">
                <a:latin typeface="Cambria" panose="02040503050406030204" pitchFamily="18" charset="0"/>
              </a:rPr>
              <a:t>	Do first deeds</a:t>
            </a:r>
          </a:p>
          <a:p>
            <a:r>
              <a:rPr lang="en-US" sz="2400" b="1" dirty="0">
                <a:latin typeface="Cambria" panose="02040503050406030204" pitchFamily="18" charset="0"/>
              </a:rPr>
              <a:t>	I am coming</a:t>
            </a:r>
          </a:p>
          <a:p>
            <a:r>
              <a:rPr lang="en-US" sz="2400" b="1" dirty="0">
                <a:latin typeface="Cambria" panose="02040503050406030204" pitchFamily="18" charset="0"/>
              </a:rPr>
              <a:t>	I will remove your lampstand</a:t>
            </a:r>
          </a:p>
          <a:p>
            <a:r>
              <a:rPr lang="en-US" sz="2400" b="1" dirty="0">
                <a:latin typeface="Cambria" panose="02040503050406030204" pitchFamily="18" charset="0"/>
              </a:rPr>
              <a:t>	Repent</a:t>
            </a:r>
          </a:p>
          <a:p>
            <a:r>
              <a:rPr lang="en-US" sz="2400" b="1" dirty="0">
                <a:latin typeface="Cambria" panose="02040503050406030204" pitchFamily="18" charset="0"/>
              </a:rPr>
              <a:t> </a:t>
            </a:r>
          </a:p>
          <a:p>
            <a:r>
              <a:rPr lang="en-US" sz="2400" b="1" dirty="0">
                <a:latin typeface="Cambria" panose="02040503050406030204" pitchFamily="18" charset="0"/>
              </a:rPr>
              <a:t>You do have ...</a:t>
            </a:r>
          </a:p>
          <a:p>
            <a:r>
              <a:rPr lang="en-US" sz="2400" b="1" dirty="0">
                <a:latin typeface="Cambria" panose="02040503050406030204" pitchFamily="18" charset="0"/>
              </a:rPr>
              <a:t>	Hate the deeds of the Nicolaitans</a:t>
            </a:r>
          </a:p>
          <a:p>
            <a:r>
              <a:rPr lang="en-US" sz="2400" b="1" dirty="0">
                <a:latin typeface="Cambria" panose="02040503050406030204" pitchFamily="18" charset="0"/>
              </a:rPr>
              <a:t> </a:t>
            </a:r>
            <a:endParaRPr lang="en-US"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75775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3877985"/>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2. Letters to the Churches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182880" algn="ctr"/>
            <a:r>
              <a:rPr lang="en-US" sz="2800" b="1" dirty="0">
                <a:latin typeface="Times New Roman" panose="02020603050405020304" pitchFamily="18" charset="0"/>
                <a:cs typeface="Times New Roman" panose="02020603050405020304" pitchFamily="18" charset="0"/>
              </a:rPr>
              <a:t>Introduction to the Letters </a:t>
            </a:r>
          </a:p>
          <a:p>
            <a:pPr indent="182880" algn="ctr"/>
            <a:r>
              <a:rPr lang="en-US" sz="2800" b="1" dirty="0">
                <a:latin typeface="Times New Roman" panose="02020603050405020304" pitchFamily="18" charset="0"/>
                <a:cs typeface="Times New Roman" panose="02020603050405020304" pitchFamily="18" charset="0"/>
              </a:rPr>
              <a:t>Ephesus, vv. 1-7 </a:t>
            </a:r>
          </a:p>
          <a:p>
            <a:r>
              <a:rPr lang="en-US" b="1" dirty="0"/>
              <a:t> </a:t>
            </a:r>
            <a:endParaRPr lang="en-US" dirty="0"/>
          </a:p>
          <a:p>
            <a:r>
              <a:rPr lang="en-US" sz="2400" b="1" dirty="0">
                <a:latin typeface="Cambria" panose="02040503050406030204" pitchFamily="18" charset="0"/>
              </a:rPr>
              <a:t>Listen ...</a:t>
            </a:r>
          </a:p>
          <a:p>
            <a:r>
              <a:rPr lang="en-US" sz="2400" b="1" dirty="0">
                <a:latin typeface="Cambria" panose="02040503050406030204" pitchFamily="18" charset="0"/>
              </a:rPr>
              <a:t>	Hear the Spirit</a:t>
            </a:r>
          </a:p>
          <a:p>
            <a:r>
              <a:rPr lang="en-US" sz="2400" b="1" dirty="0">
                <a:latin typeface="Cambria" panose="02040503050406030204" pitchFamily="18" charset="0"/>
              </a:rPr>
              <a:t>	Overcome</a:t>
            </a:r>
          </a:p>
          <a:p>
            <a:r>
              <a:rPr lang="en-US" sz="2400" b="1" dirty="0">
                <a:latin typeface="Cambria" panose="02040503050406030204" pitchFamily="18" charset="0"/>
              </a:rPr>
              <a:t> </a:t>
            </a:r>
          </a:p>
          <a:p>
            <a:r>
              <a:rPr lang="en-US" sz="2400" b="1" dirty="0">
                <a:latin typeface="Cambria" panose="02040503050406030204" pitchFamily="18" charset="0"/>
              </a:rPr>
              <a:t>Reward ...</a:t>
            </a:r>
          </a:p>
          <a:p>
            <a:r>
              <a:rPr lang="en-US" sz="2400" b="1" dirty="0">
                <a:latin typeface="Cambria" panose="02040503050406030204" pitchFamily="18" charset="0"/>
              </a:rPr>
              <a:t>	Grant to eat of the tree of life</a:t>
            </a:r>
            <a:endParaRPr lang="en-US" sz="24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92855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5693866"/>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2. Letters to the Churches </a:t>
            </a:r>
          </a:p>
          <a:p>
            <a:pPr indent="182880" algn="ctr"/>
            <a:r>
              <a:rPr lang="en-US" sz="2800" b="1" dirty="0">
                <a:latin typeface="Times New Roman" panose="02020603050405020304" pitchFamily="18" charset="0"/>
                <a:cs typeface="Times New Roman" panose="02020603050405020304" pitchFamily="18" charset="0"/>
              </a:rPr>
              <a:t>Smyrna, vv. 8-11</a:t>
            </a:r>
          </a:p>
          <a:p>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Jesus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The first and last</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Was dead and has come to life</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I know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Tribulation, poverty, blaspheme</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Do not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Fear persecution</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346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6124754"/>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2. Letters to the Churches </a:t>
            </a:r>
          </a:p>
          <a:p>
            <a:pPr indent="182880" algn="ctr"/>
            <a:r>
              <a:rPr lang="en-US" sz="2800" b="1" dirty="0">
                <a:latin typeface="Times New Roman" panose="02020603050405020304" pitchFamily="18" charset="0"/>
                <a:cs typeface="Times New Roman" panose="02020603050405020304" pitchFamily="18" charset="0"/>
              </a:rPr>
              <a:t>Smyrna, vv. 8-11</a:t>
            </a:r>
          </a:p>
          <a:p>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Be faithful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Until death</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Reward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Give the crown of life</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Not hurt by the second death</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Listen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Hear the Spirit</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Overcome</a:t>
            </a:r>
          </a:p>
          <a:p>
            <a:pPr indent="182880" algn="ct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452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6555641"/>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2. Letters to the Churches </a:t>
            </a:r>
          </a:p>
          <a:p>
            <a:pPr indent="182880" algn="ctr"/>
            <a:r>
              <a:rPr lang="en-US" sz="2800" b="1" dirty="0">
                <a:latin typeface="Times New Roman" panose="02020603050405020304" pitchFamily="18" charset="0"/>
                <a:cs typeface="Times New Roman" panose="02020603050405020304" pitchFamily="18" charset="0"/>
              </a:rPr>
              <a:t>Pergamum, vv. 12-17</a:t>
            </a:r>
          </a:p>
          <a:p>
            <a:pPr indent="182880" algn="ct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Jesus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Has the sharp sword</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I know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Where you live (Where Satan’s throne is)</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You hold fast my name</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Did not deny My faith, My witness, my faithful one</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I have this against you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Some teach Balaam</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Teach the Nicolaitans</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276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6986528"/>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2. Letters to the Churches </a:t>
            </a:r>
          </a:p>
          <a:p>
            <a:pPr indent="182880" algn="ctr"/>
            <a:r>
              <a:rPr lang="en-US" sz="2800" b="1" dirty="0">
                <a:latin typeface="Times New Roman" panose="02020603050405020304" pitchFamily="18" charset="0"/>
                <a:cs typeface="Times New Roman" panose="02020603050405020304" pitchFamily="18" charset="0"/>
              </a:rPr>
              <a:t>Pergamum, vv. 12-17</a:t>
            </a:r>
          </a:p>
          <a:p>
            <a:pPr indent="182880" algn="ct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Repent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I will come quickly</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Make war with you</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Listen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Hear the Spirit</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Overcome</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Reward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Give the hidden manna</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Give a white stone</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Give a new name</a:t>
            </a:r>
          </a:p>
          <a:p>
            <a:pPr indent="182880" algn="ct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310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6887142"/>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2. Letters to the Churches </a:t>
            </a:r>
          </a:p>
          <a:p>
            <a:pPr indent="182880" algn="ctr"/>
            <a:r>
              <a:rPr lang="en-US" sz="2800" b="1" dirty="0">
                <a:latin typeface="Times New Roman" panose="02020603050405020304" pitchFamily="18" charset="0"/>
                <a:cs typeface="Times New Roman" panose="02020603050405020304" pitchFamily="18" charset="0"/>
              </a:rPr>
              <a:t>Thyatira, vv. 18-29 </a:t>
            </a:r>
          </a:p>
          <a:p>
            <a:pPr indent="182880" algn="ctr"/>
            <a:endParaRPr lang="en-US" sz="2800" b="1" dirty="0">
              <a:latin typeface="Times New Roman" panose="02020603050405020304" pitchFamily="18"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Jesus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The Son of God</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Eyes like a flame of fire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Feet like burnished bronze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I know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Your deeds, love, faith, service, perseverance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Later deeds greater than first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I have this against you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You tolerate Jezebel – teach and lead servants astray - immorality</a:t>
            </a:r>
          </a:p>
          <a:p>
            <a:pPr indent="182880" algn="ct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625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5994270"/>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2. Letters to the Churches </a:t>
            </a:r>
          </a:p>
          <a:p>
            <a:pPr indent="182880" algn="ctr"/>
            <a:r>
              <a:rPr lang="en-US" sz="2800" b="1" dirty="0">
                <a:latin typeface="Times New Roman" panose="02020603050405020304" pitchFamily="18" charset="0"/>
                <a:cs typeface="Times New Roman" panose="02020603050405020304" pitchFamily="18" charset="0"/>
              </a:rPr>
              <a:t>Thyatira, vv. 18-29 </a:t>
            </a:r>
          </a:p>
          <a:p>
            <a:pPr>
              <a:lnSpc>
                <a:spcPct val="107000"/>
              </a:lnSpc>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Beware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Repent</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Reward according to deeds</a:t>
            </a:r>
          </a:p>
          <a:p>
            <a:pPr>
              <a:lnSpc>
                <a:spcPct val="107000"/>
              </a:lnSpc>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I say to the innocent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I place no other burden on you</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Hold fast</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Overcome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Keep My deeds to the completion</a:t>
            </a:r>
          </a:p>
        </p:txBody>
      </p:sp>
    </p:spTree>
    <p:extLst>
      <p:ext uri="{BB962C8B-B14F-4D97-AF65-F5344CB8AC3E}">
        <p14:creationId xmlns:p14="http://schemas.microsoft.com/office/powerpoint/2010/main" val="404297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80B7C-502E-4E1F-A356-305185F9951C}"/>
              </a:ext>
            </a:extLst>
          </p:cNvPr>
          <p:cNvSpPr/>
          <p:nvPr/>
        </p:nvSpPr>
        <p:spPr>
          <a:xfrm>
            <a:off x="1112363" y="466656"/>
            <a:ext cx="10991652" cy="6247864"/>
          </a:xfrm>
          <a:prstGeom prst="rect">
            <a:avLst/>
          </a:prstGeom>
        </p:spPr>
        <p:txBody>
          <a:bodyPr wrap="square">
            <a:spAutoFit/>
          </a:bodyPr>
          <a:lstStyle/>
          <a:p>
            <a:pPr indent="182880" algn="ctr"/>
            <a:r>
              <a:rPr lang="en-US" sz="3600" b="1" dirty="0">
                <a:effectLst/>
                <a:latin typeface="Cambria" panose="02040503050406030204" pitchFamily="18" charset="0"/>
                <a:ea typeface="Calibri" panose="020F0502020204030204" pitchFamily="34" charset="0"/>
                <a:cs typeface="Times New Roman" panose="02020603050405020304" pitchFamily="18" charset="0"/>
              </a:rPr>
              <a:t>Symbolic Objects in Revelation</a:t>
            </a:r>
            <a:endParaRPr lang="en-US" sz="36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Ark of the Covenant:</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Babylon:</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Beast:</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Child: The Male Child</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r>
              <a:rPr lang="en-US" sz="2800" dirty="0">
                <a:latin typeface="Cambria" panose="02040503050406030204" pitchFamily="18" charset="0"/>
                <a:ea typeface="Calibri" panose="020F0502020204030204" pitchFamily="34"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Children of Israel:</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Clouds: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370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4612160"/>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2. Letters to the Churches </a:t>
            </a:r>
          </a:p>
          <a:p>
            <a:pPr indent="182880" algn="ctr"/>
            <a:r>
              <a:rPr lang="en-US" sz="2800" b="1" dirty="0">
                <a:latin typeface="Times New Roman" panose="02020603050405020304" pitchFamily="18" charset="0"/>
                <a:cs typeface="Times New Roman" panose="02020603050405020304" pitchFamily="18" charset="0"/>
              </a:rPr>
              <a:t>Thyatira, vv. 18-29 </a:t>
            </a:r>
          </a:p>
          <a:p>
            <a:pPr>
              <a:lnSpc>
                <a:spcPct val="107000"/>
              </a:lnSpc>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Reward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Give authority over the nations</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Give the morning star</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Listen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Hear the Spirit</a:t>
            </a:r>
          </a:p>
          <a:p>
            <a:pPr indent="182880" algn="ct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73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6426118"/>
          </a:xfrm>
          <a:prstGeom prst="rect">
            <a:avLst/>
          </a:prstGeom>
        </p:spPr>
        <p:txBody>
          <a:bodyPr wrap="square">
            <a:spAutoFit/>
          </a:bodyPr>
          <a:lstStyle/>
          <a:p>
            <a:pPr indent="182880" algn="ct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Chapter 3. Letters to the Churches, Continued </a:t>
            </a:r>
          </a:p>
          <a:p>
            <a:pPr indent="182880" algn="ctr"/>
            <a:r>
              <a:rPr lang="en-US" sz="2800" b="1" dirty="0">
                <a:latin typeface="Times New Roman" panose="02020603050405020304" pitchFamily="18" charset="0"/>
                <a:cs typeface="Times New Roman" panose="02020603050405020304" pitchFamily="18" charset="0"/>
              </a:rPr>
              <a:t>Sardis, vv. 1-6</a:t>
            </a:r>
          </a:p>
          <a:p>
            <a:pPr indent="182880" algn="ctr"/>
            <a:endParaRPr lang="en-US" sz="2800" b="1" dirty="0">
              <a:latin typeface="Times New Roman" panose="02020603050405020304" pitchFamily="18"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Jesus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Has the seven Spirits of God and the seven stars</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I know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Your deeds</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 name alive, but you are dead</a:t>
            </a:r>
          </a:p>
          <a:p>
            <a:pPr>
              <a:lnSpc>
                <a:spcPct val="107000"/>
              </a:lnSpc>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Wake up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Strengthen what remains</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indent="182880"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04876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5964133"/>
          </a:xfrm>
          <a:prstGeom prst="rect">
            <a:avLst/>
          </a:prstGeom>
        </p:spPr>
        <p:txBody>
          <a:bodyPr wrap="square">
            <a:spAutoFit/>
          </a:bodyPr>
          <a:lstStyle/>
          <a:p>
            <a:pPr indent="182880" algn="ct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Chapter 3. Letters to the Churches, Continued </a:t>
            </a:r>
          </a:p>
          <a:p>
            <a:pPr indent="182880" algn="ctr"/>
            <a:r>
              <a:rPr lang="en-US" sz="2800" b="1" dirty="0">
                <a:latin typeface="Times New Roman" panose="02020603050405020304" pitchFamily="18" charset="0"/>
                <a:cs typeface="Times New Roman" panose="02020603050405020304" pitchFamily="18" charset="0"/>
              </a:rPr>
              <a:t>Sardis, vv. 1-6</a:t>
            </a:r>
          </a:p>
          <a:p>
            <a:pPr indent="182880" algn="ctr"/>
            <a:endParaRPr lang="en-US" sz="2800" b="1" dirty="0">
              <a:latin typeface="Times New Roman" panose="02020603050405020304" pitchFamily="18"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Be watchful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No deeds completed</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Finish what you started</a:t>
            </a:r>
          </a:p>
          <a:p>
            <a:pPr>
              <a:lnSpc>
                <a:spcPct val="107000"/>
              </a:lnSpc>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Remember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What you received and heard</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Keep them</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Repent</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I will come as a thief</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 few remain pure</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03801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6426118"/>
          </a:xfrm>
          <a:prstGeom prst="rect">
            <a:avLst/>
          </a:prstGeom>
        </p:spPr>
        <p:txBody>
          <a:bodyPr wrap="square">
            <a:spAutoFit/>
          </a:bodyPr>
          <a:lstStyle/>
          <a:p>
            <a:pPr indent="182880" algn="ct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Chapter 3. Letters to the Churches, Continued </a:t>
            </a:r>
          </a:p>
          <a:p>
            <a:pPr indent="182880" algn="ctr"/>
            <a:r>
              <a:rPr lang="en-US" sz="2800" b="1" dirty="0">
                <a:latin typeface="Times New Roman" panose="02020603050405020304" pitchFamily="18" charset="0"/>
                <a:cs typeface="Times New Roman" panose="02020603050405020304" pitchFamily="18" charset="0"/>
              </a:rPr>
              <a:t>Sardis, vv. 1-6</a:t>
            </a:r>
          </a:p>
          <a:p>
            <a:pPr indent="182880" algn="ctr"/>
            <a:endParaRPr lang="en-US" sz="2800" b="1" dirty="0">
              <a:latin typeface="Times New Roman" panose="02020603050405020304" pitchFamily="18"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Reward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Walk with Jesus in white</a:t>
            </a:r>
          </a:p>
          <a:p>
            <a:pPr>
              <a:lnSpc>
                <a:spcPct val="107000"/>
              </a:lnSpc>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Overcome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Be clothed in white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Not erase your name from the book of life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I will confess your name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Listen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Hear the Spirit</a:t>
            </a:r>
          </a:p>
          <a:p>
            <a:pPr indent="182880" algn="ct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83901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42507" y="137760"/>
            <a:ext cx="11186474" cy="7348165"/>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3. Letters to the Churches, Continued </a:t>
            </a:r>
          </a:p>
          <a:p>
            <a:pPr indent="182880" algn="ctr"/>
            <a:r>
              <a:rPr lang="en-US" sz="2800" b="1" dirty="0">
                <a:latin typeface="Times New Roman" panose="02020603050405020304" pitchFamily="18" charset="0"/>
                <a:cs typeface="Times New Roman" panose="02020603050405020304" pitchFamily="18" charset="0"/>
              </a:rPr>
              <a:t>Philadelphia, vv. 7-13 </a:t>
            </a:r>
          </a:p>
          <a:p>
            <a:pPr indent="182880" algn="ctr"/>
            <a:endParaRPr lang="en-US" sz="1400" b="1" dirty="0">
              <a:latin typeface="Times New Roman" panose="02020603050405020304" pitchFamily="18"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Jesus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Holy and true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Has the key of David</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Open and shuts</a:t>
            </a:r>
          </a:p>
          <a:p>
            <a:r>
              <a:rPr lang="en-US" sz="14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I know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Your deeds</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Given you an open door</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You have a little power</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Kept My word – with perseverance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Give you of the synagogue of Satan</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Not denied My name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indent="182880" algn="ct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291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4611199"/>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3. Letters to the Churches, Continued </a:t>
            </a:r>
          </a:p>
          <a:p>
            <a:pPr indent="182880" algn="ctr"/>
            <a:r>
              <a:rPr lang="en-US" sz="2800" b="1" dirty="0">
                <a:latin typeface="Times New Roman" panose="02020603050405020304" pitchFamily="18" charset="0"/>
                <a:cs typeface="Times New Roman" panose="02020603050405020304" pitchFamily="18" charset="0"/>
              </a:rPr>
              <a:t>Philadelphia, vv. 7-13 </a:t>
            </a:r>
          </a:p>
          <a:p>
            <a:pPr>
              <a:lnSpc>
                <a:spcPct val="107000"/>
              </a:lnSpc>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I will also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Keep you from the hour of tribulation</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I am coming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Quickly</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Hold fast what you have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006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5504071"/>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3. Letters to the Churches, Continued </a:t>
            </a:r>
          </a:p>
          <a:p>
            <a:pPr indent="182880" algn="ctr"/>
            <a:r>
              <a:rPr lang="en-US" sz="2800" b="1" dirty="0">
                <a:latin typeface="Times New Roman" panose="02020603050405020304" pitchFamily="18" charset="0"/>
                <a:cs typeface="Times New Roman" panose="02020603050405020304" pitchFamily="18" charset="0"/>
              </a:rPr>
              <a:t>Philadelphia, vv. 7-13 </a:t>
            </a:r>
          </a:p>
          <a:p>
            <a:pPr indent="182880" algn="ctr"/>
            <a:endParaRPr lang="en-US" sz="2800" b="1" dirty="0">
              <a:latin typeface="Times New Roman" panose="02020603050405020304" pitchFamily="18"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Overcome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Reward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Make a pillar in the temple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Write on you the name of God</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Listen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Hear the Spirit</a:t>
            </a:r>
          </a:p>
          <a:p>
            <a:pPr indent="182880" algn="ct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632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6426118"/>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3. Letters to the Churches, Continued </a:t>
            </a:r>
          </a:p>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Laodicea, vv. 14-22</a:t>
            </a:r>
          </a:p>
          <a:p>
            <a:pPr indent="182880" algn="ct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Jesus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The Amen</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The faithful and true witness</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The Beginning of creation</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I know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Your deeds</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Neither hot or cold - lukewarm</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Say you are rich – but are poor</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You are wretched, miserable, poor, blind, naked</a:t>
            </a:r>
          </a:p>
          <a:p>
            <a:pPr indent="182880" algn="ct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8954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5964133"/>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3. Letters to the Churches, Continued </a:t>
            </a:r>
          </a:p>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Laodicea, vv. 14-22</a:t>
            </a:r>
          </a:p>
          <a:p>
            <a:pPr indent="182880" algn="ct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Warning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Buy Me gold, white garments and </a:t>
            </a:r>
            <a:r>
              <a:rPr lang="en-US" sz="2800" b="1">
                <a:latin typeface="Times New Roman" panose="02020603050405020304" pitchFamily="18" charset="0"/>
                <a:ea typeface="Calibri" panose="020F0502020204030204" pitchFamily="34" charset="0"/>
                <a:cs typeface="Times New Roman" panose="02020603050405020304" pitchFamily="18" charset="0"/>
              </a:rPr>
              <a:t>eye salve</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Clothe yourselves</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Apply eye salve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Be zealous</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Repent</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I will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Love, reprove, discipline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83247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79F3C-2481-4F61-8602-DAE3109DBF63}"/>
              </a:ext>
            </a:extLst>
          </p:cNvPr>
          <p:cNvSpPr/>
          <p:nvPr/>
        </p:nvSpPr>
        <p:spPr>
          <a:xfrm>
            <a:off x="361361" y="203748"/>
            <a:ext cx="11186474" cy="5965095"/>
          </a:xfrm>
          <a:prstGeom prst="rect">
            <a:avLst/>
          </a:prstGeom>
        </p:spPr>
        <p:txBody>
          <a:bodyPr wrap="square">
            <a:spAutoFit/>
          </a:bodyPr>
          <a:lstStyle/>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Chapter 3. Letters to the Churches, Continued </a:t>
            </a:r>
          </a:p>
          <a:p>
            <a:pPr indent="182880" algn="ctr"/>
            <a:r>
              <a:rPr lang="en-US" sz="2800" b="1" dirty="0">
                <a:latin typeface="Times New Roman" panose="02020603050405020304" pitchFamily="18" charset="0"/>
                <a:ea typeface="Calibri" panose="020F0502020204030204" pitchFamily="34" charset="0"/>
                <a:cs typeface="Times New Roman" panose="02020603050405020304" pitchFamily="18" charset="0"/>
              </a:rPr>
              <a:t>Laodicea, vv. 14-22</a:t>
            </a:r>
          </a:p>
          <a:p>
            <a:pPr indent="182880" algn="ct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800" b="1">
                <a:latin typeface="Times New Roman" panose="02020603050405020304" pitchFamily="18" charset="0"/>
                <a:ea typeface="Calibri" panose="020F0502020204030204" pitchFamily="34" charset="0"/>
                <a:cs typeface="Times New Roman" panose="02020603050405020304" pitchFamily="18" charset="0"/>
              </a:rPr>
              <a:t>I </a:t>
            </a:r>
            <a:r>
              <a:rPr lang="en-US" sz="2800" b="1" dirty="0">
                <a:latin typeface="Times New Roman" panose="02020603050405020304" pitchFamily="18" charset="0"/>
                <a:ea typeface="Calibri" panose="020F0502020204030204" pitchFamily="34" charset="0"/>
                <a:cs typeface="Times New Roman" panose="02020603050405020304" pitchFamily="18" charset="0"/>
              </a:rPr>
              <a:t>stand at the door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I knock</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Hear My voice</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Open the door</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I will come in and dwell</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Overcome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Reward ...</a:t>
            </a:r>
          </a:p>
          <a:p>
            <a:pPr indent="182880" algn="ct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265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80B7C-502E-4E1F-A356-305185F9951C}"/>
              </a:ext>
            </a:extLst>
          </p:cNvPr>
          <p:cNvSpPr/>
          <p:nvPr/>
        </p:nvSpPr>
        <p:spPr>
          <a:xfrm>
            <a:off x="471340" y="438374"/>
            <a:ext cx="10991652" cy="5262979"/>
          </a:xfrm>
          <a:prstGeom prst="rect">
            <a:avLst/>
          </a:prstGeom>
        </p:spPr>
        <p:txBody>
          <a:bodyPr wrap="square">
            <a:spAutoFit/>
          </a:bodyPr>
          <a:lstStyle/>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Color black:</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Color pale (ashen):  lit. pale green</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Color red:</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Color White:</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Crystal Sea: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"Defiled with women":</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endParaRPr lang="en-US" sz="28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5529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097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079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546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001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63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07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80B7C-502E-4E1F-A356-305185F9951C}"/>
              </a:ext>
            </a:extLst>
          </p:cNvPr>
          <p:cNvSpPr/>
          <p:nvPr/>
        </p:nvSpPr>
        <p:spPr>
          <a:xfrm>
            <a:off x="600174" y="315827"/>
            <a:ext cx="10991652" cy="6555641"/>
          </a:xfrm>
          <a:prstGeom prst="rect">
            <a:avLst/>
          </a:prstGeom>
        </p:spPr>
        <p:txBody>
          <a:bodyPr wrap="square">
            <a:spAutoFit/>
          </a:bodyPr>
          <a:lstStyle/>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Door</a:t>
            </a:r>
            <a:r>
              <a:rPr lang="en-US" sz="2800" dirty="0">
                <a:latin typeface="Cambria" panose="02040503050406030204" pitchFamily="18" charset="0"/>
                <a:ea typeface="Calibri" panose="020F0502020204030204" pitchFamily="34"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Dragon:</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Eagle:</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Earthquake:</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Fire:</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Frog:</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Gog and Magog:</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endParaRPr lang="en-US" sz="28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547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80B7C-502E-4E1F-A356-305185F9951C}"/>
              </a:ext>
            </a:extLst>
          </p:cNvPr>
          <p:cNvSpPr/>
          <p:nvPr/>
        </p:nvSpPr>
        <p:spPr>
          <a:xfrm>
            <a:off x="452487" y="372388"/>
            <a:ext cx="10991652" cy="6124754"/>
          </a:xfrm>
          <a:prstGeom prst="rect">
            <a:avLst/>
          </a:prstGeom>
        </p:spPr>
        <p:txBody>
          <a:bodyPr wrap="square">
            <a:spAutoFit/>
          </a:bodyPr>
          <a:lstStyle/>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Harlot</a:t>
            </a:r>
            <a:r>
              <a:rPr lang="en-US" sz="2800" dirty="0">
                <a:latin typeface="Cambria" panose="02040503050406030204" pitchFamily="18" charset="0"/>
                <a:ea typeface="Calibri" panose="020F0502020204030204" pitchFamily="34" charset="0"/>
                <a:cs typeface="Times New Roman" panose="02020603050405020304" pitchFamily="18" charset="0"/>
              </a:rPr>
              <a:t>:  See Babylon</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Horns: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Horse:</a:t>
            </a:r>
          </a:p>
          <a:p>
            <a:pPr indent="182880"/>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White</a:t>
            </a:r>
            <a:r>
              <a:rPr lang="en-US" sz="2800" dirty="0">
                <a:latin typeface="Cambria" panose="02040503050406030204" pitchFamily="18" charset="0"/>
                <a:ea typeface="Calibri" panose="020F0502020204030204" pitchFamily="34" charset="0"/>
                <a:cs typeface="Times New Roman" panose="02020603050405020304" pitchFamily="18" charset="0"/>
              </a:rPr>
              <a:t>:  Conquest	   </a:t>
            </a:r>
            <a:r>
              <a:rPr lang="en-US" sz="2800" b="1" dirty="0">
                <a:latin typeface="Cambria" panose="02040503050406030204" pitchFamily="18" charset="0"/>
                <a:ea typeface="Calibri" panose="020F0502020204030204" pitchFamily="34" charset="0"/>
                <a:cs typeface="Times New Roman" panose="02020603050405020304" pitchFamily="18" charset="0"/>
              </a:rPr>
              <a:t>Red</a:t>
            </a:r>
            <a:r>
              <a:rPr lang="en-US" sz="2800" dirty="0">
                <a:latin typeface="Cambria" panose="02040503050406030204" pitchFamily="18" charset="0"/>
                <a:ea typeface="Calibri" panose="020F0502020204030204" pitchFamily="34" charset="0"/>
                <a:cs typeface="Times New Roman" panose="02020603050405020304" pitchFamily="18" charset="0"/>
              </a:rPr>
              <a:t>:  War	   </a:t>
            </a:r>
            <a:r>
              <a:rPr lang="en-US" sz="2800" b="1" dirty="0">
                <a:latin typeface="Cambria" panose="02040503050406030204" pitchFamily="18" charset="0"/>
                <a:ea typeface="Calibri" panose="020F0502020204030204" pitchFamily="34" charset="0"/>
                <a:cs typeface="Times New Roman" panose="02020603050405020304" pitchFamily="18" charset="0"/>
              </a:rPr>
              <a:t>Black</a:t>
            </a:r>
            <a:r>
              <a:rPr lang="en-US" sz="2800" dirty="0">
                <a:latin typeface="Cambria" panose="02040503050406030204" pitchFamily="18" charset="0"/>
                <a:ea typeface="Calibri" panose="020F0502020204030204" pitchFamily="34" charset="0"/>
                <a:cs typeface="Times New Roman" panose="02020603050405020304" pitchFamily="18" charset="0"/>
              </a:rPr>
              <a:t>:  Famine	   </a:t>
            </a:r>
            <a:r>
              <a:rPr lang="en-US" sz="2800" b="1" dirty="0">
                <a:latin typeface="Cambria" panose="02040503050406030204" pitchFamily="18" charset="0"/>
                <a:ea typeface="Calibri" panose="020F0502020204030204" pitchFamily="34" charset="0"/>
                <a:cs typeface="Times New Roman" panose="02020603050405020304" pitchFamily="18" charset="0"/>
              </a:rPr>
              <a:t>Pale</a:t>
            </a:r>
            <a:r>
              <a:rPr lang="en-US" sz="2800" dirty="0">
                <a:latin typeface="Cambria" panose="02040503050406030204" pitchFamily="18" charset="0"/>
                <a:ea typeface="Calibri" panose="020F0502020204030204" pitchFamily="34" charset="0"/>
                <a:cs typeface="Times New Roman" panose="02020603050405020304" pitchFamily="18" charset="0"/>
              </a:rPr>
              <a:t>:  Death</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Incense:</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Isle or Islands: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Keys: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72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80B7C-502E-4E1F-A356-305185F9951C}"/>
              </a:ext>
            </a:extLst>
          </p:cNvPr>
          <p:cNvSpPr/>
          <p:nvPr/>
        </p:nvSpPr>
        <p:spPr>
          <a:xfrm>
            <a:off x="600174" y="334680"/>
            <a:ext cx="10991652" cy="6124754"/>
          </a:xfrm>
          <a:prstGeom prst="rect">
            <a:avLst/>
          </a:prstGeom>
        </p:spPr>
        <p:txBody>
          <a:bodyPr wrap="square">
            <a:spAutoFit/>
          </a:bodyPr>
          <a:lstStyle/>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Lake of fire and brimstone:</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Lamb:</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Lightning, voices and thunders</a:t>
            </a:r>
            <a:r>
              <a:rPr lang="en-US" sz="2800" dirty="0">
                <a:latin typeface="Cambria" panose="02040503050406030204" pitchFamily="18" charset="0"/>
                <a:ea typeface="Calibri" panose="020F0502020204030204" pitchFamily="34" charset="0"/>
                <a:cs typeface="Times New Roman" panose="02020603050405020304" pitchFamily="18" charset="0"/>
              </a:rPr>
              <a:t>:</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Lion:</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Moon:</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Mountains: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One hour:</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 </a:t>
            </a:r>
            <a:endParaRPr lang="en-US" sz="28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029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280B7C-502E-4E1F-A356-305185F9951C}"/>
              </a:ext>
            </a:extLst>
          </p:cNvPr>
          <p:cNvSpPr/>
          <p:nvPr/>
        </p:nvSpPr>
        <p:spPr>
          <a:xfrm>
            <a:off x="395927" y="164997"/>
            <a:ext cx="10991652" cy="6986528"/>
          </a:xfrm>
          <a:prstGeom prst="rect">
            <a:avLst/>
          </a:prstGeom>
        </p:spPr>
        <p:txBody>
          <a:bodyPr wrap="square">
            <a:spAutoFit/>
          </a:bodyPr>
          <a:lstStyle/>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Palm leaf:</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1400" dirty="0">
                <a:latin typeface="Cambria" panose="02040503050406030204" pitchFamily="18" charset="0"/>
                <a:ea typeface="Calibri" panose="020F0502020204030204" pitchFamily="34"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Rainbow:</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1400" dirty="0">
                <a:latin typeface="Cambria" panose="02040503050406030204" pitchFamily="18"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Sea:</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1400" dirty="0">
                <a:latin typeface="Cambria" panose="02040503050406030204" pitchFamily="18" charset="0"/>
                <a:cs typeface="Times New Roman" panose="02020603050405020304" pitchFamily="18" charset="0"/>
              </a:rPr>
              <a:t> </a:t>
            </a:r>
          </a:p>
          <a:p>
            <a:pPr indent="182880"/>
            <a:r>
              <a:rPr lang="en-US" sz="2800" b="1" dirty="0">
                <a:latin typeface="Cambria" panose="02040503050406030204" pitchFamily="18" charset="0"/>
                <a:ea typeface="Calibri" panose="020F0502020204030204" pitchFamily="34" charset="0"/>
                <a:cs typeface="Times New Roman" panose="02020603050405020304" pitchFamily="18" charset="0"/>
              </a:rPr>
              <a:t>Seal:</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b="1" i="1" dirty="0">
                <a:latin typeface="Cambria" panose="02040503050406030204" pitchFamily="18" charset="0"/>
                <a:ea typeface="Calibri" panose="020F0502020204030204" pitchFamily="34" charset="0"/>
                <a:cs typeface="Times New Roman" panose="02020603050405020304" pitchFamily="18" charset="0"/>
              </a:rPr>
              <a:t>	The Seals:</a:t>
            </a:r>
            <a:endParaRPr lang="en-US" sz="2800" dirty="0">
              <a:latin typeface="Cambria" panose="02040503050406030204" pitchFamily="18" charset="0"/>
              <a:ea typeface="Calibri" panose="020F0502020204030204" pitchFamily="34" charset="0"/>
              <a:cs typeface="Times New Roman" panose="02020603050405020304" pitchFamily="18" charset="0"/>
            </a:endParaRP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ea typeface="Calibri" panose="020F0502020204030204" pitchFamily="34" charset="0"/>
                <a:cs typeface="Times New Roman" panose="02020603050405020304" pitchFamily="18" charset="0"/>
              </a:rPr>
              <a:t>First</a:t>
            </a:r>
            <a:r>
              <a:rPr lang="en-US" sz="2800" dirty="0">
                <a:latin typeface="Cambria" panose="02040503050406030204" pitchFamily="18" charset="0"/>
                <a:ea typeface="Calibri" panose="020F0502020204030204" pitchFamily="34" charset="0"/>
                <a:cs typeface="Times New Roman" panose="02020603050405020304" pitchFamily="18" charset="0"/>
              </a:rPr>
              <a:t>:  The white horse</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Second</a:t>
            </a:r>
            <a:r>
              <a:rPr lang="en-US" sz="2800" dirty="0">
                <a:latin typeface="Cambria" panose="02040503050406030204" pitchFamily="18" charset="0"/>
                <a:ea typeface="Calibri" panose="020F0502020204030204" pitchFamily="34" charset="0"/>
                <a:cs typeface="Times New Roman" panose="02020603050405020304" pitchFamily="18" charset="0"/>
              </a:rPr>
              <a:t>:  The red horse</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Third</a:t>
            </a:r>
            <a:r>
              <a:rPr lang="en-US" sz="2800" dirty="0">
                <a:latin typeface="Cambria" panose="02040503050406030204" pitchFamily="18" charset="0"/>
                <a:ea typeface="Calibri" panose="020F0502020204030204" pitchFamily="34" charset="0"/>
                <a:cs typeface="Times New Roman" panose="02020603050405020304" pitchFamily="18" charset="0"/>
              </a:rPr>
              <a:t>:  The black horse</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Forth</a:t>
            </a:r>
            <a:r>
              <a:rPr lang="en-US" sz="2800" dirty="0">
                <a:latin typeface="Cambria" panose="02040503050406030204" pitchFamily="18" charset="0"/>
                <a:ea typeface="Calibri" panose="020F0502020204030204" pitchFamily="34" charset="0"/>
                <a:cs typeface="Times New Roman" panose="02020603050405020304" pitchFamily="18" charset="0"/>
              </a:rPr>
              <a:t>:  The pale horse</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Fifth</a:t>
            </a:r>
            <a:r>
              <a:rPr lang="en-US" sz="2800" dirty="0">
                <a:latin typeface="Cambria" panose="02040503050406030204" pitchFamily="18" charset="0"/>
                <a:ea typeface="Calibri" panose="020F0502020204030204" pitchFamily="34" charset="0"/>
                <a:cs typeface="Times New Roman" panose="02020603050405020304" pitchFamily="18" charset="0"/>
              </a:rPr>
              <a:t>:  Souls under the alter</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Sixth</a:t>
            </a:r>
            <a:r>
              <a:rPr lang="en-US" sz="2800" dirty="0">
                <a:latin typeface="Cambria" panose="02040503050406030204" pitchFamily="18" charset="0"/>
                <a:ea typeface="Calibri" panose="020F0502020204030204" pitchFamily="34" charset="0"/>
                <a:cs typeface="Times New Roman" panose="02020603050405020304" pitchFamily="18" charset="0"/>
              </a:rPr>
              <a:t>:  Great earthquake, the sun blackened, the moon 				turned to blood</a:t>
            </a:r>
          </a:p>
          <a:p>
            <a:pPr indent="182880"/>
            <a:r>
              <a:rPr lang="en-US" sz="2800" dirty="0">
                <a:latin typeface="Cambria" panose="02040503050406030204" pitchFamily="18" charset="0"/>
                <a:ea typeface="Calibri" panose="020F0502020204030204" pitchFamily="34" charset="0"/>
                <a:cs typeface="Times New Roman" panose="02020603050405020304" pitchFamily="18" charset="0"/>
              </a:rPr>
              <a:t>		</a:t>
            </a:r>
            <a:r>
              <a:rPr lang="en-US" sz="2800" b="1" dirty="0">
                <a:latin typeface="Cambria" panose="02040503050406030204" pitchFamily="18" charset="0"/>
                <a:cs typeface="Times New Roman" panose="02020603050405020304" pitchFamily="18" charset="0"/>
              </a:rPr>
              <a:t>Seventh</a:t>
            </a:r>
            <a:r>
              <a:rPr lang="en-US" sz="2800" dirty="0">
                <a:latin typeface="Cambria" panose="02040503050406030204" pitchFamily="18" charset="0"/>
                <a:ea typeface="Calibri" panose="020F0502020204030204" pitchFamily="34" charset="0"/>
                <a:cs typeface="Times New Roman" panose="02020603050405020304" pitchFamily="18" charset="0"/>
              </a:rPr>
              <a:t>:  Silence in heaven</a:t>
            </a:r>
          </a:p>
          <a:p>
            <a:pPr indent="182880"/>
            <a:endParaRPr lang="en-US" sz="28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3127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1329</Words>
  <Application>Microsoft Office PowerPoint</Application>
  <PresentationFormat>Widescreen</PresentationFormat>
  <Paragraphs>527</Paragraphs>
  <Slides>55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Bookman Old Style</vt:lpstr>
      <vt:lpstr>Calibri</vt:lpstr>
      <vt:lpstr>Calibri Light</vt:lpstr>
      <vt:lpstr>Cambria</vt:lpstr>
      <vt:lpstr>Consolas</vt:lpstr>
      <vt:lpstr>Courier New</vt:lpstr>
      <vt:lpstr>MV Boli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dc:creator>
  <cp:lastModifiedBy>Bill</cp:lastModifiedBy>
  <cp:revision>59</cp:revision>
  <dcterms:created xsi:type="dcterms:W3CDTF">2018-04-16T14:21:12Z</dcterms:created>
  <dcterms:modified xsi:type="dcterms:W3CDTF">2018-11-27T16:21:56Z</dcterms:modified>
</cp:coreProperties>
</file>