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126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76577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6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67814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65000"/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323215A-DD90-480D-BB38-A0054338D588}"/>
              </a:ext>
            </a:extLst>
          </p:cNvPr>
          <p:cNvSpPr/>
          <p:nvPr/>
        </p:nvSpPr>
        <p:spPr>
          <a:xfrm>
            <a:off x="377072" y="1899398"/>
            <a:ext cx="8389856" cy="37789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</a:pPr>
            <a:r>
              <a:rPr lang="en-US" sz="7200" b="1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Naaman’s Baptism</a:t>
            </a:r>
          </a:p>
          <a:p>
            <a:pPr algn="ctr">
              <a:lnSpc>
                <a:spcPct val="107000"/>
              </a:lnSpc>
            </a:pPr>
            <a:endParaRPr lang="en-US" sz="4800" b="1" dirty="0">
              <a:latin typeface="Cambria" panose="0204050305040603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</a:pPr>
            <a:endParaRPr lang="en-US" sz="4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</a:pPr>
            <a:r>
              <a:rPr lang="en-US" sz="6000" b="1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 Kings 5:1-27</a:t>
            </a:r>
            <a:endParaRPr lang="en-US" sz="6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63197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BF8281C-CD75-47B9-9D09-D89BF847EAFF}"/>
              </a:ext>
            </a:extLst>
          </p:cNvPr>
          <p:cNvSpPr/>
          <p:nvPr/>
        </p:nvSpPr>
        <p:spPr>
          <a:xfrm>
            <a:off x="259237" y="495966"/>
            <a:ext cx="8592532" cy="49915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</a:pPr>
            <a:r>
              <a:rPr lang="en-US" sz="4800" b="1" u="sng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RESULTS</a:t>
            </a:r>
            <a:endParaRPr lang="en-US" sz="48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en-US" sz="3600" b="1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36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71500" indent="-571500">
              <a:lnSpc>
                <a:spcPct val="107000"/>
              </a:lnSpc>
              <a:buFont typeface="Wingdings" panose="05000000000000000000" pitchFamily="2" charset="2"/>
              <a:buChar char="Ø"/>
            </a:pPr>
            <a:r>
              <a:rPr lang="en-US" sz="3600" b="1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Glory to Jehovah, the God of Israel</a:t>
            </a:r>
          </a:p>
          <a:p>
            <a:pPr marL="571500" indent="-571500">
              <a:lnSpc>
                <a:spcPct val="107000"/>
              </a:lnSpc>
              <a:buFont typeface="Wingdings" panose="05000000000000000000" pitchFamily="2" charset="2"/>
              <a:buChar char="Ø"/>
            </a:pPr>
            <a:endParaRPr lang="en-US" sz="36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71500" indent="-571500">
              <a:lnSpc>
                <a:spcPct val="107000"/>
              </a:lnSpc>
              <a:buFont typeface="Wingdings" panose="05000000000000000000" pitchFamily="2" charset="2"/>
              <a:buChar char="Ø"/>
            </a:pPr>
            <a:r>
              <a:rPr lang="en-US" sz="3600" b="1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Healing of Naaman</a:t>
            </a:r>
          </a:p>
          <a:p>
            <a:pPr marL="571500" indent="-571500">
              <a:lnSpc>
                <a:spcPct val="107000"/>
              </a:lnSpc>
              <a:buFont typeface="Wingdings" panose="05000000000000000000" pitchFamily="2" charset="2"/>
              <a:buChar char="Ø"/>
            </a:pPr>
            <a:endParaRPr lang="en-US" sz="36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71500" indent="-571500">
              <a:lnSpc>
                <a:spcPct val="107000"/>
              </a:lnSpc>
              <a:buFont typeface="Wingdings" panose="05000000000000000000" pitchFamily="2" charset="2"/>
              <a:buChar char="Ø"/>
            </a:pPr>
            <a:r>
              <a:rPr lang="en-US" sz="3600" b="1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Faith in Naaman, his wife, the king of 	Syria and Naaman’s servants</a:t>
            </a:r>
            <a:endParaRPr lang="en-US" sz="36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25952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E5FAB74-5185-4E83-8699-C06A56DCC3D3}"/>
              </a:ext>
            </a:extLst>
          </p:cNvPr>
          <p:cNvSpPr/>
          <p:nvPr/>
        </p:nvSpPr>
        <p:spPr>
          <a:xfrm>
            <a:off x="207391" y="35351"/>
            <a:ext cx="8785780" cy="67699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</a:pPr>
            <a:r>
              <a:rPr lang="en-US" sz="4800" b="1" u="sng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LESSONS</a:t>
            </a:r>
            <a:endParaRPr lang="en-US" sz="48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en-US" sz="3600" b="1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36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en-US" sz="3600" b="1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 There is a prophet in the land – JESUS</a:t>
            </a:r>
            <a:endParaRPr lang="en-US" sz="36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en-US" sz="3600" b="1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  should point people to Jesus for their 	healing</a:t>
            </a:r>
            <a:endParaRPr lang="en-US" sz="36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en-US" sz="3600" b="1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  Naaman wanted it his way:</a:t>
            </a:r>
            <a:endParaRPr lang="en-US" sz="36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en-US" sz="3600" b="1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a. Ritual</a:t>
            </a:r>
            <a:endParaRPr lang="en-US" sz="36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en-US" sz="3600" b="1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b. Cleaner water</a:t>
            </a:r>
            <a:endParaRPr lang="en-US" sz="36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en-US" sz="3600" b="1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c. Alternative healing</a:t>
            </a:r>
            <a:endParaRPr lang="en-US" sz="36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en-US" sz="3600" b="1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d. Elisha said THIS – Naaman wanted 		THAT</a:t>
            </a:r>
            <a:endParaRPr lang="en-US" sz="36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89769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C607407-4E00-44AA-8D24-6B03C90539DD}"/>
              </a:ext>
            </a:extLst>
          </p:cNvPr>
          <p:cNvSpPr/>
          <p:nvPr/>
        </p:nvSpPr>
        <p:spPr>
          <a:xfrm>
            <a:off x="377072" y="273378"/>
            <a:ext cx="8625526" cy="61771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</a:pPr>
            <a:r>
              <a:rPr lang="en-US" sz="4800" b="1" u="sng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CONCLUSIONS:</a:t>
            </a:r>
            <a:endParaRPr lang="en-US" sz="48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en-US" sz="3600" b="1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36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en-US" sz="3600" b="1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 We can have it our way, but we won’t 	be cleansed</a:t>
            </a:r>
            <a:endParaRPr lang="en-US" sz="36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en-US" sz="3600" b="1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 If Jesus commanded something great, 	we might do it (worldwide 	campaigns, brotherhood-wide 	cooperation, etc.)</a:t>
            </a:r>
            <a:endParaRPr lang="en-US" sz="36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en-US" sz="3600" b="1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  Baptism is simple</a:t>
            </a:r>
            <a:endParaRPr lang="en-US" sz="36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en-US" sz="3600" b="1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4.  JESUS SAID, BE BAPTIZED!</a:t>
            </a:r>
            <a:endParaRPr lang="en-US" sz="36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26858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08AE426-51CD-4BE4-88E4-CAEFFF6BE5E6}"/>
              </a:ext>
            </a:extLst>
          </p:cNvPr>
          <p:cNvSpPr/>
          <p:nvPr/>
        </p:nvSpPr>
        <p:spPr>
          <a:xfrm>
            <a:off x="499621" y="268237"/>
            <a:ext cx="8493550" cy="57819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</a:pPr>
            <a:r>
              <a:rPr lang="en-US" sz="6000" b="1" u="sng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Naaman:</a:t>
            </a:r>
            <a:endParaRPr lang="en-US" sz="60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en-US" sz="3600" b="1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36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en-US" sz="3600" b="1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 Captain of the army of Aram/Syria</a:t>
            </a:r>
            <a:endParaRPr lang="en-US" sz="36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en-US" sz="3600" b="1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 A great man</a:t>
            </a:r>
            <a:endParaRPr lang="en-US" sz="36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en-US" sz="3600" b="1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  Highly respected</a:t>
            </a:r>
            <a:endParaRPr lang="en-US" sz="36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en-US" sz="3600" b="1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4.  Jehovah had granted victory to Syria 	through Naaman</a:t>
            </a:r>
            <a:endParaRPr lang="en-US" sz="36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en-US" sz="3600" b="1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5.  A valiant warrior</a:t>
            </a:r>
            <a:endParaRPr lang="en-US" sz="36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en-US" sz="3600" b="1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6.  But he was a leper</a:t>
            </a:r>
            <a:endParaRPr lang="en-US" sz="36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32358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6000"/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07646A4-D179-447D-A2CE-236E6EFC48B3}"/>
              </a:ext>
            </a:extLst>
          </p:cNvPr>
          <p:cNvSpPr/>
          <p:nvPr/>
        </p:nvSpPr>
        <p:spPr>
          <a:xfrm>
            <a:off x="240383" y="503907"/>
            <a:ext cx="8663233" cy="59794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</a:pPr>
            <a:r>
              <a:rPr lang="en-US" sz="4800" b="1" u="sng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 captive Israelite girl </a:t>
            </a:r>
          </a:p>
          <a:p>
            <a:pPr marL="571500" indent="-571500">
              <a:lnSpc>
                <a:spcPct val="107000"/>
              </a:lnSpc>
              <a:buFont typeface="Wingdings" panose="05000000000000000000" pitchFamily="2" charset="2"/>
              <a:buChar char="Ø"/>
            </a:pPr>
            <a:r>
              <a:rPr lang="en-US" sz="3600" b="1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She was Naaman’s wife’s servant</a:t>
            </a:r>
            <a:endParaRPr lang="en-US" sz="36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71500" indent="-571500">
              <a:lnSpc>
                <a:spcPct val="107000"/>
              </a:lnSpc>
              <a:buFont typeface="Wingdings" panose="05000000000000000000" pitchFamily="2" charset="2"/>
              <a:buChar char="Ø"/>
            </a:pPr>
            <a:r>
              <a:rPr lang="en-US" sz="3600" b="1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She had faith and belief in Elisha back 	in Samaria to cure Naaman</a:t>
            </a:r>
            <a:endParaRPr lang="en-US" sz="36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</a:pPr>
            <a:r>
              <a:rPr lang="en-US" sz="4800" b="1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(Compare her to Esther)</a:t>
            </a:r>
            <a:endParaRPr lang="en-US" sz="48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</a:pPr>
            <a:r>
              <a:rPr lang="en-US" sz="4800" b="1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48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71500" indent="-571500">
              <a:lnSpc>
                <a:spcPct val="107000"/>
              </a:lnSpc>
              <a:buFont typeface="Wingdings" panose="05000000000000000000" pitchFamily="2" charset="2"/>
              <a:buChar char="Ø"/>
            </a:pPr>
            <a:r>
              <a:rPr lang="en-US" sz="3600" b="1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king of Syria (Ben-Hadad) sent a 	letter and gifts with Naaman to the 	King of Israel (Jehoram)</a:t>
            </a:r>
            <a:endParaRPr lang="en-US" sz="36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2733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6D85E91-C97E-428C-B4EB-7EC7ACB755B4}"/>
              </a:ext>
            </a:extLst>
          </p:cNvPr>
          <p:cNvSpPr/>
          <p:nvPr/>
        </p:nvSpPr>
        <p:spPr>
          <a:xfrm>
            <a:off x="501445" y="694042"/>
            <a:ext cx="8642555" cy="55843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</a:pPr>
            <a:r>
              <a:rPr lang="en-US" sz="4800" b="1" u="sng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Joram:</a:t>
            </a:r>
            <a:endParaRPr lang="en-US" sz="48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endParaRPr lang="en-US" sz="3600" b="1" dirty="0">
              <a:latin typeface="Cambria" panose="0204050305040603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71500" indent="-571500">
              <a:lnSpc>
                <a:spcPct val="107000"/>
              </a:lnSpc>
              <a:buFont typeface="Wingdings" panose="05000000000000000000" pitchFamily="2" charset="2"/>
              <a:buChar char="Ø"/>
            </a:pPr>
            <a:r>
              <a:rPr lang="en-US" sz="3600" b="1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Read the letter and tore his clothes</a:t>
            </a:r>
            <a:endParaRPr lang="en-US" sz="36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71500" indent="-571500">
              <a:lnSpc>
                <a:spcPct val="107000"/>
              </a:lnSpc>
              <a:buFont typeface="Wingdings" panose="05000000000000000000" pitchFamily="2" charset="2"/>
              <a:buChar char="Ø"/>
            </a:pPr>
            <a:r>
              <a:rPr lang="en-US" sz="3600" b="1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Thought it was a trap to start a quarrel with Israel</a:t>
            </a:r>
            <a:endParaRPr lang="en-US" sz="36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71500" indent="-571500">
              <a:lnSpc>
                <a:spcPct val="107000"/>
              </a:lnSpc>
              <a:buFont typeface="Wingdings" panose="05000000000000000000" pitchFamily="2" charset="2"/>
              <a:buChar char="Ø"/>
            </a:pPr>
            <a:r>
              <a:rPr lang="en-US" sz="3600" b="1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(Either didn’t recognize Elisha – Didn’t think of him – or didn’t 	recognize/admit himself that there 	was a prophet in the land)</a:t>
            </a:r>
            <a:endParaRPr lang="en-US" sz="36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89782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B428CCC-0744-4F60-B129-B1EE45D39B48}"/>
              </a:ext>
            </a:extLst>
          </p:cNvPr>
          <p:cNvSpPr/>
          <p:nvPr/>
        </p:nvSpPr>
        <p:spPr>
          <a:xfrm>
            <a:off x="226142" y="439207"/>
            <a:ext cx="8731045" cy="61771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</a:pPr>
            <a:r>
              <a:rPr lang="en-US" sz="4800" b="1" u="sng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Elisha:</a:t>
            </a:r>
            <a:endParaRPr lang="en-US" sz="48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71500" indent="-571500">
              <a:lnSpc>
                <a:spcPct val="107000"/>
              </a:lnSpc>
              <a:buFont typeface="Wingdings" panose="05000000000000000000" pitchFamily="2" charset="2"/>
              <a:buChar char="Ø"/>
            </a:pPr>
            <a:r>
              <a:rPr lang="en-US" sz="3600" b="1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Heard about Naaman and the king</a:t>
            </a:r>
            <a:endParaRPr lang="en-US" sz="36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71500" indent="-571500">
              <a:lnSpc>
                <a:spcPct val="107000"/>
              </a:lnSpc>
              <a:buFont typeface="Wingdings" panose="05000000000000000000" pitchFamily="2" charset="2"/>
              <a:buChar char="Ø"/>
            </a:pPr>
            <a:r>
              <a:rPr lang="en-US" sz="3600" b="1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Tore his own clothes</a:t>
            </a:r>
            <a:endParaRPr lang="en-US" sz="36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71500" indent="-571500">
              <a:lnSpc>
                <a:spcPct val="107000"/>
              </a:lnSpc>
              <a:buFont typeface="Wingdings" panose="05000000000000000000" pitchFamily="2" charset="2"/>
              <a:buChar char="Ø"/>
            </a:pPr>
            <a:r>
              <a:rPr lang="en-US" sz="3600" b="1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Chastised the king for tearing his clothes</a:t>
            </a:r>
            <a:endParaRPr lang="en-US" sz="36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71500" indent="-571500">
              <a:lnSpc>
                <a:spcPct val="107000"/>
              </a:lnSpc>
              <a:buFont typeface="Wingdings" panose="05000000000000000000" pitchFamily="2" charset="2"/>
              <a:buChar char="Ø"/>
            </a:pPr>
            <a:r>
              <a:rPr lang="en-US" sz="3600" b="1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Sent word to the king to send him to 	Elisha</a:t>
            </a:r>
            <a:endParaRPr lang="en-US" sz="36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71500" indent="-571500">
              <a:lnSpc>
                <a:spcPct val="107000"/>
              </a:lnSpc>
              <a:buFont typeface="Wingdings" panose="05000000000000000000" pitchFamily="2" charset="2"/>
              <a:buChar char="Ø"/>
            </a:pPr>
            <a:r>
              <a:rPr lang="en-US" sz="3600" b="1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Let Naaman come to me to know that 	there is a prophet (a representative 	of Jehovah) in the land</a:t>
            </a:r>
            <a:endParaRPr lang="en-US" sz="36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44820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20C8F30-CF2F-4E70-8256-3871A6F822C6}"/>
              </a:ext>
            </a:extLst>
          </p:cNvPr>
          <p:cNvSpPr/>
          <p:nvPr/>
        </p:nvSpPr>
        <p:spPr>
          <a:xfrm>
            <a:off x="400638" y="1031997"/>
            <a:ext cx="8526545" cy="47940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</a:pPr>
            <a:r>
              <a:rPr lang="en-US" sz="3600" b="1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Naaman came to Elisha but only saw and received the message from his servant, Gehazi.</a:t>
            </a:r>
            <a:endParaRPr lang="en-US" sz="36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en-US" sz="3600" b="1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>
              <a:lnSpc>
                <a:spcPct val="107000"/>
              </a:lnSpc>
            </a:pPr>
            <a:endParaRPr lang="en-US" sz="3600" b="1" dirty="0">
              <a:latin typeface="Cambria" panose="0204050305040603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endParaRPr lang="en-US" sz="36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en-US" sz="3600" b="1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“Go wash in the Jordan seven times and be cleansed.”</a:t>
            </a:r>
            <a:endParaRPr lang="en-US" sz="36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1443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7000"/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B711FA3-5C69-401F-A73A-944088400756}"/>
              </a:ext>
            </a:extLst>
          </p:cNvPr>
          <p:cNvSpPr/>
          <p:nvPr/>
        </p:nvSpPr>
        <p:spPr>
          <a:xfrm>
            <a:off x="136687" y="138910"/>
            <a:ext cx="8743361" cy="63612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</a:pPr>
            <a:r>
              <a:rPr lang="en-US" sz="4800" b="1" u="sng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Naaman:</a:t>
            </a:r>
            <a:endParaRPr lang="en-US" sz="48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en-US" sz="3600" b="1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 Was furious and left</a:t>
            </a:r>
            <a:endParaRPr lang="en-US" sz="36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en-US" sz="3600" b="1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 Thought Elisha should have 	welcomed him</a:t>
            </a:r>
            <a:endParaRPr lang="en-US" sz="36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en-US" sz="3600" b="1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  He should have stood and called to 	Jehovah, his God</a:t>
            </a:r>
            <a:endParaRPr lang="en-US" sz="36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en-US" sz="3600" b="1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4.  Should have waved his hand and 	cured him</a:t>
            </a:r>
            <a:endParaRPr lang="en-US" sz="36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en-US" sz="3600" b="1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5.  My rivers are better than the Jordan</a:t>
            </a:r>
            <a:endParaRPr lang="en-US" sz="36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en-US" sz="4800" b="1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6.  (I want to do it my way!)</a:t>
            </a:r>
            <a:endParaRPr lang="en-US" sz="48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7446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C714FBD-1670-4928-8E79-E7197995EA6F}"/>
              </a:ext>
            </a:extLst>
          </p:cNvPr>
          <p:cNvSpPr/>
          <p:nvPr/>
        </p:nvSpPr>
        <p:spPr>
          <a:xfrm>
            <a:off x="504333" y="1216535"/>
            <a:ext cx="8328581" cy="32131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</a:pPr>
            <a:r>
              <a:rPr lang="en-US" sz="4800" b="1" u="sng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Naaman’s Servants:</a:t>
            </a:r>
            <a:endParaRPr lang="en-US" sz="48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endParaRPr lang="en-US" sz="3600" b="1" dirty="0">
              <a:latin typeface="Cambria" panose="0204050305040603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en-US" sz="3600" b="1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 If Elisha had commanded a great 	thing, you would have done it</a:t>
            </a:r>
            <a:endParaRPr lang="en-US" sz="36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en-US" sz="3600" b="1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 He told you a simple thing instead</a:t>
            </a:r>
            <a:endParaRPr lang="en-US" sz="36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47156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65000"/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F0FD406-4A83-44FE-A0C8-94596454B0F2}"/>
              </a:ext>
            </a:extLst>
          </p:cNvPr>
          <p:cNvSpPr/>
          <p:nvPr/>
        </p:nvSpPr>
        <p:spPr>
          <a:xfrm>
            <a:off x="3299382" y="2913359"/>
            <a:ext cx="5495826" cy="3805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</a:pPr>
            <a:r>
              <a:rPr lang="en-US" sz="4800" b="1" u="sng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Naaman:</a:t>
            </a:r>
            <a:endParaRPr lang="en-US" sz="48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endParaRPr lang="en-US" sz="3600" b="1" dirty="0">
              <a:latin typeface="Cambria" panose="0204050305040603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71500" indent="-571500">
              <a:lnSpc>
                <a:spcPct val="107000"/>
              </a:lnSpc>
              <a:buFont typeface="Wingdings" panose="05000000000000000000" pitchFamily="2" charset="2"/>
              <a:buChar char="Ø"/>
            </a:pPr>
            <a:r>
              <a:rPr lang="en-US" sz="3600" b="1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Obeyed</a:t>
            </a:r>
            <a:endParaRPr lang="en-US" sz="36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71500" indent="-571500">
              <a:lnSpc>
                <a:spcPct val="107000"/>
              </a:lnSpc>
              <a:buFont typeface="Wingdings" panose="05000000000000000000" pitchFamily="2" charset="2"/>
              <a:buChar char="Ø"/>
            </a:pPr>
            <a:r>
              <a:rPr lang="en-US" sz="3600" b="1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Washed – “wash”</a:t>
            </a:r>
            <a:endParaRPr lang="en-US" sz="36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71500" indent="-571500">
              <a:lnSpc>
                <a:spcPct val="107000"/>
              </a:lnSpc>
              <a:buFont typeface="Wingdings" panose="05000000000000000000" pitchFamily="2" charset="2"/>
              <a:buChar char="Ø"/>
            </a:pPr>
            <a:r>
              <a:rPr lang="en-US" sz="3600" b="1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Dipped – “dip or plunge”</a:t>
            </a:r>
            <a:endParaRPr lang="en-US" sz="36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42164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8458C784-9592-402B-B785-5A7C7DF042F9}" vid="{7F27DAA0-7332-43E8-B30E-B6F54937016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31</TotalTime>
  <Words>146</Words>
  <Application>Microsoft Office PowerPoint</Application>
  <PresentationFormat>On-screen Show (4:3)</PresentationFormat>
  <Paragraphs>72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Cambria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Bill</dc:creator>
  <cp:lastModifiedBy>Bill</cp:lastModifiedBy>
  <cp:revision>20</cp:revision>
  <dcterms:created xsi:type="dcterms:W3CDTF">2018-09-29T21:24:04Z</dcterms:created>
  <dcterms:modified xsi:type="dcterms:W3CDTF">2018-09-30T21:00:05Z</dcterms:modified>
</cp:coreProperties>
</file>