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0" r:id="rId5"/>
    <p:sldId id="264" r:id="rId6"/>
    <p:sldId id="263" r:id="rId7"/>
    <p:sldId id="261" r:id="rId8"/>
    <p:sldId id="262"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p:restoredTop sz="94635"/>
  </p:normalViewPr>
  <p:slideViewPr>
    <p:cSldViewPr snapToGrid="0" snapToObjects="1" showGuides="1">
      <p:cViewPr>
        <p:scale>
          <a:sx n="79" d="100"/>
          <a:sy n="79" d="100"/>
        </p:scale>
        <p:origin x="624" y="7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82132-91E1-3F46-9CFC-7B892D429299}" type="datetimeFigureOut">
              <a:rPr lang="en-US" smtClean="0"/>
              <a:t>9/30/18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E3431-B6B1-FB47-9B69-61275FD3E040}" type="slidenum">
              <a:rPr lang="en-US" smtClean="0"/>
              <a:t>‹#›</a:t>
            </a:fld>
            <a:endParaRPr lang="en-US"/>
          </a:p>
        </p:txBody>
      </p:sp>
    </p:spTree>
    <p:extLst>
      <p:ext uri="{BB962C8B-B14F-4D97-AF65-F5344CB8AC3E}">
        <p14:creationId xmlns:p14="http://schemas.microsoft.com/office/powerpoint/2010/main" val="42185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27035-1D28-6248-926B-F80317563F87}"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54849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27035-1D28-6248-926B-F80317563F87}"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59371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27035-1D28-6248-926B-F80317563F87}"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6654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indent="0">
              <a:spcBef>
                <a:spcPts val="0"/>
              </a:spcBef>
              <a:buFont typeface="Arial" charset="0"/>
              <a:buNone/>
              <a:defRPr b="1">
                <a:solidFill>
                  <a:schemeClr val="bg1"/>
                </a:solidFill>
                <a:latin typeface="Corbel" charset="0"/>
                <a:ea typeface="Corbel" charset="0"/>
                <a:cs typeface="Corbe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0"/>
              </a:spcBef>
              <a:buNone/>
              <a:defRPr b="1">
                <a:solidFill>
                  <a:schemeClr val="bg1"/>
                </a:solidFill>
                <a:latin typeface="Corbel" charset="0"/>
                <a:ea typeface="Corbel" charset="0"/>
                <a:cs typeface="Corbel" charset="0"/>
              </a:defRPr>
            </a:lvl1pPr>
            <a:lvl2pPr marL="0" indent="0">
              <a:spcBef>
                <a:spcPts val="0"/>
              </a:spcBef>
              <a:buNone/>
              <a:defRPr b="1">
                <a:solidFill>
                  <a:schemeClr val="bg1"/>
                </a:solidFill>
                <a:latin typeface="Corbel" charset="0"/>
                <a:ea typeface="Corbel" charset="0"/>
                <a:cs typeface="Corbel" charset="0"/>
              </a:defRPr>
            </a:lvl2pPr>
            <a:lvl3pPr marL="0" indent="0">
              <a:spcBef>
                <a:spcPts val="0"/>
              </a:spcBef>
              <a:buNone/>
              <a:defRPr b="1">
                <a:solidFill>
                  <a:schemeClr val="bg1"/>
                </a:solidFill>
                <a:latin typeface="Corbel" charset="0"/>
                <a:ea typeface="Corbel" charset="0"/>
                <a:cs typeface="Corbel" charset="0"/>
              </a:defRPr>
            </a:lvl3pPr>
            <a:lvl4pPr marL="0" indent="0">
              <a:spcBef>
                <a:spcPts val="0"/>
              </a:spcBef>
              <a:buNone/>
              <a:defRPr b="1">
                <a:solidFill>
                  <a:schemeClr val="bg1"/>
                </a:solidFill>
                <a:latin typeface="Corbel" charset="0"/>
                <a:ea typeface="Corbel" charset="0"/>
                <a:cs typeface="Corbel" charset="0"/>
              </a:defRPr>
            </a:lvl4pPr>
            <a:lvl5pPr marL="0" indent="0">
              <a:spcBef>
                <a:spcPts val="0"/>
              </a:spcBef>
              <a:buNone/>
              <a:defRPr b="1">
                <a:solidFill>
                  <a:schemeClr val="bg1"/>
                </a:solidFill>
                <a:latin typeface="Corbel" charset="0"/>
                <a:ea typeface="Corbel" charset="0"/>
                <a:cs typeface="Corbe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27035-1D28-6248-926B-F80317563F87}"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9287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27035-1D28-6248-926B-F80317563F87}"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14710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27035-1D28-6248-926B-F80317563F87}"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36274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27035-1D28-6248-926B-F80317563F87}" type="datetimeFigureOut">
              <a:rPr lang="en-US" smtClean="0"/>
              <a:t>9/30/18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80946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27035-1D28-6248-926B-F80317563F87}" type="datetimeFigureOut">
              <a:rPr lang="en-US" smtClean="0"/>
              <a:t>9/30/18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37597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27035-1D28-6248-926B-F80317563F87}" type="datetimeFigureOut">
              <a:rPr lang="en-US" smtClean="0"/>
              <a:t>9/30/18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08490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27035-1D28-6248-926B-F80317563F87}"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80195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27035-1D28-6248-926B-F80317563F87}"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A370E3-7602-3045-99F3-D4AFCD02099B}" type="slidenum">
              <a:rPr lang="en-US" smtClean="0"/>
              <a:t>‹#›</a:t>
            </a:fld>
            <a:endParaRPr lang="en-US"/>
          </a:p>
        </p:txBody>
      </p:sp>
    </p:spTree>
    <p:extLst>
      <p:ext uri="{BB962C8B-B14F-4D97-AF65-F5344CB8AC3E}">
        <p14:creationId xmlns:p14="http://schemas.microsoft.com/office/powerpoint/2010/main" val="16010926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27035-1D28-6248-926B-F80317563F87}" type="datetimeFigureOut">
              <a:rPr lang="en-US" smtClean="0"/>
              <a:t>9/30/18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370E3-7602-3045-99F3-D4AFCD02099B}" type="slidenum">
              <a:rPr lang="en-US" smtClean="0"/>
              <a:t>‹#›</a:t>
            </a:fld>
            <a:endParaRPr lang="en-US"/>
          </a:p>
        </p:txBody>
      </p:sp>
    </p:spTree>
    <p:extLst>
      <p:ext uri="{BB962C8B-B14F-4D97-AF65-F5344CB8AC3E}">
        <p14:creationId xmlns:p14="http://schemas.microsoft.com/office/powerpoint/2010/main" val="1146600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20910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Who Is Jesus?</a:t>
            </a:r>
            <a:endParaRPr lang="en-US" sz="6000" dirty="0"/>
          </a:p>
        </p:txBody>
      </p:sp>
      <p:sp>
        <p:nvSpPr>
          <p:cNvPr id="3" name="Content Placeholder 2"/>
          <p:cNvSpPr>
            <a:spLocks noGrp="1"/>
          </p:cNvSpPr>
          <p:nvPr>
            <p:ph idx="1"/>
          </p:nvPr>
        </p:nvSpPr>
        <p:spPr/>
        <p:txBody>
          <a:bodyPr>
            <a:normAutofit/>
          </a:bodyPr>
          <a:lstStyle/>
          <a:p>
            <a:r>
              <a:rPr lang="en-US" sz="7200" dirty="0" smtClean="0"/>
              <a:t>In Matthew 16.13-20 we see MAN’S response; in Matthew 17.1-13 we see GOD’S.</a:t>
            </a:r>
            <a:endParaRPr lang="en-US" sz="7200" dirty="0"/>
          </a:p>
        </p:txBody>
      </p:sp>
    </p:spTree>
    <p:extLst>
      <p:ext uri="{BB962C8B-B14F-4D97-AF65-F5344CB8AC3E}">
        <p14:creationId xmlns:p14="http://schemas.microsoft.com/office/powerpoint/2010/main" val="60503855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Jesus Transfigured?</a:t>
            </a:r>
            <a:endParaRPr lang="en-US" dirty="0"/>
          </a:p>
        </p:txBody>
      </p:sp>
      <p:sp>
        <p:nvSpPr>
          <p:cNvPr id="3" name="Content Placeholder 2"/>
          <p:cNvSpPr>
            <a:spLocks noGrp="1"/>
          </p:cNvSpPr>
          <p:nvPr>
            <p:ph idx="1"/>
          </p:nvPr>
        </p:nvSpPr>
        <p:spPr/>
        <p:txBody>
          <a:bodyPr>
            <a:normAutofit/>
          </a:bodyPr>
          <a:lstStyle/>
          <a:p>
            <a:r>
              <a:rPr lang="en-US" sz="4000" dirty="0" smtClean="0"/>
              <a:t>It confirmed His GLORY:</a:t>
            </a:r>
            <a:r>
              <a:rPr lang="en-US" dirty="0" smtClean="0"/>
              <a:t> 2 Cor. 3; Heb. 1.3</a:t>
            </a:r>
          </a:p>
          <a:p>
            <a:endParaRPr lang="en-US" sz="4000" dirty="0" smtClean="0"/>
          </a:p>
          <a:p>
            <a:r>
              <a:rPr lang="en-US" sz="4000" dirty="0" smtClean="0"/>
              <a:t>It confirmed His </a:t>
            </a:r>
            <a:r>
              <a:rPr lang="en-US" sz="4000" dirty="0" smtClean="0"/>
              <a:t>IDENTITY</a:t>
            </a:r>
            <a:endParaRPr lang="en-US" dirty="0" smtClean="0"/>
          </a:p>
        </p:txBody>
      </p:sp>
    </p:spTree>
    <p:extLst>
      <p:ext uri="{BB962C8B-B14F-4D97-AF65-F5344CB8AC3E}">
        <p14:creationId xmlns:p14="http://schemas.microsoft.com/office/powerpoint/2010/main" val="166427781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1357"/>
            <a:ext cx="10515600" cy="4735286"/>
          </a:xfrm>
        </p:spPr>
        <p:txBody>
          <a:bodyPr>
            <a:noAutofit/>
          </a:bodyPr>
          <a:lstStyle/>
          <a:p>
            <a:r>
              <a:rPr lang="en-US" sz="5600" dirty="0" smtClean="0"/>
              <a:t>Moses and Elijah represent the LAW and the PROPHETS – the Old Testament; their teachings served their purpose and was about to find fulfillment in Jesus: </a:t>
            </a:r>
            <a:r>
              <a:rPr lang="en-US" sz="4000" dirty="0" smtClean="0"/>
              <a:t>Luke 16.16; John 1.17; 5.46-47; Rom. 3.21-22</a:t>
            </a:r>
            <a:endParaRPr lang="en-US" sz="4800" dirty="0" smtClean="0"/>
          </a:p>
        </p:txBody>
      </p:sp>
    </p:spTree>
    <p:extLst>
      <p:ext uri="{BB962C8B-B14F-4D97-AF65-F5344CB8AC3E}">
        <p14:creationId xmlns:p14="http://schemas.microsoft.com/office/powerpoint/2010/main" val="97297385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Jesus Transfigured?</a:t>
            </a:r>
            <a:endParaRPr lang="en-US" dirty="0"/>
          </a:p>
        </p:txBody>
      </p:sp>
      <p:sp>
        <p:nvSpPr>
          <p:cNvPr id="3" name="Content Placeholder 2"/>
          <p:cNvSpPr>
            <a:spLocks noGrp="1"/>
          </p:cNvSpPr>
          <p:nvPr>
            <p:ph idx="1"/>
          </p:nvPr>
        </p:nvSpPr>
        <p:spPr/>
        <p:txBody>
          <a:bodyPr>
            <a:normAutofit/>
          </a:bodyPr>
          <a:lstStyle/>
          <a:p>
            <a:r>
              <a:rPr lang="en-US" sz="4000" dirty="0" smtClean="0"/>
              <a:t>It confirmed His GLORY:</a:t>
            </a:r>
            <a:r>
              <a:rPr lang="en-US" dirty="0" smtClean="0"/>
              <a:t> 2 Cor. 3; Heb. 1.3</a:t>
            </a:r>
          </a:p>
          <a:p>
            <a:endParaRPr lang="en-US" sz="4000" dirty="0" smtClean="0"/>
          </a:p>
          <a:p>
            <a:r>
              <a:rPr lang="en-US" sz="4000" dirty="0" smtClean="0"/>
              <a:t>It confirmed His </a:t>
            </a:r>
            <a:r>
              <a:rPr lang="en-US" sz="4000" dirty="0" smtClean="0"/>
              <a:t>IDENTITY:</a:t>
            </a:r>
          </a:p>
          <a:p>
            <a:endParaRPr lang="en-US" sz="4000" dirty="0" smtClean="0"/>
          </a:p>
          <a:p>
            <a:r>
              <a:rPr lang="en-US" sz="4000" dirty="0" smtClean="0"/>
              <a:t>It confirmed His </a:t>
            </a:r>
            <a:r>
              <a:rPr lang="en-US" sz="4000" dirty="0" smtClean="0"/>
              <a:t>AUTHORITY:</a:t>
            </a:r>
            <a:r>
              <a:rPr lang="en-US" dirty="0" smtClean="0"/>
              <a:t> </a:t>
            </a:r>
            <a:r>
              <a:rPr lang="mr-IN" dirty="0" smtClean="0"/>
              <a:t>Heb. 1.1-2; 2.3; 12.25-26</a:t>
            </a:r>
            <a:endParaRPr lang="en-US" sz="3200" dirty="0" smtClean="0"/>
          </a:p>
          <a:p>
            <a:endParaRPr lang="en-US" sz="4000" dirty="0"/>
          </a:p>
          <a:p>
            <a:r>
              <a:rPr lang="en-US" sz="4000" dirty="0" smtClean="0"/>
              <a:t>It confirmed His </a:t>
            </a:r>
            <a:r>
              <a:rPr lang="en-US" sz="4000" dirty="0" smtClean="0"/>
              <a:t>DEATH:</a:t>
            </a:r>
            <a:endParaRPr lang="en-US" sz="4000" dirty="0"/>
          </a:p>
        </p:txBody>
      </p:sp>
    </p:spTree>
    <p:extLst>
      <p:ext uri="{BB962C8B-B14F-4D97-AF65-F5344CB8AC3E}">
        <p14:creationId xmlns:p14="http://schemas.microsoft.com/office/powerpoint/2010/main" val="57000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8732"/>
            <a:ext cx="10515600" cy="4300537"/>
          </a:xfrm>
        </p:spPr>
        <p:txBody>
          <a:bodyPr>
            <a:noAutofit/>
          </a:bodyPr>
          <a:lstStyle/>
          <a:p>
            <a:r>
              <a:rPr lang="en-US" sz="7200" dirty="0" smtClean="0"/>
              <a:t>Moses, Elijah and God </a:t>
            </a:r>
            <a:r>
              <a:rPr lang="en-US" sz="7200" dirty="0" smtClean="0"/>
              <a:t>point forward to the Messiah’s SUFFERING:</a:t>
            </a:r>
          </a:p>
          <a:p>
            <a:r>
              <a:rPr lang="en-US" sz="4400" dirty="0" smtClean="0"/>
              <a:t>Luke 9.31, 51; 24.25-27, 44-46</a:t>
            </a:r>
            <a:endParaRPr lang="en-US" sz="4400" dirty="0" smtClean="0"/>
          </a:p>
        </p:txBody>
      </p:sp>
    </p:spTree>
    <p:extLst>
      <p:ext uri="{BB962C8B-B14F-4D97-AF65-F5344CB8AC3E}">
        <p14:creationId xmlns:p14="http://schemas.microsoft.com/office/powerpoint/2010/main" val="55516720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1638" y="1278732"/>
            <a:ext cx="8848725" cy="4300537"/>
          </a:xfrm>
        </p:spPr>
        <p:txBody>
          <a:bodyPr>
            <a:noAutofit/>
          </a:bodyPr>
          <a:lstStyle/>
          <a:p>
            <a:pPr algn="ctr"/>
            <a:r>
              <a:rPr lang="en-US" sz="6000" dirty="0" smtClean="0"/>
              <a:t>“This is my beloved Son </a:t>
            </a:r>
            <a:r>
              <a:rPr lang="en-US" sz="4400" i="1" dirty="0" smtClean="0"/>
              <a:t>[Psalm 2.7, PSALMS]</a:t>
            </a:r>
            <a:r>
              <a:rPr lang="en-US" sz="6000" dirty="0" smtClean="0"/>
              <a:t>, with whom I am well pleased </a:t>
            </a:r>
            <a:r>
              <a:rPr lang="en-US" sz="4400" i="1" dirty="0" smtClean="0"/>
              <a:t>[Isaiah 42.1, PROPHETS]</a:t>
            </a:r>
            <a:r>
              <a:rPr lang="en-US" sz="6000" dirty="0" smtClean="0"/>
              <a:t>; listen to him </a:t>
            </a:r>
            <a:r>
              <a:rPr lang="en-US" sz="4400" i="1" dirty="0" smtClean="0"/>
              <a:t>[Deut. 18.15-19, LAW]</a:t>
            </a:r>
            <a:r>
              <a:rPr lang="en-US" sz="6000" dirty="0" smtClean="0"/>
              <a:t>.”</a:t>
            </a:r>
            <a:endParaRPr lang="en-US" sz="6000" dirty="0"/>
          </a:p>
        </p:txBody>
      </p:sp>
    </p:spTree>
    <p:extLst>
      <p:ext uri="{BB962C8B-B14F-4D97-AF65-F5344CB8AC3E}">
        <p14:creationId xmlns:p14="http://schemas.microsoft.com/office/powerpoint/2010/main" val="14939344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683" y="345333"/>
            <a:ext cx="10990634" cy="6167334"/>
          </a:xfrm>
        </p:spPr>
        <p:txBody>
          <a:bodyPr>
            <a:noAutofit/>
          </a:bodyPr>
          <a:lstStyle/>
          <a:p>
            <a:pPr>
              <a:lnSpc>
                <a:spcPct val="100000"/>
              </a:lnSpc>
            </a:pPr>
            <a:r>
              <a:rPr lang="en-US" sz="3600" dirty="0" smtClean="0"/>
              <a:t>For we did not follow cleverly devised myths when we made known to you the power and coming of our Lord Jesus Christ, but we were eyewitnesses of his majesty. For when he received honor and glory from God the Father, and the voice was borne to him by the Majestic Glory, “This is my beloved Son, with whom I am well pleased,” we ourselves heard this very voice borne from heaven, for we were with him on the holy mountain. And we have the prophetic word more fully confirmed, to which you will do well to pay attention</a:t>
            </a:r>
            <a:r>
              <a:rPr lang="mr-IN" sz="3600" dirty="0" smtClean="0"/>
              <a:t>…</a:t>
            </a:r>
            <a:r>
              <a:rPr lang="en-US" sz="3600" dirty="0" smtClean="0"/>
              <a:t> 2 Peter 1.16-19</a:t>
            </a:r>
            <a:endParaRPr lang="en-US" sz="3600" dirty="0"/>
          </a:p>
        </p:txBody>
      </p:sp>
    </p:spTree>
    <p:extLst>
      <p:ext uri="{BB962C8B-B14F-4D97-AF65-F5344CB8AC3E}">
        <p14:creationId xmlns:p14="http://schemas.microsoft.com/office/powerpoint/2010/main" val="43034715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0663"/>
            <a:ext cx="10515600" cy="3876675"/>
          </a:xfrm>
        </p:spPr>
        <p:txBody>
          <a:bodyPr>
            <a:noAutofit/>
          </a:bodyPr>
          <a:lstStyle/>
          <a:p>
            <a:r>
              <a:rPr lang="en-US" sz="6600" dirty="0" smtClean="0"/>
              <a:t>The proper response to the transfiguration is to be TRANSFORMED ourselves: </a:t>
            </a:r>
            <a:r>
              <a:rPr lang="en-US" sz="4600" dirty="0" smtClean="0"/>
              <a:t>Rom. 12.2; 2 Peter 1.3-19</a:t>
            </a:r>
            <a:endParaRPr lang="en-US" sz="4600" dirty="0"/>
          </a:p>
        </p:txBody>
      </p:sp>
    </p:spTree>
    <p:extLst>
      <p:ext uri="{BB962C8B-B14F-4D97-AF65-F5344CB8AC3E}">
        <p14:creationId xmlns:p14="http://schemas.microsoft.com/office/powerpoint/2010/main" val="1448702536"/>
      </p:ext>
    </p:extLst>
  </p:cSld>
  <p:clrMapOvr>
    <a:masterClrMapping/>
  </p:clrMapOvr>
  <mc:AlternateContent xmlns:mc="http://schemas.openxmlformats.org/markup-compatibility/2006">
    <mc:Choice xmlns:p14="http://schemas.microsoft.com/office/powerpoint/2010/main" Requires="p14">
      <p:transition spd="slow" p14:dur="1500">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TotalTime>
  <Words>306</Words>
  <Application>Microsoft Macintosh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Corbel</vt:lpstr>
      <vt:lpstr>Arial</vt:lpstr>
      <vt:lpstr>Office Theme</vt:lpstr>
      <vt:lpstr>PowerPoint Presentation</vt:lpstr>
      <vt:lpstr>Who Is Jesus?</vt:lpstr>
      <vt:lpstr>Why Was Jesus Transfigured?</vt:lpstr>
      <vt:lpstr>PowerPoint Presentation</vt:lpstr>
      <vt:lpstr>Why Was Jesus Transfigured?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11</cp:revision>
  <dcterms:created xsi:type="dcterms:W3CDTF">2018-09-30T05:08:51Z</dcterms:created>
  <dcterms:modified xsi:type="dcterms:W3CDTF">2018-09-30T13:56:08Z</dcterms:modified>
</cp:coreProperties>
</file>