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62" r:id="rId5"/>
    <p:sldId id="261" r:id="rId6"/>
    <p:sldId id="260" r:id="rId7"/>
    <p:sldId id="263" r:id="rId8"/>
    <p:sldId id="268" r:id="rId9"/>
    <p:sldId id="264" r:id="rId10"/>
    <p:sldId id="266" r:id="rId11"/>
    <p:sldId id="270"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p:restoredTop sz="94635"/>
  </p:normalViewPr>
  <p:slideViewPr>
    <p:cSldViewPr snapToGrid="0" snapToObjects="1" showGuides="1">
      <p:cViewPr varScale="1">
        <p:scale>
          <a:sx n="105" d="100"/>
          <a:sy n="105" d="100"/>
        </p:scale>
        <p:origin x="62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53F12-16D0-4F48-82E0-7CE494CD1EAB}" type="datetimeFigureOut">
              <a:rPr lang="en-US" smtClean="0"/>
              <a:t>8/26/18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4BBD6-A828-5F4E-8FB5-F5D1C26DC086}" type="slidenum">
              <a:rPr lang="en-US" smtClean="0"/>
              <a:t>‹#›</a:t>
            </a:fld>
            <a:endParaRPr lang="en-US"/>
          </a:p>
        </p:txBody>
      </p:sp>
    </p:spTree>
    <p:extLst>
      <p:ext uri="{BB962C8B-B14F-4D97-AF65-F5344CB8AC3E}">
        <p14:creationId xmlns:p14="http://schemas.microsoft.com/office/powerpoint/2010/main" val="12589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Sermon notes adapted from Perry Hall.</a:t>
            </a:r>
            <a:endParaRPr lang="en-US" dirty="0"/>
          </a:p>
        </p:txBody>
      </p:sp>
      <p:sp>
        <p:nvSpPr>
          <p:cNvPr id="4" name="Slide Number Placeholder 3"/>
          <p:cNvSpPr>
            <a:spLocks noGrp="1"/>
          </p:cNvSpPr>
          <p:nvPr>
            <p:ph type="sldNum" sz="quarter" idx="10"/>
          </p:nvPr>
        </p:nvSpPr>
        <p:spPr/>
        <p:txBody>
          <a:bodyPr/>
          <a:lstStyle/>
          <a:p>
            <a:fld id="{43A4BBD6-A828-5F4E-8FB5-F5D1C26DC086}" type="slidenum">
              <a:rPr lang="en-US" smtClean="0"/>
              <a:t>1</a:t>
            </a:fld>
            <a:endParaRPr lang="en-US"/>
          </a:p>
        </p:txBody>
      </p:sp>
    </p:spTree>
    <p:extLst>
      <p:ext uri="{BB962C8B-B14F-4D97-AF65-F5344CB8AC3E}">
        <p14:creationId xmlns:p14="http://schemas.microsoft.com/office/powerpoint/2010/main" val="107323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4BBD6-A828-5F4E-8FB5-F5D1C26DC086}" type="slidenum">
              <a:rPr lang="en-US" smtClean="0"/>
              <a:t>9</a:t>
            </a:fld>
            <a:endParaRPr lang="en-US"/>
          </a:p>
        </p:txBody>
      </p:sp>
    </p:spTree>
    <p:extLst>
      <p:ext uri="{BB962C8B-B14F-4D97-AF65-F5344CB8AC3E}">
        <p14:creationId xmlns:p14="http://schemas.microsoft.com/office/powerpoint/2010/main" val="59889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4BBD6-A828-5F4E-8FB5-F5D1C26DC086}" type="slidenum">
              <a:rPr lang="en-US" smtClean="0"/>
              <a:t>10</a:t>
            </a:fld>
            <a:endParaRPr lang="en-US"/>
          </a:p>
        </p:txBody>
      </p:sp>
    </p:spTree>
    <p:extLst>
      <p:ext uri="{BB962C8B-B14F-4D97-AF65-F5344CB8AC3E}">
        <p14:creationId xmlns:p14="http://schemas.microsoft.com/office/powerpoint/2010/main" val="150294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4BBD6-A828-5F4E-8FB5-F5D1C26DC086}" type="slidenum">
              <a:rPr lang="en-US" smtClean="0"/>
              <a:t>11</a:t>
            </a:fld>
            <a:endParaRPr lang="en-US"/>
          </a:p>
        </p:txBody>
      </p:sp>
    </p:spTree>
    <p:extLst>
      <p:ext uri="{BB962C8B-B14F-4D97-AF65-F5344CB8AC3E}">
        <p14:creationId xmlns:p14="http://schemas.microsoft.com/office/powerpoint/2010/main" val="16225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4BBD6-A828-5F4E-8FB5-F5D1C26DC086}" type="slidenum">
              <a:rPr lang="en-US" smtClean="0"/>
              <a:t>12</a:t>
            </a:fld>
            <a:endParaRPr lang="en-US"/>
          </a:p>
        </p:txBody>
      </p:sp>
    </p:spTree>
    <p:extLst>
      <p:ext uri="{BB962C8B-B14F-4D97-AF65-F5344CB8AC3E}">
        <p14:creationId xmlns:p14="http://schemas.microsoft.com/office/powerpoint/2010/main" val="25956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3B09BF-788D-8B4B-8B52-9AD05C37A8A3}" type="datetimeFigureOut">
              <a:rPr lang="en-US" smtClean="0"/>
              <a:t>8/26/18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1EC1E-F1DD-C842-A13E-A30347961DA7}" type="slidenum">
              <a:rPr lang="en-US" smtClean="0"/>
              <a:t>‹#›</a:t>
            </a:fld>
            <a:endParaRPr lang="en-US"/>
          </a:p>
        </p:txBody>
      </p:sp>
    </p:spTree>
    <p:extLst>
      <p:ext uri="{BB962C8B-B14F-4D97-AF65-F5344CB8AC3E}">
        <p14:creationId xmlns:p14="http://schemas.microsoft.com/office/powerpoint/2010/main" val="122779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B09BF-788D-8B4B-8B52-9AD05C37A8A3}" type="datetimeFigureOut">
              <a:rPr lang="en-US" smtClean="0"/>
              <a:t>8/26/18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1EC1E-F1DD-C842-A13E-A30347961DA7}" type="slidenum">
              <a:rPr lang="en-US" smtClean="0"/>
              <a:t>‹#›</a:t>
            </a:fld>
            <a:endParaRPr lang="en-US"/>
          </a:p>
        </p:txBody>
      </p:sp>
    </p:spTree>
    <p:extLst>
      <p:ext uri="{BB962C8B-B14F-4D97-AF65-F5344CB8AC3E}">
        <p14:creationId xmlns:p14="http://schemas.microsoft.com/office/powerpoint/2010/main" val="183466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B09BF-788D-8B4B-8B52-9AD05C37A8A3}" type="datetimeFigureOut">
              <a:rPr lang="en-US" smtClean="0"/>
              <a:t>8/26/18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1EC1E-F1DD-C842-A13E-A30347961DA7}" type="slidenum">
              <a:rPr lang="en-US" smtClean="0"/>
              <a:t>‹#›</a:t>
            </a:fld>
            <a:endParaRPr lang="en-US"/>
          </a:p>
        </p:txBody>
      </p:sp>
    </p:spTree>
    <p:extLst>
      <p:ext uri="{BB962C8B-B14F-4D97-AF65-F5344CB8AC3E}">
        <p14:creationId xmlns:p14="http://schemas.microsoft.com/office/powerpoint/2010/main" val="161934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spcBef>
                <a:spcPts val="0"/>
              </a:spcBef>
              <a:buFont typeface="Arial" charset="0"/>
              <a:buNone/>
              <a:defRPr b="1">
                <a:latin typeface="Corbel" charset="0"/>
                <a:ea typeface="Corbel" charset="0"/>
                <a:cs typeface="Corbe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spcBef>
                <a:spcPts val="0"/>
              </a:spcBef>
              <a:buNone/>
              <a:defRPr b="1">
                <a:latin typeface="Corbel" charset="0"/>
                <a:ea typeface="Corbel" charset="0"/>
                <a:cs typeface="Corbel" charset="0"/>
              </a:defRPr>
            </a:lvl1pPr>
            <a:lvl2pPr marL="457200" indent="0">
              <a:spcBef>
                <a:spcPts val="0"/>
              </a:spcBef>
              <a:buNone/>
              <a:defRPr b="1">
                <a:latin typeface="Corbel" charset="0"/>
                <a:ea typeface="Corbel" charset="0"/>
                <a:cs typeface="Corbel" charset="0"/>
              </a:defRPr>
            </a:lvl2pPr>
            <a:lvl3pPr marL="914400" indent="0">
              <a:spcBef>
                <a:spcPts val="0"/>
              </a:spcBef>
              <a:buNone/>
              <a:defRPr b="1">
                <a:latin typeface="Corbel" charset="0"/>
                <a:ea typeface="Corbel" charset="0"/>
                <a:cs typeface="Corbel" charset="0"/>
              </a:defRPr>
            </a:lvl3pPr>
            <a:lvl4pPr marL="1371600" indent="0">
              <a:spcBef>
                <a:spcPts val="0"/>
              </a:spcBef>
              <a:buNone/>
              <a:defRPr b="1">
                <a:latin typeface="Corbel" charset="0"/>
                <a:ea typeface="Corbel" charset="0"/>
                <a:cs typeface="Corbel" charset="0"/>
              </a:defRPr>
            </a:lvl4pPr>
            <a:lvl5pPr marL="1828800" indent="0">
              <a:spcBef>
                <a:spcPts val="0"/>
              </a:spcBef>
              <a:buNone/>
              <a:defRPr b="1">
                <a:latin typeface="Corbel" charset="0"/>
                <a:ea typeface="Corbel" charset="0"/>
                <a:cs typeface="Corbe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B09BF-788D-8B4B-8B52-9AD05C37A8A3}" type="datetimeFigureOut">
              <a:rPr lang="en-US" smtClean="0"/>
              <a:t>8/26/18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1EC1E-F1DD-C842-A13E-A30347961DA7}" type="slidenum">
              <a:rPr lang="en-US" smtClean="0"/>
              <a:t>‹#›</a:t>
            </a:fld>
            <a:endParaRPr lang="en-US"/>
          </a:p>
        </p:txBody>
      </p:sp>
    </p:spTree>
    <p:extLst>
      <p:ext uri="{BB962C8B-B14F-4D97-AF65-F5344CB8AC3E}">
        <p14:creationId xmlns:p14="http://schemas.microsoft.com/office/powerpoint/2010/main" val="33218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3B09BF-788D-8B4B-8B52-9AD05C37A8A3}" type="datetimeFigureOut">
              <a:rPr lang="en-US" smtClean="0"/>
              <a:t>8/26/18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1EC1E-F1DD-C842-A13E-A30347961DA7}" type="slidenum">
              <a:rPr lang="en-US" smtClean="0"/>
              <a:t>‹#›</a:t>
            </a:fld>
            <a:endParaRPr lang="en-US"/>
          </a:p>
        </p:txBody>
      </p:sp>
    </p:spTree>
    <p:extLst>
      <p:ext uri="{BB962C8B-B14F-4D97-AF65-F5344CB8AC3E}">
        <p14:creationId xmlns:p14="http://schemas.microsoft.com/office/powerpoint/2010/main" val="16960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3B09BF-788D-8B4B-8B52-9AD05C37A8A3}" type="datetimeFigureOut">
              <a:rPr lang="en-US" smtClean="0"/>
              <a:t>8/26/18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1EC1E-F1DD-C842-A13E-A30347961DA7}" type="slidenum">
              <a:rPr lang="en-US" smtClean="0"/>
              <a:t>‹#›</a:t>
            </a:fld>
            <a:endParaRPr lang="en-US"/>
          </a:p>
        </p:txBody>
      </p:sp>
    </p:spTree>
    <p:extLst>
      <p:ext uri="{BB962C8B-B14F-4D97-AF65-F5344CB8AC3E}">
        <p14:creationId xmlns:p14="http://schemas.microsoft.com/office/powerpoint/2010/main" val="171808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3B09BF-788D-8B4B-8B52-9AD05C37A8A3}" type="datetimeFigureOut">
              <a:rPr lang="en-US" smtClean="0"/>
              <a:t>8/26/18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81EC1E-F1DD-C842-A13E-A30347961DA7}" type="slidenum">
              <a:rPr lang="en-US" smtClean="0"/>
              <a:t>‹#›</a:t>
            </a:fld>
            <a:endParaRPr lang="en-US"/>
          </a:p>
        </p:txBody>
      </p:sp>
    </p:spTree>
    <p:extLst>
      <p:ext uri="{BB962C8B-B14F-4D97-AF65-F5344CB8AC3E}">
        <p14:creationId xmlns:p14="http://schemas.microsoft.com/office/powerpoint/2010/main" val="77636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3B09BF-788D-8B4B-8B52-9AD05C37A8A3}" type="datetimeFigureOut">
              <a:rPr lang="en-US" smtClean="0"/>
              <a:t>8/26/18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81EC1E-F1DD-C842-A13E-A30347961DA7}" type="slidenum">
              <a:rPr lang="en-US" smtClean="0"/>
              <a:t>‹#›</a:t>
            </a:fld>
            <a:endParaRPr lang="en-US"/>
          </a:p>
        </p:txBody>
      </p:sp>
    </p:spTree>
    <p:extLst>
      <p:ext uri="{BB962C8B-B14F-4D97-AF65-F5344CB8AC3E}">
        <p14:creationId xmlns:p14="http://schemas.microsoft.com/office/powerpoint/2010/main" val="30596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B09BF-788D-8B4B-8B52-9AD05C37A8A3}" type="datetimeFigureOut">
              <a:rPr lang="en-US" smtClean="0"/>
              <a:t>8/26/18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1EC1E-F1DD-C842-A13E-A30347961DA7}" type="slidenum">
              <a:rPr lang="en-US" smtClean="0"/>
              <a:t>‹#›</a:t>
            </a:fld>
            <a:endParaRPr lang="en-US"/>
          </a:p>
        </p:txBody>
      </p:sp>
    </p:spTree>
    <p:extLst>
      <p:ext uri="{BB962C8B-B14F-4D97-AF65-F5344CB8AC3E}">
        <p14:creationId xmlns:p14="http://schemas.microsoft.com/office/powerpoint/2010/main" val="131276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B09BF-788D-8B4B-8B52-9AD05C37A8A3}" type="datetimeFigureOut">
              <a:rPr lang="en-US" smtClean="0"/>
              <a:t>8/26/18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1EC1E-F1DD-C842-A13E-A30347961DA7}" type="slidenum">
              <a:rPr lang="en-US" smtClean="0"/>
              <a:t>‹#›</a:t>
            </a:fld>
            <a:endParaRPr lang="en-US"/>
          </a:p>
        </p:txBody>
      </p:sp>
    </p:spTree>
    <p:extLst>
      <p:ext uri="{BB962C8B-B14F-4D97-AF65-F5344CB8AC3E}">
        <p14:creationId xmlns:p14="http://schemas.microsoft.com/office/powerpoint/2010/main" val="34058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B09BF-788D-8B4B-8B52-9AD05C37A8A3}" type="datetimeFigureOut">
              <a:rPr lang="en-US" smtClean="0"/>
              <a:t>8/26/18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1EC1E-F1DD-C842-A13E-A30347961DA7}" type="slidenum">
              <a:rPr lang="en-US" smtClean="0"/>
              <a:t>‹#›</a:t>
            </a:fld>
            <a:endParaRPr lang="en-US"/>
          </a:p>
        </p:txBody>
      </p:sp>
    </p:spTree>
    <p:extLst>
      <p:ext uri="{BB962C8B-B14F-4D97-AF65-F5344CB8AC3E}">
        <p14:creationId xmlns:p14="http://schemas.microsoft.com/office/powerpoint/2010/main" val="11399735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B09BF-788D-8B4B-8B52-9AD05C37A8A3}" type="datetimeFigureOut">
              <a:rPr lang="en-US" smtClean="0"/>
              <a:t>8/26/18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1EC1E-F1DD-C842-A13E-A30347961DA7}" type="slidenum">
              <a:rPr lang="en-US" smtClean="0"/>
              <a:t>‹#›</a:t>
            </a:fld>
            <a:endParaRPr lang="en-US"/>
          </a:p>
        </p:txBody>
      </p:sp>
    </p:spTree>
    <p:extLst>
      <p:ext uri="{BB962C8B-B14F-4D97-AF65-F5344CB8AC3E}">
        <p14:creationId xmlns:p14="http://schemas.microsoft.com/office/powerpoint/2010/main" val="1802696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9623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a:t>Despite Our Past, We GLORIFY Jesus</a:t>
            </a:r>
          </a:p>
        </p:txBody>
      </p:sp>
      <p:sp>
        <p:nvSpPr>
          <p:cNvPr id="3" name="Content Placeholder 2"/>
          <p:cNvSpPr>
            <a:spLocks noGrp="1"/>
          </p:cNvSpPr>
          <p:nvPr>
            <p:ph idx="1"/>
          </p:nvPr>
        </p:nvSpPr>
        <p:spPr>
          <a:noFill/>
        </p:spPr>
        <p:txBody>
          <a:bodyPr>
            <a:noAutofit/>
          </a:bodyPr>
          <a:lstStyle/>
          <a:p>
            <a:pPr algn="ctr"/>
            <a:endParaRPr lang="en-US" sz="4400" dirty="0" smtClean="0"/>
          </a:p>
          <a:p>
            <a:pPr algn="ctr"/>
            <a:r>
              <a:rPr lang="en-US" sz="4400" dirty="0" smtClean="0"/>
              <a:t>Use your past to TEACH God’s grace:</a:t>
            </a:r>
          </a:p>
          <a:p>
            <a:pPr algn="ctr"/>
            <a:r>
              <a:rPr lang="en-US" sz="3200" dirty="0" smtClean="0"/>
              <a:t>Titus 2.11-14; Acts 22.3-16; 26.9-11; Phil. 3.3-14;</a:t>
            </a:r>
          </a:p>
          <a:p>
            <a:pPr algn="ctr"/>
            <a:r>
              <a:rPr lang="en-US" sz="3200" dirty="0" smtClean="0"/>
              <a:t>Rom. 1.14-17; 1 Cor. 15.9-10; Eph. 3.7-9</a:t>
            </a:r>
            <a:endParaRPr lang="en-US" sz="3200" dirty="0"/>
          </a:p>
        </p:txBody>
      </p:sp>
    </p:spTree>
    <p:extLst>
      <p:ext uri="{BB962C8B-B14F-4D97-AF65-F5344CB8AC3E}">
        <p14:creationId xmlns:p14="http://schemas.microsoft.com/office/powerpoint/2010/main" val="997486779"/>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a:t>Despite Our Past, We GLORIFY Jesus</a:t>
            </a:r>
          </a:p>
        </p:txBody>
      </p:sp>
      <p:sp>
        <p:nvSpPr>
          <p:cNvPr id="3" name="Content Placeholder 2"/>
          <p:cNvSpPr>
            <a:spLocks noGrp="1"/>
          </p:cNvSpPr>
          <p:nvPr>
            <p:ph idx="1"/>
          </p:nvPr>
        </p:nvSpPr>
        <p:spPr>
          <a:noFill/>
        </p:spPr>
        <p:txBody>
          <a:bodyPr>
            <a:noAutofit/>
          </a:bodyPr>
          <a:lstStyle/>
          <a:p>
            <a:r>
              <a:rPr lang="en-US" sz="6600" dirty="0" smtClean="0"/>
              <a:t>When we find our former life OFFENSIVE, we will use our past to stay AWAY from our past: 1 Peter 4.2-3</a:t>
            </a:r>
            <a:endParaRPr lang="en-US" sz="8000" dirty="0" smtClean="0"/>
          </a:p>
        </p:txBody>
      </p:sp>
    </p:spTree>
    <p:extLst>
      <p:ext uri="{BB962C8B-B14F-4D97-AF65-F5344CB8AC3E}">
        <p14:creationId xmlns:p14="http://schemas.microsoft.com/office/powerpoint/2010/main" val="15727695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23945"/>
            <a:ext cx="4892040" cy="2974975"/>
          </a:xfrm>
          <a:noFill/>
        </p:spPr>
        <p:txBody>
          <a:bodyPr>
            <a:noAutofit/>
          </a:bodyPr>
          <a:lstStyle/>
          <a:p>
            <a:pPr algn="ctr"/>
            <a:r>
              <a:rPr lang="en-US" sz="4000" dirty="0">
                <a:solidFill>
                  <a:schemeClr val="bg1"/>
                </a:solidFill>
              </a:rPr>
              <a:t>Paul’s </a:t>
            </a:r>
            <a:r>
              <a:rPr lang="en-US" sz="4000" dirty="0" smtClean="0">
                <a:solidFill>
                  <a:schemeClr val="bg1"/>
                </a:solidFill>
              </a:rPr>
              <a:t>story glorifies</a:t>
            </a:r>
          </a:p>
          <a:p>
            <a:pPr algn="ctr"/>
            <a:r>
              <a:rPr lang="en-US" sz="4000" dirty="0" smtClean="0">
                <a:solidFill>
                  <a:schemeClr val="bg1"/>
                </a:solidFill>
              </a:rPr>
              <a:t>God’s grace.</a:t>
            </a:r>
          </a:p>
          <a:p>
            <a:pPr algn="ctr"/>
            <a:endParaRPr lang="en-US" sz="4000" dirty="0" smtClean="0">
              <a:solidFill>
                <a:schemeClr val="bg1"/>
              </a:solidFill>
            </a:endParaRPr>
          </a:p>
          <a:p>
            <a:pPr algn="ctr"/>
            <a:r>
              <a:rPr lang="en-US" sz="4000" dirty="0" smtClean="0">
                <a:solidFill>
                  <a:schemeClr val="bg1"/>
                </a:solidFill>
              </a:rPr>
              <a:t>Your </a:t>
            </a:r>
            <a:r>
              <a:rPr lang="en-US" sz="4000" dirty="0">
                <a:solidFill>
                  <a:schemeClr val="bg1"/>
                </a:solidFill>
              </a:rPr>
              <a:t>story can glorify God’s grace </a:t>
            </a:r>
            <a:r>
              <a:rPr lang="en-US" sz="4000" dirty="0" smtClean="0">
                <a:solidFill>
                  <a:schemeClr val="bg1"/>
                </a:solidFill>
              </a:rPr>
              <a:t>too</a:t>
            </a:r>
            <a:r>
              <a:rPr lang="en-US" sz="4000" dirty="0">
                <a:solidFill>
                  <a:schemeClr val="bg1"/>
                </a:solidFill>
              </a:rPr>
              <a:t>. </a:t>
            </a:r>
          </a:p>
        </p:txBody>
      </p:sp>
    </p:spTree>
    <p:extLst>
      <p:ext uri="{BB962C8B-B14F-4D97-AF65-F5344CB8AC3E}">
        <p14:creationId xmlns:p14="http://schemas.microsoft.com/office/powerpoint/2010/main" val="4083784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600" dirty="0"/>
              <a:t>What Characterized Paul’s Past</a:t>
            </a:r>
            <a:r>
              <a:rPr lang="en-US" sz="5600" dirty="0" smtClean="0"/>
              <a:t>?</a:t>
            </a:r>
            <a:endParaRPr lang="en-US" sz="5600" dirty="0"/>
          </a:p>
        </p:txBody>
      </p:sp>
      <p:sp>
        <p:nvSpPr>
          <p:cNvPr id="3" name="Content Placeholder 2"/>
          <p:cNvSpPr>
            <a:spLocks noGrp="1"/>
          </p:cNvSpPr>
          <p:nvPr>
            <p:ph idx="1"/>
          </p:nvPr>
        </p:nvSpPr>
        <p:spPr>
          <a:noFill/>
        </p:spPr>
        <p:txBody>
          <a:bodyPr>
            <a:noAutofit/>
          </a:bodyPr>
          <a:lstStyle/>
          <a:p>
            <a:r>
              <a:rPr lang="en-US" sz="8000" smtClean="0"/>
              <a:t>He </a:t>
            </a:r>
            <a:r>
              <a:rPr lang="en-US" sz="8000" dirty="0" smtClean="0"/>
              <a:t>was FORMERLY a BLASPHEMER and PERSECUTOR:</a:t>
            </a:r>
            <a:endParaRPr lang="en-US" sz="4200" dirty="0"/>
          </a:p>
          <a:p>
            <a:r>
              <a:rPr lang="en-US" sz="4200" dirty="0" smtClean="0"/>
              <a:t>Acts </a:t>
            </a:r>
            <a:r>
              <a:rPr lang="en-US" sz="4200" dirty="0"/>
              <a:t>8.1-3; 9.1-2, 13-14, </a:t>
            </a:r>
            <a:r>
              <a:rPr lang="en-US" sz="4200" dirty="0" smtClean="0"/>
              <a:t>26</a:t>
            </a:r>
            <a:endParaRPr lang="en-US" sz="4200" dirty="0"/>
          </a:p>
        </p:txBody>
      </p:sp>
    </p:spTree>
    <p:extLst>
      <p:ext uri="{BB962C8B-B14F-4D97-AF65-F5344CB8AC3E}">
        <p14:creationId xmlns:p14="http://schemas.microsoft.com/office/powerpoint/2010/main" val="1070599392"/>
      </p:ext>
    </p:extLst>
  </p:cSld>
  <p:clrMapOvr>
    <a:masterClrMapping/>
  </p:clrMapOvr>
  <mc:AlternateContent xmlns:mc="http://schemas.openxmlformats.org/markup-compatibility/2006" xmlns:p14="http://schemas.microsoft.com/office/powerpoint/2010/main">
    <mc:Choice Requires="p14">
      <p:transition spd="slow" p14:dur="15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Despite Our Past, Jesus LOVES </a:t>
            </a:r>
            <a:r>
              <a:rPr lang="en-US" sz="5400" dirty="0" smtClean="0"/>
              <a:t>Us</a:t>
            </a:r>
            <a:endParaRPr lang="en-US" sz="5400" dirty="0"/>
          </a:p>
        </p:txBody>
      </p:sp>
      <p:sp>
        <p:nvSpPr>
          <p:cNvPr id="3" name="Content Placeholder 2"/>
          <p:cNvSpPr>
            <a:spLocks noGrp="1"/>
          </p:cNvSpPr>
          <p:nvPr>
            <p:ph idx="1"/>
          </p:nvPr>
        </p:nvSpPr>
        <p:spPr>
          <a:noFill/>
        </p:spPr>
        <p:txBody>
          <a:bodyPr>
            <a:noAutofit/>
          </a:bodyPr>
          <a:lstStyle/>
          <a:p>
            <a:pPr>
              <a:lnSpc>
                <a:spcPct val="120000"/>
              </a:lnSpc>
            </a:pPr>
            <a:r>
              <a:rPr lang="en-US" sz="4000" dirty="0" smtClean="0"/>
              <a:t>For </a:t>
            </a:r>
            <a:r>
              <a:rPr lang="en-US" sz="4000" dirty="0"/>
              <a:t>God so </a:t>
            </a:r>
            <a:r>
              <a:rPr lang="en-US" sz="4000" dirty="0" smtClean="0"/>
              <a:t>loved the </a:t>
            </a:r>
            <a:r>
              <a:rPr lang="en-US" sz="4000" dirty="0"/>
              <a:t>world, that he gave his only Son, that whoever believes in him should not perish but have eternal </a:t>
            </a:r>
            <a:r>
              <a:rPr lang="en-US" sz="4000" dirty="0" smtClean="0"/>
              <a:t>life. For </a:t>
            </a:r>
            <a:r>
              <a:rPr lang="en-US" sz="4000" dirty="0"/>
              <a:t>God did not send his Son into the world to condemn the world, but in order that the world might be saved through </a:t>
            </a:r>
            <a:r>
              <a:rPr lang="en-US" sz="4000" dirty="0" smtClean="0"/>
              <a:t>him. </a:t>
            </a:r>
            <a:r>
              <a:rPr lang="en-US" sz="3200" dirty="0" smtClean="0"/>
              <a:t>John 3.16-17</a:t>
            </a:r>
            <a:endParaRPr lang="en-US" sz="3200" dirty="0"/>
          </a:p>
        </p:txBody>
      </p:sp>
    </p:spTree>
    <p:extLst>
      <p:ext uri="{BB962C8B-B14F-4D97-AF65-F5344CB8AC3E}">
        <p14:creationId xmlns:p14="http://schemas.microsoft.com/office/powerpoint/2010/main" val="10122188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Despite Our Past, Jesus SAVES Us</a:t>
            </a:r>
          </a:p>
        </p:txBody>
      </p:sp>
      <p:sp>
        <p:nvSpPr>
          <p:cNvPr id="3" name="Content Placeholder 2"/>
          <p:cNvSpPr>
            <a:spLocks noGrp="1"/>
          </p:cNvSpPr>
          <p:nvPr>
            <p:ph idx="1"/>
          </p:nvPr>
        </p:nvSpPr>
        <p:spPr>
          <a:noFill/>
        </p:spPr>
        <p:txBody>
          <a:bodyPr>
            <a:noAutofit/>
          </a:bodyPr>
          <a:lstStyle/>
          <a:p>
            <a:pPr>
              <a:lnSpc>
                <a:spcPct val="120000"/>
              </a:lnSpc>
            </a:pPr>
            <a:r>
              <a:rPr lang="en-US" sz="4000" dirty="0"/>
              <a:t>Now the </a:t>
            </a:r>
            <a:r>
              <a:rPr lang="en-US" sz="4000" dirty="0" smtClean="0"/>
              <a:t>law [of Moses] </a:t>
            </a:r>
            <a:r>
              <a:rPr lang="en-US" sz="4000" dirty="0"/>
              <a:t>came in to increase the trespass, but where sin increased, grace abounded all the more, so that, as sin reigned in death, grace also might reign through righteousness leading to eternal life through Jesus Christ our Lord. </a:t>
            </a:r>
            <a:r>
              <a:rPr lang="en-US" sz="3200" dirty="0"/>
              <a:t>Romans 5.20-21</a:t>
            </a:r>
          </a:p>
        </p:txBody>
      </p:sp>
    </p:spTree>
    <p:extLst>
      <p:ext uri="{BB962C8B-B14F-4D97-AF65-F5344CB8AC3E}">
        <p14:creationId xmlns:p14="http://schemas.microsoft.com/office/powerpoint/2010/main" val="20574205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Despite Our Past, Jesus SAVES Us</a:t>
            </a:r>
          </a:p>
        </p:txBody>
      </p:sp>
      <p:sp>
        <p:nvSpPr>
          <p:cNvPr id="3" name="Content Placeholder 2"/>
          <p:cNvSpPr>
            <a:spLocks noGrp="1"/>
          </p:cNvSpPr>
          <p:nvPr>
            <p:ph idx="1"/>
          </p:nvPr>
        </p:nvSpPr>
        <p:spPr>
          <a:noFill/>
        </p:spPr>
        <p:txBody>
          <a:bodyPr>
            <a:noAutofit/>
          </a:bodyPr>
          <a:lstStyle/>
          <a:p>
            <a:r>
              <a:rPr lang="en-US" sz="5200" dirty="0" smtClean="0"/>
              <a:t>No MATTER the </a:t>
            </a:r>
            <a:r>
              <a:rPr lang="en-US" sz="5200" dirty="0"/>
              <a:t>sin or the </a:t>
            </a:r>
            <a:r>
              <a:rPr lang="en-US" sz="5200" dirty="0" smtClean="0"/>
              <a:t>NUMBER of </a:t>
            </a:r>
            <a:r>
              <a:rPr lang="en-US" sz="5200" dirty="0"/>
              <a:t>sins we have committed, God’s grace has </a:t>
            </a:r>
            <a:r>
              <a:rPr lang="en-US" sz="5200" dirty="0" smtClean="0"/>
              <a:t>us COVERED. </a:t>
            </a:r>
            <a:r>
              <a:rPr lang="en-US" sz="5200" dirty="0"/>
              <a:t>His grace </a:t>
            </a:r>
            <a:r>
              <a:rPr lang="en-US" sz="5200" dirty="0" smtClean="0"/>
              <a:t>TRUMPS sin </a:t>
            </a:r>
            <a:r>
              <a:rPr lang="en-US" sz="5200" dirty="0"/>
              <a:t>every </a:t>
            </a:r>
            <a:r>
              <a:rPr lang="en-US" sz="5200" dirty="0" smtClean="0"/>
              <a:t>time; sin </a:t>
            </a:r>
            <a:r>
              <a:rPr lang="en-US" sz="5200" dirty="0"/>
              <a:t>is no </a:t>
            </a:r>
            <a:r>
              <a:rPr lang="en-US" sz="5200" dirty="0" smtClean="0"/>
              <a:t>MATCH for </a:t>
            </a:r>
            <a:r>
              <a:rPr lang="en-US" sz="5200" dirty="0"/>
              <a:t>God’s grace</a:t>
            </a:r>
            <a:r>
              <a:rPr lang="en-US" sz="5200" dirty="0" smtClean="0"/>
              <a:t>! </a:t>
            </a:r>
            <a:endParaRPr lang="en-US" sz="5200" dirty="0"/>
          </a:p>
        </p:txBody>
      </p:sp>
    </p:spTree>
    <p:extLst>
      <p:ext uri="{BB962C8B-B14F-4D97-AF65-F5344CB8AC3E}">
        <p14:creationId xmlns:p14="http://schemas.microsoft.com/office/powerpoint/2010/main" val="177429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Despite Our Past, Jesus USES Us</a:t>
            </a:r>
          </a:p>
        </p:txBody>
      </p:sp>
      <p:sp>
        <p:nvSpPr>
          <p:cNvPr id="3" name="Content Placeholder 2"/>
          <p:cNvSpPr>
            <a:spLocks noGrp="1"/>
          </p:cNvSpPr>
          <p:nvPr>
            <p:ph idx="1"/>
          </p:nvPr>
        </p:nvSpPr>
        <p:spPr>
          <a:noFill/>
        </p:spPr>
        <p:txBody>
          <a:bodyPr>
            <a:noAutofit/>
          </a:bodyPr>
          <a:lstStyle/>
          <a:p>
            <a:r>
              <a:rPr lang="en-US" sz="6000" dirty="0"/>
              <a:t>If a man who </a:t>
            </a:r>
            <a:r>
              <a:rPr lang="en-US" sz="6000" dirty="0" smtClean="0"/>
              <a:t>MURDERED God’s </a:t>
            </a:r>
            <a:r>
              <a:rPr lang="en-US" sz="6000" dirty="0"/>
              <a:t>people can be </a:t>
            </a:r>
            <a:r>
              <a:rPr lang="en-US" sz="6000" dirty="0" smtClean="0"/>
              <a:t>loved, forgiven </a:t>
            </a:r>
            <a:r>
              <a:rPr lang="en-US" sz="6000" dirty="0"/>
              <a:t>and used for God’s service, so can we – we are not a </a:t>
            </a:r>
            <a:r>
              <a:rPr lang="en-US" sz="6000" dirty="0" smtClean="0"/>
              <a:t>HOPELESS case!</a:t>
            </a:r>
            <a:endParaRPr lang="en-US" sz="6000" dirty="0"/>
          </a:p>
        </p:txBody>
      </p:sp>
    </p:spTree>
    <p:extLst>
      <p:ext uri="{BB962C8B-B14F-4D97-AF65-F5344CB8AC3E}">
        <p14:creationId xmlns:p14="http://schemas.microsoft.com/office/powerpoint/2010/main" val="542062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Despite Our Past, Jesus USES Us</a:t>
            </a:r>
          </a:p>
        </p:txBody>
      </p:sp>
      <p:sp>
        <p:nvSpPr>
          <p:cNvPr id="3" name="Content Placeholder 2"/>
          <p:cNvSpPr>
            <a:spLocks noGrp="1"/>
          </p:cNvSpPr>
          <p:nvPr>
            <p:ph idx="1"/>
          </p:nvPr>
        </p:nvSpPr>
        <p:spPr>
          <a:xfrm>
            <a:off x="838200" y="1825625"/>
            <a:ext cx="10668000" cy="4351338"/>
          </a:xfrm>
          <a:noFill/>
        </p:spPr>
        <p:txBody>
          <a:bodyPr>
            <a:noAutofit/>
          </a:bodyPr>
          <a:lstStyle/>
          <a:p>
            <a:r>
              <a:rPr lang="en-US" sz="7200" dirty="0"/>
              <a:t>God’s </a:t>
            </a:r>
            <a:r>
              <a:rPr lang="en-US" sz="7200" dirty="0" smtClean="0"/>
              <a:t>view of </a:t>
            </a:r>
            <a:r>
              <a:rPr lang="en-US" sz="7200" dirty="0"/>
              <a:t>us – the </a:t>
            </a:r>
            <a:r>
              <a:rPr lang="en-US" sz="7200" dirty="0" smtClean="0"/>
              <a:t>POTENTIAL he </a:t>
            </a:r>
            <a:r>
              <a:rPr lang="en-US" sz="7200" dirty="0"/>
              <a:t>sees in us – is more </a:t>
            </a:r>
            <a:r>
              <a:rPr lang="en-US" sz="7200" dirty="0" smtClean="0"/>
              <a:t>POWERFUL than </a:t>
            </a:r>
            <a:r>
              <a:rPr lang="en-US" sz="7200" dirty="0"/>
              <a:t>our own past:</a:t>
            </a:r>
            <a:r>
              <a:rPr lang="en-US" sz="3600" dirty="0"/>
              <a:t> </a:t>
            </a:r>
            <a:r>
              <a:rPr lang="en-US" sz="5400" dirty="0"/>
              <a:t>Acts 26.16-18</a:t>
            </a:r>
            <a:endParaRPr lang="en-US" sz="11500" dirty="0"/>
          </a:p>
        </p:txBody>
      </p:sp>
    </p:spTree>
    <p:extLst>
      <p:ext uri="{BB962C8B-B14F-4D97-AF65-F5344CB8AC3E}">
        <p14:creationId xmlns:p14="http://schemas.microsoft.com/office/powerpoint/2010/main" val="197289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latin typeface="Corbel" charset="0"/>
                <a:ea typeface="Corbel" charset="0"/>
                <a:cs typeface="Corbel" charset="0"/>
              </a:rPr>
              <a:t>Despite Our Past, We GLORIFY Jesus</a:t>
            </a:r>
          </a:p>
        </p:txBody>
      </p:sp>
    </p:spTree>
    <p:extLst>
      <p:ext uri="{BB962C8B-B14F-4D97-AF65-F5344CB8AC3E}">
        <p14:creationId xmlns:p14="http://schemas.microsoft.com/office/powerpoint/2010/main" val="19829695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a:t>Despite Our Past, We GLORIFY Jesus</a:t>
            </a:r>
          </a:p>
        </p:txBody>
      </p:sp>
      <p:sp>
        <p:nvSpPr>
          <p:cNvPr id="3" name="Content Placeholder 2"/>
          <p:cNvSpPr>
            <a:spLocks noGrp="1"/>
          </p:cNvSpPr>
          <p:nvPr>
            <p:ph idx="1"/>
          </p:nvPr>
        </p:nvSpPr>
        <p:spPr>
          <a:noFill/>
        </p:spPr>
        <p:txBody>
          <a:bodyPr>
            <a:noAutofit/>
          </a:bodyPr>
          <a:lstStyle/>
          <a:p>
            <a:pPr algn="ctr"/>
            <a:endParaRPr lang="en-US" sz="4400" dirty="0" smtClean="0"/>
          </a:p>
          <a:p>
            <a:pPr algn="ctr"/>
            <a:r>
              <a:rPr lang="en-US" sz="4400" dirty="0" smtClean="0"/>
              <a:t>Use your past as EVIDENCE of God’s grace:</a:t>
            </a:r>
          </a:p>
          <a:p>
            <a:pPr algn="ctr"/>
            <a:r>
              <a:rPr lang="en-US" sz="3600" dirty="0" smtClean="0"/>
              <a:t>Gal</a:t>
            </a:r>
            <a:r>
              <a:rPr lang="en-US" sz="3600" dirty="0"/>
              <a:t>. </a:t>
            </a:r>
            <a:r>
              <a:rPr lang="en-US" sz="3600" dirty="0" smtClean="0"/>
              <a:t>1.13-16, 22-24; </a:t>
            </a:r>
            <a:r>
              <a:rPr lang="en-US" sz="3600" dirty="0"/>
              <a:t>Col </a:t>
            </a:r>
            <a:r>
              <a:rPr lang="en-US" sz="3600" dirty="0" smtClean="0"/>
              <a:t>1.21-23</a:t>
            </a:r>
          </a:p>
        </p:txBody>
      </p:sp>
    </p:spTree>
    <p:extLst>
      <p:ext uri="{BB962C8B-B14F-4D97-AF65-F5344CB8AC3E}">
        <p14:creationId xmlns:p14="http://schemas.microsoft.com/office/powerpoint/2010/main" val="48517646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TotalTime>
  <Words>375</Words>
  <Application>Microsoft Macintosh PowerPoint</Application>
  <PresentationFormat>Widescreen</PresentationFormat>
  <Paragraphs>35</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Calibri Light</vt:lpstr>
      <vt:lpstr>Corbel</vt:lpstr>
      <vt:lpstr>Arial</vt:lpstr>
      <vt:lpstr>Office Theme</vt:lpstr>
      <vt:lpstr>PowerPoint Presentation</vt:lpstr>
      <vt:lpstr>What Characterized Paul’s Past?</vt:lpstr>
      <vt:lpstr>Despite Our Past, Jesus LOVES Us</vt:lpstr>
      <vt:lpstr>Despite Our Past, Jesus SAVES Us</vt:lpstr>
      <vt:lpstr>Despite Our Past, Jesus SAVES Us</vt:lpstr>
      <vt:lpstr>Despite Our Past, Jesus USES Us</vt:lpstr>
      <vt:lpstr>Despite Our Past, Jesus USES Us</vt:lpstr>
      <vt:lpstr>Despite Our Past, We GLORIFY Jesus</vt:lpstr>
      <vt:lpstr>Despite Our Past, We GLORIFY Jesus</vt:lpstr>
      <vt:lpstr>Despite Our Past, We GLORIFY Jesus</vt:lpstr>
      <vt:lpstr>Despite Our Past, We GLORIFY Jesus</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29</cp:revision>
  <dcterms:created xsi:type="dcterms:W3CDTF">2018-08-24T04:59:21Z</dcterms:created>
  <dcterms:modified xsi:type="dcterms:W3CDTF">2018-08-26T12:43:03Z</dcterms:modified>
</cp:coreProperties>
</file>