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1" r:id="rId4"/>
    <p:sldId id="258" r:id="rId5"/>
    <p:sldId id="259" r:id="rId6"/>
    <p:sldId id="260"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3"/>
    <p:restoredTop sz="94635"/>
  </p:normalViewPr>
  <p:slideViewPr>
    <p:cSldViewPr snapToGrid="0" snapToObjects="1" showGuides="1">
      <p:cViewPr>
        <p:scale>
          <a:sx n="91" d="100"/>
          <a:sy n="91" d="100"/>
        </p:scale>
        <p:origin x="1344" y="4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60DA8C-0F40-9D43-827D-7E018A58E988}" type="datetimeFigureOut">
              <a:rPr lang="en-US" smtClean="0"/>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C0FA2-8B1D-E94A-A22C-7F6253B55D7D}" type="slidenum">
              <a:rPr lang="en-US" smtClean="0"/>
              <a:t>‹#›</a:t>
            </a:fld>
            <a:endParaRPr lang="en-US"/>
          </a:p>
        </p:txBody>
      </p:sp>
    </p:spTree>
    <p:extLst>
      <p:ext uri="{BB962C8B-B14F-4D97-AF65-F5344CB8AC3E}">
        <p14:creationId xmlns:p14="http://schemas.microsoft.com/office/powerpoint/2010/main" val="141488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0DA8C-0F40-9D43-827D-7E018A58E988}" type="datetimeFigureOut">
              <a:rPr lang="en-US" smtClean="0"/>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C0FA2-8B1D-E94A-A22C-7F6253B55D7D}" type="slidenum">
              <a:rPr lang="en-US" smtClean="0"/>
              <a:t>‹#›</a:t>
            </a:fld>
            <a:endParaRPr lang="en-US"/>
          </a:p>
        </p:txBody>
      </p:sp>
    </p:spTree>
    <p:extLst>
      <p:ext uri="{BB962C8B-B14F-4D97-AF65-F5344CB8AC3E}">
        <p14:creationId xmlns:p14="http://schemas.microsoft.com/office/powerpoint/2010/main" val="206052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0DA8C-0F40-9D43-827D-7E018A58E988}" type="datetimeFigureOut">
              <a:rPr lang="en-US" smtClean="0"/>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C0FA2-8B1D-E94A-A22C-7F6253B55D7D}" type="slidenum">
              <a:rPr lang="en-US" smtClean="0"/>
              <a:t>‹#›</a:t>
            </a:fld>
            <a:endParaRPr lang="en-US"/>
          </a:p>
        </p:txBody>
      </p:sp>
    </p:spTree>
    <p:extLst>
      <p:ext uri="{BB962C8B-B14F-4D97-AF65-F5344CB8AC3E}">
        <p14:creationId xmlns:p14="http://schemas.microsoft.com/office/powerpoint/2010/main" val="83863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spcBef>
                <a:spcPts val="0"/>
              </a:spcBef>
              <a:buFont typeface="Arial" charset="0"/>
              <a:buNone/>
              <a:defRPr b="1">
                <a:latin typeface="Corbel" charset="0"/>
                <a:ea typeface="Corbel" charset="0"/>
                <a:cs typeface="Corbe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0"/>
              </a:spcBef>
              <a:buNone/>
              <a:defRPr b="1">
                <a:latin typeface="Corbel" charset="0"/>
                <a:ea typeface="Corbel" charset="0"/>
                <a:cs typeface="Corbel" charset="0"/>
              </a:defRPr>
            </a:lvl1pPr>
            <a:lvl2pPr marL="0" indent="0">
              <a:spcBef>
                <a:spcPts val="0"/>
              </a:spcBef>
              <a:buNone/>
              <a:defRPr b="1">
                <a:latin typeface="Corbel" charset="0"/>
                <a:ea typeface="Corbel" charset="0"/>
                <a:cs typeface="Corbel" charset="0"/>
              </a:defRPr>
            </a:lvl2pPr>
            <a:lvl3pPr marL="0" indent="0">
              <a:spcBef>
                <a:spcPts val="0"/>
              </a:spcBef>
              <a:buNone/>
              <a:defRPr b="1">
                <a:latin typeface="Corbel" charset="0"/>
                <a:ea typeface="Corbel" charset="0"/>
                <a:cs typeface="Corbel" charset="0"/>
              </a:defRPr>
            </a:lvl3pPr>
            <a:lvl4pPr marL="0" indent="0">
              <a:spcBef>
                <a:spcPts val="0"/>
              </a:spcBef>
              <a:buNone/>
              <a:defRPr b="1">
                <a:latin typeface="Corbel" charset="0"/>
                <a:ea typeface="Corbel" charset="0"/>
                <a:cs typeface="Corbel" charset="0"/>
              </a:defRPr>
            </a:lvl4pPr>
            <a:lvl5pPr marL="0" indent="0">
              <a:spcBef>
                <a:spcPts val="0"/>
              </a:spcBef>
              <a:buNone/>
              <a:defRPr b="1">
                <a:latin typeface="Corbel" charset="0"/>
                <a:ea typeface="Corbel" charset="0"/>
                <a:cs typeface="Corbe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0DA8C-0F40-9D43-827D-7E018A58E988}" type="datetimeFigureOut">
              <a:rPr lang="en-US" smtClean="0"/>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C0FA2-8B1D-E94A-A22C-7F6253B55D7D}" type="slidenum">
              <a:rPr lang="en-US" smtClean="0"/>
              <a:t>‹#›</a:t>
            </a:fld>
            <a:endParaRPr lang="en-US"/>
          </a:p>
        </p:txBody>
      </p:sp>
    </p:spTree>
    <p:extLst>
      <p:ext uri="{BB962C8B-B14F-4D97-AF65-F5344CB8AC3E}">
        <p14:creationId xmlns:p14="http://schemas.microsoft.com/office/powerpoint/2010/main" val="83447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60DA8C-0F40-9D43-827D-7E018A58E988}" type="datetimeFigureOut">
              <a:rPr lang="en-US" smtClean="0"/>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C0FA2-8B1D-E94A-A22C-7F6253B55D7D}" type="slidenum">
              <a:rPr lang="en-US" smtClean="0"/>
              <a:t>‹#›</a:t>
            </a:fld>
            <a:endParaRPr lang="en-US"/>
          </a:p>
        </p:txBody>
      </p:sp>
    </p:spTree>
    <p:extLst>
      <p:ext uri="{BB962C8B-B14F-4D97-AF65-F5344CB8AC3E}">
        <p14:creationId xmlns:p14="http://schemas.microsoft.com/office/powerpoint/2010/main" val="198344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60DA8C-0F40-9D43-827D-7E018A58E988}" type="datetimeFigureOut">
              <a:rPr lang="en-US" smtClean="0"/>
              <a:t>8/26/18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C0FA2-8B1D-E94A-A22C-7F6253B55D7D}" type="slidenum">
              <a:rPr lang="en-US" smtClean="0"/>
              <a:t>‹#›</a:t>
            </a:fld>
            <a:endParaRPr lang="en-US"/>
          </a:p>
        </p:txBody>
      </p:sp>
    </p:spTree>
    <p:extLst>
      <p:ext uri="{BB962C8B-B14F-4D97-AF65-F5344CB8AC3E}">
        <p14:creationId xmlns:p14="http://schemas.microsoft.com/office/powerpoint/2010/main" val="40045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60DA8C-0F40-9D43-827D-7E018A58E988}" type="datetimeFigureOut">
              <a:rPr lang="en-US" smtClean="0"/>
              <a:t>8/26/18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C0FA2-8B1D-E94A-A22C-7F6253B55D7D}" type="slidenum">
              <a:rPr lang="en-US" smtClean="0"/>
              <a:t>‹#›</a:t>
            </a:fld>
            <a:endParaRPr lang="en-US"/>
          </a:p>
        </p:txBody>
      </p:sp>
    </p:spTree>
    <p:extLst>
      <p:ext uri="{BB962C8B-B14F-4D97-AF65-F5344CB8AC3E}">
        <p14:creationId xmlns:p14="http://schemas.microsoft.com/office/powerpoint/2010/main" val="22829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60DA8C-0F40-9D43-827D-7E018A58E988}" type="datetimeFigureOut">
              <a:rPr lang="en-US" smtClean="0"/>
              <a:t>8/26/18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C0FA2-8B1D-E94A-A22C-7F6253B55D7D}" type="slidenum">
              <a:rPr lang="en-US" smtClean="0"/>
              <a:t>‹#›</a:t>
            </a:fld>
            <a:endParaRPr lang="en-US"/>
          </a:p>
        </p:txBody>
      </p:sp>
    </p:spTree>
    <p:extLst>
      <p:ext uri="{BB962C8B-B14F-4D97-AF65-F5344CB8AC3E}">
        <p14:creationId xmlns:p14="http://schemas.microsoft.com/office/powerpoint/2010/main" val="150390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0DA8C-0F40-9D43-827D-7E018A58E988}" type="datetimeFigureOut">
              <a:rPr lang="en-US" smtClean="0"/>
              <a:t>8/26/18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C0FA2-8B1D-E94A-A22C-7F6253B55D7D}" type="slidenum">
              <a:rPr lang="en-US" smtClean="0"/>
              <a:t>‹#›</a:t>
            </a:fld>
            <a:endParaRPr lang="en-US"/>
          </a:p>
        </p:txBody>
      </p:sp>
    </p:spTree>
    <p:extLst>
      <p:ext uri="{BB962C8B-B14F-4D97-AF65-F5344CB8AC3E}">
        <p14:creationId xmlns:p14="http://schemas.microsoft.com/office/powerpoint/2010/main" val="18121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0DA8C-0F40-9D43-827D-7E018A58E988}" type="datetimeFigureOut">
              <a:rPr lang="en-US" smtClean="0"/>
              <a:t>8/26/18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C0FA2-8B1D-E94A-A22C-7F6253B55D7D}" type="slidenum">
              <a:rPr lang="en-US" smtClean="0"/>
              <a:t>‹#›</a:t>
            </a:fld>
            <a:endParaRPr lang="en-US"/>
          </a:p>
        </p:txBody>
      </p:sp>
    </p:spTree>
    <p:extLst>
      <p:ext uri="{BB962C8B-B14F-4D97-AF65-F5344CB8AC3E}">
        <p14:creationId xmlns:p14="http://schemas.microsoft.com/office/powerpoint/2010/main" val="49921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0DA8C-0F40-9D43-827D-7E018A58E988}" type="datetimeFigureOut">
              <a:rPr lang="en-US" smtClean="0"/>
              <a:t>8/26/18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C0FA2-8B1D-E94A-A22C-7F6253B55D7D}" type="slidenum">
              <a:rPr lang="en-US" smtClean="0"/>
              <a:t>‹#›</a:t>
            </a:fld>
            <a:endParaRPr lang="en-US"/>
          </a:p>
        </p:txBody>
      </p:sp>
    </p:spTree>
    <p:extLst>
      <p:ext uri="{BB962C8B-B14F-4D97-AF65-F5344CB8AC3E}">
        <p14:creationId xmlns:p14="http://schemas.microsoft.com/office/powerpoint/2010/main" val="668201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0DA8C-0F40-9D43-827D-7E018A58E988}" type="datetimeFigureOut">
              <a:rPr lang="en-US" smtClean="0"/>
              <a:t>8/26/18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C0FA2-8B1D-E94A-A22C-7F6253B55D7D}" type="slidenum">
              <a:rPr lang="en-US" smtClean="0"/>
              <a:t>‹#›</a:t>
            </a:fld>
            <a:endParaRPr lang="en-US"/>
          </a:p>
        </p:txBody>
      </p:sp>
    </p:spTree>
    <p:extLst>
      <p:ext uri="{BB962C8B-B14F-4D97-AF65-F5344CB8AC3E}">
        <p14:creationId xmlns:p14="http://schemas.microsoft.com/office/powerpoint/2010/main" val="66654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77371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600" b="1" dirty="0" smtClean="0">
                <a:latin typeface="Corbel" charset="0"/>
                <a:ea typeface="Corbel" charset="0"/>
                <a:cs typeface="Corbel" charset="0"/>
              </a:rPr>
              <a:t>What is the value of the Old Testament? </a:t>
            </a:r>
            <a:endParaRPr lang="en-US" sz="4600" b="1" dirty="0">
              <a:latin typeface="Corbel" charset="0"/>
              <a:ea typeface="Corbel" charset="0"/>
              <a:cs typeface="Corbel" charset="0"/>
            </a:endParaRPr>
          </a:p>
        </p:txBody>
      </p:sp>
    </p:spTree>
    <p:extLst>
      <p:ext uri="{BB962C8B-B14F-4D97-AF65-F5344CB8AC3E}">
        <p14:creationId xmlns:p14="http://schemas.microsoft.com/office/powerpoint/2010/main" val="25708227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O.T. Was Preserved to Makes Us </a:t>
            </a:r>
            <a:r>
              <a:rPr lang="en-US" dirty="0" smtClean="0"/>
              <a:t>Wise</a:t>
            </a:r>
            <a:endParaRPr lang="en-US" dirty="0"/>
          </a:p>
        </p:txBody>
      </p:sp>
      <p:sp>
        <p:nvSpPr>
          <p:cNvPr id="3" name="Content Placeholder 2"/>
          <p:cNvSpPr>
            <a:spLocks noGrp="1"/>
          </p:cNvSpPr>
          <p:nvPr>
            <p:ph idx="1"/>
          </p:nvPr>
        </p:nvSpPr>
        <p:spPr/>
        <p:txBody>
          <a:bodyPr>
            <a:noAutofit/>
          </a:bodyPr>
          <a:lstStyle/>
          <a:p>
            <a:r>
              <a:rPr lang="en-US" sz="4400" dirty="0" smtClean="0"/>
              <a:t>But as for you, continue in what you have learned and have firmly believed, knowing from whom you learned it and how from childhood you have been acquainted with the sacred writings, which are able to make you wise for salvation through faith in Christ Jesus. 2 Tim. 3.14-15</a:t>
            </a:r>
            <a:endParaRPr lang="en-US" sz="4400" dirty="0"/>
          </a:p>
        </p:txBody>
      </p:sp>
    </p:spTree>
    <p:extLst>
      <p:ext uri="{BB962C8B-B14F-4D97-AF65-F5344CB8AC3E}">
        <p14:creationId xmlns:p14="http://schemas.microsoft.com/office/powerpoint/2010/main" val="16910452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The O.T. Was Persevered for the Man of God</a:t>
            </a:r>
            <a:endParaRPr lang="en-US" sz="4300" dirty="0"/>
          </a:p>
        </p:txBody>
      </p:sp>
      <p:sp>
        <p:nvSpPr>
          <p:cNvPr id="3" name="Content Placeholder 2"/>
          <p:cNvSpPr>
            <a:spLocks noGrp="1"/>
          </p:cNvSpPr>
          <p:nvPr>
            <p:ph idx="1"/>
          </p:nvPr>
        </p:nvSpPr>
        <p:spPr/>
        <p:txBody>
          <a:bodyPr>
            <a:noAutofit/>
          </a:bodyPr>
          <a:lstStyle/>
          <a:p>
            <a:r>
              <a:rPr lang="en-US" sz="4800" dirty="0" smtClean="0"/>
              <a:t>All Scripture is breathed out by God and profitable for teaching, for reproof, for correction, and for training in righteousness, that the man of God may be complete, equipped for every good work. 2 Tim. 3.16-17</a:t>
            </a:r>
            <a:endParaRPr lang="en-US" sz="4800" dirty="0"/>
          </a:p>
        </p:txBody>
      </p:sp>
    </p:spTree>
    <p:extLst>
      <p:ext uri="{BB962C8B-B14F-4D97-AF65-F5344CB8AC3E}">
        <p14:creationId xmlns:p14="http://schemas.microsoft.com/office/powerpoint/2010/main" val="60775756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 Was Preserved to Warn Us</a:t>
            </a:r>
            <a:endParaRPr lang="en-US" dirty="0"/>
          </a:p>
        </p:txBody>
      </p:sp>
      <p:sp>
        <p:nvSpPr>
          <p:cNvPr id="3" name="Content Placeholder 2"/>
          <p:cNvSpPr>
            <a:spLocks noGrp="1"/>
          </p:cNvSpPr>
          <p:nvPr>
            <p:ph idx="1"/>
          </p:nvPr>
        </p:nvSpPr>
        <p:spPr/>
        <p:txBody>
          <a:bodyPr>
            <a:noAutofit/>
          </a:bodyPr>
          <a:lstStyle/>
          <a:p>
            <a:r>
              <a:rPr lang="en-US" sz="5000" dirty="0" smtClean="0"/>
              <a:t>Now these things took place as examples for us, that we might not desire evil as they did... Now these things happened to them as an example, but they were written down for our instruction</a:t>
            </a:r>
            <a:r>
              <a:rPr lang="mr-IN" sz="5000" dirty="0" smtClean="0"/>
              <a:t>…</a:t>
            </a:r>
            <a:r>
              <a:rPr lang="en-US" sz="5000" dirty="0" smtClean="0"/>
              <a:t> 1 Cor. 10.6, 11</a:t>
            </a:r>
            <a:endParaRPr lang="en-US" sz="5000" dirty="0"/>
          </a:p>
        </p:txBody>
      </p:sp>
    </p:spTree>
    <p:extLst>
      <p:ext uri="{BB962C8B-B14F-4D97-AF65-F5344CB8AC3E}">
        <p14:creationId xmlns:p14="http://schemas.microsoft.com/office/powerpoint/2010/main" val="65022878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 Was Preserved to Give </a:t>
            </a:r>
            <a:r>
              <a:rPr lang="en-US" dirty="0"/>
              <a:t>U</a:t>
            </a:r>
            <a:r>
              <a:rPr lang="en-US" dirty="0" smtClean="0"/>
              <a:t>s </a:t>
            </a:r>
            <a:r>
              <a:rPr lang="en-US" dirty="0"/>
              <a:t>H</a:t>
            </a:r>
            <a:r>
              <a:rPr lang="en-US" dirty="0" smtClean="0"/>
              <a:t>ope </a:t>
            </a:r>
            <a:endParaRPr lang="en-US" dirty="0"/>
          </a:p>
        </p:txBody>
      </p:sp>
      <p:sp>
        <p:nvSpPr>
          <p:cNvPr id="3" name="Content Placeholder 2"/>
          <p:cNvSpPr>
            <a:spLocks noGrp="1"/>
          </p:cNvSpPr>
          <p:nvPr>
            <p:ph idx="1"/>
          </p:nvPr>
        </p:nvSpPr>
        <p:spPr/>
        <p:txBody>
          <a:bodyPr>
            <a:noAutofit/>
          </a:bodyPr>
          <a:lstStyle/>
          <a:p>
            <a:r>
              <a:rPr lang="en-US" sz="5200" dirty="0" smtClean="0"/>
              <a:t>For whatever was written in former days was written for our instruction, that through endurance and through the encouragement of the Scriptures we might have hope. Rom. 15.4</a:t>
            </a:r>
            <a:endParaRPr lang="en-US" sz="5200" dirty="0"/>
          </a:p>
        </p:txBody>
      </p:sp>
    </p:spTree>
    <p:extLst>
      <p:ext uri="{BB962C8B-B14F-4D97-AF65-F5344CB8AC3E}">
        <p14:creationId xmlns:p14="http://schemas.microsoft.com/office/powerpoint/2010/main" val="126789579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 Demands That We Know the O.T.</a:t>
            </a:r>
            <a:endParaRPr lang="en-US" dirty="0"/>
          </a:p>
        </p:txBody>
      </p:sp>
      <p:sp>
        <p:nvSpPr>
          <p:cNvPr id="3" name="Content Placeholder 2"/>
          <p:cNvSpPr>
            <a:spLocks noGrp="1"/>
          </p:cNvSpPr>
          <p:nvPr>
            <p:ph idx="1"/>
          </p:nvPr>
        </p:nvSpPr>
        <p:spPr/>
        <p:txBody>
          <a:bodyPr>
            <a:noAutofit/>
          </a:bodyPr>
          <a:lstStyle/>
          <a:p>
            <a:r>
              <a:rPr lang="en-US" sz="3600" dirty="0" smtClean="0"/>
              <a:t>To be wise, continue to study the O.T.</a:t>
            </a:r>
          </a:p>
          <a:p>
            <a:endParaRPr lang="en-US" sz="3400" dirty="0"/>
          </a:p>
          <a:p>
            <a:r>
              <a:rPr lang="en-US" sz="3600" dirty="0"/>
              <a:t>No part of the </a:t>
            </a:r>
            <a:r>
              <a:rPr lang="en-US" sz="3600" dirty="0" smtClean="0"/>
              <a:t>O.T. is </a:t>
            </a:r>
            <a:r>
              <a:rPr lang="en-US" sz="3600" dirty="0"/>
              <a:t>worthless – it is all </a:t>
            </a:r>
            <a:r>
              <a:rPr lang="en-US" sz="3600" dirty="0" smtClean="0"/>
              <a:t>profitable.</a:t>
            </a:r>
          </a:p>
          <a:p>
            <a:endParaRPr lang="en-US" sz="3400" dirty="0"/>
          </a:p>
          <a:p>
            <a:r>
              <a:rPr lang="en-US" sz="3600" dirty="0" smtClean="0"/>
              <a:t>The </a:t>
            </a:r>
            <a:r>
              <a:rPr lang="en-US" sz="3600" dirty="0"/>
              <a:t>O.T. is always relevant – time or culture has not changed God’s </a:t>
            </a:r>
            <a:r>
              <a:rPr lang="en-US" sz="3600" dirty="0" smtClean="0"/>
              <a:t>attitude toward holiness.</a:t>
            </a:r>
          </a:p>
          <a:p>
            <a:endParaRPr lang="en-US" sz="3400" dirty="0"/>
          </a:p>
          <a:p>
            <a:r>
              <a:rPr lang="en-US" sz="3600" dirty="0" smtClean="0"/>
              <a:t>The whole O.T. strengthens us </a:t>
            </a:r>
            <a:r>
              <a:rPr lang="en-US" sz="3600" dirty="0"/>
              <a:t>in our </a:t>
            </a:r>
            <a:r>
              <a:rPr lang="en-US" sz="3600" dirty="0" smtClean="0"/>
              <a:t>afflictions by providing comfort and hope.</a:t>
            </a:r>
            <a:endParaRPr lang="en-US" sz="3600" dirty="0"/>
          </a:p>
        </p:txBody>
      </p:sp>
    </p:spTree>
    <p:extLst>
      <p:ext uri="{BB962C8B-B14F-4D97-AF65-F5344CB8AC3E}">
        <p14:creationId xmlns:p14="http://schemas.microsoft.com/office/powerpoint/2010/main" val="191090760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284</Words>
  <Application>Microsoft Macintosh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Calibri Light</vt:lpstr>
      <vt:lpstr>Corbel</vt:lpstr>
      <vt:lpstr>Arial</vt:lpstr>
      <vt:lpstr>Office Theme</vt:lpstr>
      <vt:lpstr>PowerPoint Presentation</vt:lpstr>
      <vt:lpstr>What is the value of the Old Testament? </vt:lpstr>
      <vt:lpstr>The O.T. Was Preserved to Makes Us Wise</vt:lpstr>
      <vt:lpstr>The O.T. Was Persevered for the Man of God</vt:lpstr>
      <vt:lpstr>The O.T. Was Preserved to Warn Us</vt:lpstr>
      <vt:lpstr>The O.T. Was Preserved to Give Us Hope </vt:lpstr>
      <vt:lpstr>The Bible Demands That We Know the O.T.</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10</cp:revision>
  <dcterms:created xsi:type="dcterms:W3CDTF">2018-08-26T18:58:06Z</dcterms:created>
  <dcterms:modified xsi:type="dcterms:W3CDTF">2018-08-26T21:02:19Z</dcterms:modified>
</cp:coreProperties>
</file>