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3"/>
    <p:restoredTop sz="94635"/>
  </p:normalViewPr>
  <p:slideViewPr>
    <p:cSldViewPr snapToGrid="0" snapToObjects="1" showGuides="1">
      <p:cViewPr>
        <p:scale>
          <a:sx n="79" d="100"/>
          <a:sy n="79" d="100"/>
        </p:scale>
        <p:origin x="624" y="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29D9-AC9F-BA42-97FC-CE4E1BD5D6E3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F62A-EC9C-A54F-99D2-41670C0B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6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29D9-AC9F-BA42-97FC-CE4E1BD5D6E3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F62A-EC9C-A54F-99D2-41670C0B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3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29D9-AC9F-BA42-97FC-CE4E1BD5D6E3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F62A-EC9C-A54F-99D2-41670C0B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29D9-AC9F-BA42-97FC-CE4E1BD5D6E3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F62A-EC9C-A54F-99D2-41670C0B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0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29D9-AC9F-BA42-97FC-CE4E1BD5D6E3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F62A-EC9C-A54F-99D2-41670C0B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29D9-AC9F-BA42-97FC-CE4E1BD5D6E3}" type="datetimeFigureOut">
              <a:rPr lang="en-US" smtClean="0"/>
              <a:t>5/27/18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F62A-EC9C-A54F-99D2-41670C0B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29D9-AC9F-BA42-97FC-CE4E1BD5D6E3}" type="datetimeFigureOut">
              <a:rPr lang="en-US" smtClean="0"/>
              <a:t>5/27/18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F62A-EC9C-A54F-99D2-41670C0B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6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29D9-AC9F-BA42-97FC-CE4E1BD5D6E3}" type="datetimeFigureOut">
              <a:rPr lang="en-US" smtClean="0"/>
              <a:t>5/27/18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F62A-EC9C-A54F-99D2-41670C0B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2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29D9-AC9F-BA42-97FC-CE4E1BD5D6E3}" type="datetimeFigureOut">
              <a:rPr lang="en-US" smtClean="0"/>
              <a:t>5/27/18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F62A-EC9C-A54F-99D2-41670C0B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29D9-AC9F-BA42-97FC-CE4E1BD5D6E3}" type="datetimeFigureOut">
              <a:rPr lang="en-US" smtClean="0"/>
              <a:t>5/27/18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F62A-EC9C-A54F-99D2-41670C0B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29D9-AC9F-BA42-97FC-CE4E1BD5D6E3}" type="datetimeFigureOut">
              <a:rPr lang="en-US" smtClean="0"/>
              <a:t>5/27/18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F62A-EC9C-A54F-99D2-41670C0B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29D9-AC9F-BA42-97FC-CE4E1BD5D6E3}" type="datetimeFigureOut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BF62A-EC9C-A54F-99D2-41670C0B2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9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Willful Sin?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It </a:t>
            </a:r>
            <a:r>
              <a:rPr lang="en-US" sz="6000" dirty="0"/>
              <a:t>is a </a:t>
            </a:r>
            <a:r>
              <a:rPr lang="en-US" sz="6000" dirty="0" smtClean="0"/>
              <a:t>CONSCIOUS choice </a:t>
            </a:r>
            <a:r>
              <a:rPr lang="en-US" sz="6000" dirty="0"/>
              <a:t>to continue in sin – to </a:t>
            </a:r>
            <a:r>
              <a:rPr lang="en-US" sz="6000" dirty="0" smtClean="0"/>
              <a:t>brazenly IGNORE what </a:t>
            </a:r>
            <a:r>
              <a:rPr lang="en-US" sz="6000" dirty="0"/>
              <a:t>God </a:t>
            </a:r>
            <a:r>
              <a:rPr lang="en-US" sz="6000" dirty="0" smtClean="0"/>
              <a:t>forbids, </a:t>
            </a:r>
            <a:r>
              <a:rPr lang="en-US" sz="6000" dirty="0"/>
              <a:t>or </a:t>
            </a:r>
            <a:r>
              <a:rPr lang="en-US" sz="6000" dirty="0" smtClean="0"/>
              <a:t>to habitually fail </a:t>
            </a:r>
            <a:r>
              <a:rPr lang="en-US" sz="6000" dirty="0"/>
              <a:t>to do </a:t>
            </a:r>
            <a:r>
              <a:rPr lang="en-US" sz="6000" dirty="0" smtClean="0"/>
              <a:t>good – after KNOWING God’s will.</a:t>
            </a:r>
          </a:p>
        </p:txBody>
      </p:sp>
    </p:spTree>
    <p:extLst>
      <p:ext uri="{BB962C8B-B14F-4D97-AF65-F5344CB8AC3E}">
        <p14:creationId xmlns:p14="http://schemas.microsoft.com/office/powerpoint/2010/main" val="50499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6490" cy="1325563"/>
          </a:xfrm>
        </p:spPr>
        <p:txBody>
          <a:bodyPr>
            <a:normAutofit/>
          </a:bodyPr>
          <a:lstStyle/>
          <a:p>
            <a:r>
              <a:rPr lang="en-US" sz="3300" dirty="0"/>
              <a:t>The </a:t>
            </a:r>
            <a:r>
              <a:rPr lang="en-US" sz="3300" dirty="0" smtClean="0"/>
              <a:t>Character and Consequences </a:t>
            </a:r>
            <a:r>
              <a:rPr lang="en-US" sz="3300" dirty="0" smtClean="0"/>
              <a:t>of </a:t>
            </a:r>
            <a:r>
              <a:rPr lang="en-US" sz="3300" dirty="0"/>
              <a:t>the Conscious Sinner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6491" cy="4351338"/>
          </a:xfrm>
        </p:spPr>
        <p:txBody>
          <a:bodyPr>
            <a:normAutofit/>
          </a:bodyPr>
          <a:lstStyle/>
          <a:p>
            <a:r>
              <a:rPr lang="en-US" sz="3400" dirty="0" smtClean="0"/>
              <a:t>He is ARROGANT </a:t>
            </a:r>
            <a:r>
              <a:rPr lang="en-US" sz="3400" dirty="0" smtClean="0"/>
              <a:t>toward </a:t>
            </a:r>
            <a:r>
              <a:rPr lang="en-US" sz="3400" dirty="0"/>
              <a:t>sin: </a:t>
            </a:r>
            <a:r>
              <a:rPr lang="en-US" sz="3200" dirty="0" smtClean="0"/>
              <a:t>Prov</a:t>
            </a:r>
            <a:r>
              <a:rPr lang="en-US" sz="3200" dirty="0"/>
              <a:t>. 16.5, </a:t>
            </a:r>
            <a:r>
              <a:rPr lang="en-US" sz="3200" dirty="0" smtClean="0"/>
              <a:t>18-19</a:t>
            </a:r>
          </a:p>
          <a:p>
            <a:endParaRPr lang="en-US" sz="3200" dirty="0"/>
          </a:p>
          <a:p>
            <a:r>
              <a:rPr lang="en-US" sz="3400" dirty="0" smtClean="0"/>
              <a:t>He is HYPOCRITICAL </a:t>
            </a:r>
            <a:r>
              <a:rPr lang="en-US" sz="3400" dirty="0" smtClean="0"/>
              <a:t>toward sin: </a:t>
            </a:r>
            <a:r>
              <a:rPr lang="en-US" sz="3000" dirty="0" smtClean="0"/>
              <a:t>Luke 18.9-12; Matt. 7.1-5</a:t>
            </a:r>
          </a:p>
          <a:p>
            <a:endParaRPr lang="en-US" sz="3200" dirty="0"/>
          </a:p>
          <a:p>
            <a:r>
              <a:rPr lang="en-US" sz="3400" dirty="0" smtClean="0"/>
              <a:t>He is INDIFFERENT </a:t>
            </a:r>
            <a:r>
              <a:rPr lang="en-US" sz="3400" dirty="0" smtClean="0"/>
              <a:t>toward sin:</a:t>
            </a:r>
          </a:p>
          <a:p>
            <a:endParaRPr lang="en-US" sz="3200" dirty="0"/>
          </a:p>
          <a:p>
            <a:pPr marL="176213" lvl="1"/>
            <a:r>
              <a:rPr lang="en-US" sz="3000" dirty="0" smtClean="0"/>
              <a:t>An attitude that TRAMPLES the sacrifice of Christ: </a:t>
            </a:r>
            <a:r>
              <a:rPr lang="en-US" sz="2600" dirty="0" smtClean="0"/>
              <a:t>Heb. 10.29; 26</a:t>
            </a:r>
          </a:p>
          <a:p>
            <a:pPr marL="176213" lvl="1"/>
            <a:endParaRPr lang="en-US" sz="2800" dirty="0" smtClean="0"/>
          </a:p>
          <a:p>
            <a:pPr marL="176213" lvl="1"/>
            <a:r>
              <a:rPr lang="en-US" sz="3000" dirty="0" smtClean="0"/>
              <a:t>An </a:t>
            </a:r>
            <a:r>
              <a:rPr lang="en-US" sz="3000" dirty="0"/>
              <a:t>attitude that </a:t>
            </a:r>
            <a:r>
              <a:rPr lang="en-US" sz="3000" dirty="0" smtClean="0"/>
              <a:t>INSULTS the </a:t>
            </a:r>
            <a:r>
              <a:rPr lang="en-US" sz="3000" dirty="0"/>
              <a:t>Spirit of grace:</a:t>
            </a:r>
            <a:r>
              <a:rPr lang="en-US" sz="2800" dirty="0"/>
              <a:t> </a:t>
            </a:r>
            <a:r>
              <a:rPr lang="en-US" sz="2600" dirty="0"/>
              <a:t>Heb. 10.29; </a:t>
            </a:r>
            <a:r>
              <a:rPr lang="en-US" sz="2600" dirty="0" smtClean="0"/>
              <a:t>6.4-6</a:t>
            </a:r>
          </a:p>
        </p:txBody>
      </p:sp>
    </p:spTree>
    <p:extLst>
      <p:ext uri="{BB962C8B-B14F-4D97-AF65-F5344CB8AC3E}">
        <p14:creationId xmlns:p14="http://schemas.microsoft.com/office/powerpoint/2010/main" val="151324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4" y="523298"/>
            <a:ext cx="10716491" cy="5378738"/>
          </a:xfrm>
        </p:spPr>
        <p:txBody>
          <a:bodyPr>
            <a:noAutofit/>
          </a:bodyPr>
          <a:lstStyle/>
          <a:p>
            <a:r>
              <a:rPr lang="en-US" sz="8000" dirty="0" smtClean="0"/>
              <a:t>When there no longer remains a SACRIFICE for sin, there remains a fearful EXPECTATION of judgment: </a:t>
            </a:r>
            <a:r>
              <a:rPr lang="en-US" sz="4800" dirty="0" smtClean="0"/>
              <a:t>Heb. </a:t>
            </a:r>
            <a:r>
              <a:rPr lang="en-US" sz="4800" dirty="0" smtClean="0"/>
              <a:t>10.27-31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521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4" y="523298"/>
            <a:ext cx="10716491" cy="5378738"/>
          </a:xfrm>
        </p:spPr>
        <p:txBody>
          <a:bodyPr>
            <a:noAutofit/>
          </a:bodyPr>
          <a:lstStyle/>
          <a:p>
            <a:r>
              <a:rPr lang="en-US" sz="8800" dirty="0"/>
              <a:t>Only one thing can be worse than physical death - eternal, </a:t>
            </a:r>
            <a:r>
              <a:rPr lang="en-US" sz="8800" dirty="0" smtClean="0"/>
              <a:t>SPIRITUAL death.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7138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Guard against Intentional 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585" y="1825625"/>
            <a:ext cx="11244944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Recall </a:t>
            </a:r>
            <a:r>
              <a:rPr lang="en-US" sz="3600" dirty="0"/>
              <a:t>your former days of FAITHFULNESS: </a:t>
            </a:r>
            <a:r>
              <a:rPr lang="en-US" sz="3000" dirty="0" smtClean="0"/>
              <a:t>10.24-25</a:t>
            </a:r>
            <a:r>
              <a:rPr lang="en-US" sz="3000" dirty="0"/>
              <a:t>; </a:t>
            </a:r>
            <a:r>
              <a:rPr lang="en-US" sz="3000" dirty="0" smtClean="0"/>
              <a:t>32-34</a:t>
            </a:r>
            <a:endParaRPr lang="en-US" sz="3000" dirty="0"/>
          </a:p>
          <a:p>
            <a:endParaRPr lang="en-US" sz="3600" dirty="0" smtClean="0"/>
          </a:p>
          <a:p>
            <a:r>
              <a:rPr lang="en-US" sz="3600" dirty="0"/>
              <a:t>D</a:t>
            </a:r>
            <a:r>
              <a:rPr lang="en-US" sz="3600" dirty="0" smtClean="0"/>
              <a:t>on’t </a:t>
            </a:r>
            <a:r>
              <a:rPr lang="en-US" sz="3600" dirty="0"/>
              <a:t>throw away your CONFIDENCE: </a:t>
            </a:r>
            <a:r>
              <a:rPr lang="en-US" sz="3000" dirty="0" smtClean="0"/>
              <a:t>10.35</a:t>
            </a:r>
            <a:r>
              <a:rPr lang="en-US" sz="3000" dirty="0"/>
              <a:t>; 3.14</a:t>
            </a:r>
          </a:p>
          <a:p>
            <a:endParaRPr lang="en-US" sz="3600" dirty="0"/>
          </a:p>
          <a:p>
            <a:r>
              <a:rPr lang="en-US" sz="3600" dirty="0" smtClean="0"/>
              <a:t>Hold on to </a:t>
            </a:r>
            <a:r>
              <a:rPr lang="en-US" sz="3600" dirty="0"/>
              <a:t>God’s </a:t>
            </a:r>
            <a:r>
              <a:rPr lang="en-US" sz="3600" dirty="0" smtClean="0"/>
              <a:t>PROMISES: </a:t>
            </a:r>
            <a:r>
              <a:rPr lang="en-US" sz="3000" dirty="0" smtClean="0"/>
              <a:t>10.23</a:t>
            </a:r>
            <a:r>
              <a:rPr lang="en-US" sz="3000" dirty="0"/>
              <a:t>; 34, 35, </a:t>
            </a:r>
            <a:r>
              <a:rPr lang="en-US" sz="3000" dirty="0" smtClean="0"/>
              <a:t>36-37</a:t>
            </a:r>
            <a:endParaRPr lang="en-US" sz="3000" dirty="0"/>
          </a:p>
          <a:p>
            <a:endParaRPr lang="en-US" sz="3600" dirty="0" smtClean="0"/>
          </a:p>
          <a:p>
            <a:r>
              <a:rPr lang="en-US" sz="3600" dirty="0" smtClean="0"/>
              <a:t>Live by faith to be PLEASING to God: </a:t>
            </a:r>
            <a:r>
              <a:rPr lang="en-US" sz="3000" dirty="0" smtClean="0"/>
              <a:t>10.38-39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5440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184</Words>
  <Application>Microsoft Macintosh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Arial</vt:lpstr>
      <vt:lpstr>Office Theme</vt:lpstr>
      <vt:lpstr>PowerPoint Presentation</vt:lpstr>
      <vt:lpstr>What Is Willful Sin?</vt:lpstr>
      <vt:lpstr>The Character and Consequences of the Conscious Sinner</vt:lpstr>
      <vt:lpstr>PowerPoint Presentation</vt:lpstr>
      <vt:lpstr>PowerPoint Presentation</vt:lpstr>
      <vt:lpstr>How to Guard against Intentional Sins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16</cp:revision>
  <dcterms:created xsi:type="dcterms:W3CDTF">2018-05-27T03:04:46Z</dcterms:created>
  <dcterms:modified xsi:type="dcterms:W3CDTF">2018-05-27T05:54:43Z</dcterms:modified>
</cp:coreProperties>
</file>