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12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577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alphaModFix amt="48000"/>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81458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426310-B243-445C-9E92-DB2E5F5F63FE}"/>
              </a:ext>
            </a:extLst>
          </p:cNvPr>
          <p:cNvSpPr/>
          <p:nvPr/>
        </p:nvSpPr>
        <p:spPr>
          <a:xfrm>
            <a:off x="695916" y="768304"/>
            <a:ext cx="7873550" cy="5791970"/>
          </a:xfrm>
          <a:prstGeom prst="rect">
            <a:avLst/>
          </a:prstGeom>
        </p:spPr>
        <p:txBody>
          <a:bodyPr wrap="square">
            <a:spAutoFit/>
          </a:bodyPr>
          <a:lstStyle/>
          <a:p>
            <a:pPr algn="ctr"/>
            <a:r>
              <a:rPr lang="en-US" sz="6000" b="1" dirty="0">
                <a:effectLst>
                  <a:outerShdw blurRad="38100" dist="38100" dir="2700000" algn="tl">
                    <a:srgbClr val="000000">
                      <a:alpha val="43137"/>
                    </a:srgbClr>
                  </a:outerShdw>
                </a:effectLst>
                <a:ea typeface="Calibri" panose="020F0502020204030204" pitchFamily="34" charset="0"/>
                <a:cs typeface="Calibri Light" panose="020F0302020204030204" pitchFamily="34" charset="0"/>
              </a:rPr>
              <a:t>We Are Not Ignorant of Our Enemies</a:t>
            </a:r>
          </a:p>
          <a:p>
            <a:pPr algn="ctr">
              <a:lnSpc>
                <a:spcPct val="107000"/>
              </a:lnSpc>
            </a:pPr>
            <a:endParaRPr lang="en-US" sz="1000" dirty="0">
              <a:ea typeface="Calibri" panose="020F0502020204030204" pitchFamily="34" charset="0"/>
              <a:cs typeface="Calibri Light" panose="020F0302020204030204" pitchFamily="34" charset="0"/>
            </a:endParaRPr>
          </a:p>
          <a:p>
            <a:pPr algn="ctr">
              <a:lnSpc>
                <a:spcPct val="107000"/>
              </a:lnSpc>
            </a:pPr>
            <a:r>
              <a:rPr lang="en-US" sz="4400" b="1" dirty="0">
                <a:ea typeface="Calibri" panose="020F0502020204030204" pitchFamily="34" charset="0"/>
                <a:cs typeface="Calibri Light" panose="020F0302020204030204" pitchFamily="34" charset="0"/>
              </a:rPr>
              <a:t>(Know Our Enemies)</a:t>
            </a:r>
            <a:endParaRPr lang="en-US" sz="4400" dirty="0">
              <a:ea typeface="Calibri" panose="020F0502020204030204" pitchFamily="34" charset="0"/>
              <a:cs typeface="Calibri Light" panose="020F0302020204030204" pitchFamily="34" charset="0"/>
            </a:endParaRPr>
          </a:p>
          <a:p>
            <a:pPr>
              <a:lnSpc>
                <a:spcPct val="107000"/>
              </a:lnSpc>
            </a:pPr>
            <a:r>
              <a:rPr lang="en-US" dirty="0">
                <a:ea typeface="Calibri" panose="020F0502020204030204" pitchFamily="34" charset="0"/>
                <a:cs typeface="Calibri Light" panose="020F0302020204030204" pitchFamily="34" charset="0"/>
              </a:rPr>
              <a:t> </a:t>
            </a:r>
          </a:p>
          <a:p>
            <a:pPr>
              <a:lnSpc>
                <a:spcPct val="107000"/>
              </a:lnSpc>
            </a:pPr>
            <a:r>
              <a:rPr lang="en-US" sz="3600" b="1" dirty="0">
                <a:ea typeface="Calibri" panose="020F0502020204030204" pitchFamily="34" charset="0"/>
                <a:cs typeface="Calibri Light" panose="020F0302020204030204" pitchFamily="34" charset="0"/>
              </a:rPr>
              <a:t>2 Cor. 2:11</a:t>
            </a:r>
            <a:r>
              <a:rPr lang="en-US" sz="3600" dirty="0">
                <a:ea typeface="Calibri" panose="020F0502020204030204" pitchFamily="34" charset="0"/>
                <a:cs typeface="Calibri Light" panose="020F0302020204030204" pitchFamily="34" charset="0"/>
              </a:rPr>
              <a:t>  so that no advantage would be taken of us by Satan, </a:t>
            </a:r>
            <a:r>
              <a:rPr lang="en-US" sz="3600" b="1" cap="all" dirty="0">
                <a:ea typeface="Calibri" panose="020F0502020204030204" pitchFamily="34" charset="0"/>
                <a:cs typeface="Calibri Light" panose="020F0302020204030204" pitchFamily="34" charset="0"/>
              </a:rPr>
              <a:t>for we are not ignorant of his schemes.</a:t>
            </a:r>
            <a:r>
              <a:rPr lang="en-US" sz="3600" dirty="0">
                <a:ea typeface="Calibri" panose="020F0502020204030204" pitchFamily="34" charset="0"/>
                <a:cs typeface="Calibri Light" panose="020F0302020204030204" pitchFamily="34" charset="0"/>
              </a:rPr>
              <a:t> </a:t>
            </a:r>
          </a:p>
          <a:p>
            <a:pPr>
              <a:lnSpc>
                <a:spcPct val="107000"/>
              </a:lnSpc>
            </a:pPr>
            <a:r>
              <a:rPr lang="en-US" dirty="0">
                <a:ea typeface="Calibri" panose="020F0502020204030204" pitchFamily="34" charset="0"/>
                <a:cs typeface="Calibri Light" panose="020F0302020204030204" pitchFamily="34" charset="0"/>
              </a:rPr>
              <a:t> </a:t>
            </a:r>
          </a:p>
          <a:p>
            <a:pPr>
              <a:lnSpc>
                <a:spcPct val="107000"/>
              </a:lnSpc>
            </a:pPr>
            <a:r>
              <a:rPr lang="en-US" dirty="0">
                <a:ea typeface="Calibri" panose="020F0502020204030204" pitchFamily="34" charset="0"/>
                <a:cs typeface="Calibri Light" panose="020F0302020204030204" pitchFamily="34" charset="0"/>
              </a:rPr>
              <a:t> </a:t>
            </a:r>
          </a:p>
          <a:p>
            <a:pPr>
              <a:lnSpc>
                <a:spcPct val="107000"/>
              </a:lnSpc>
            </a:pPr>
            <a:r>
              <a:rPr lang="en-US" dirty="0">
                <a:ea typeface="Calibri" panose="020F0502020204030204" pitchFamily="34" charset="0"/>
                <a:cs typeface="Calibri Light" panose="020F0302020204030204" pitchFamily="34" charset="0"/>
              </a:rPr>
              <a:t> </a:t>
            </a:r>
          </a:p>
        </p:txBody>
      </p:sp>
    </p:spTree>
    <p:extLst>
      <p:ext uri="{BB962C8B-B14F-4D97-AF65-F5344CB8AC3E}">
        <p14:creationId xmlns:p14="http://schemas.microsoft.com/office/powerpoint/2010/main" val="1326319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6ED822-82A7-432A-96CF-441D1EBE2F80}"/>
              </a:ext>
            </a:extLst>
          </p:cNvPr>
          <p:cNvSpPr/>
          <p:nvPr/>
        </p:nvSpPr>
        <p:spPr>
          <a:xfrm>
            <a:off x="420785" y="0"/>
            <a:ext cx="8439993" cy="6713826"/>
          </a:xfrm>
          <a:prstGeom prst="rect">
            <a:avLst/>
          </a:prstGeom>
        </p:spPr>
        <p:txBody>
          <a:bodyPr wrap="square">
            <a:spAutoFit/>
          </a:bodyPr>
          <a:lstStyle/>
          <a:p>
            <a:pPr>
              <a:lnSpc>
                <a:spcPts val="4000"/>
              </a:lnSpc>
            </a:pPr>
            <a:r>
              <a:rPr lang="en-US" sz="2800" b="1" dirty="0">
                <a:ea typeface="Calibri" panose="020F0502020204030204" pitchFamily="34" charset="0"/>
                <a:cs typeface="Times New Roman" panose="02020603050405020304" pitchFamily="18" charset="0"/>
              </a:rPr>
              <a:t>2 Cor. 10:2-7 </a:t>
            </a:r>
            <a:r>
              <a:rPr lang="en-US" sz="2400" b="1" dirty="0">
                <a:ea typeface="Calibri" panose="020F0502020204030204" pitchFamily="34" charset="0"/>
                <a:cs typeface="Times New Roman" panose="02020603050405020304" pitchFamily="18" charset="0"/>
              </a:rPr>
              <a:t> I ask that when I am present I </a:t>
            </a:r>
            <a:r>
              <a:rPr lang="en-US" sz="2400" b="1" i="1" dirty="0">
                <a:ea typeface="Calibri" panose="020F0502020204030204" pitchFamily="34" charset="0"/>
                <a:cs typeface="Times New Roman" panose="02020603050405020304" pitchFamily="18" charset="0"/>
              </a:rPr>
              <a:t>need</a:t>
            </a:r>
            <a:r>
              <a:rPr lang="en-US" sz="2400" b="1" dirty="0">
                <a:ea typeface="Calibri" panose="020F0502020204030204" pitchFamily="34" charset="0"/>
                <a:cs typeface="Times New Roman" panose="02020603050405020304" pitchFamily="18" charset="0"/>
              </a:rPr>
              <a:t> not be bold with the confidence with which I propose to be courageous against some, who regard us as if we walked according to the flesh.  For though we walk in the flesh</a:t>
            </a:r>
            <a:r>
              <a:rPr lang="en-US" sz="24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t>
            </a:r>
            <a:r>
              <a:rPr lang="en-US" sz="2400" b="1" dirty="0">
                <a:solidFill>
                  <a:srgbClr val="FFFF00"/>
                </a:solidFill>
                <a:effectLst>
                  <a:outerShdw dist="88900" dir="8100000" algn="tr" rotWithShape="0">
                    <a:prstClr val="black"/>
                  </a:outerShdw>
                </a:effectLst>
                <a:ea typeface="Calibri" panose="020F0502020204030204" pitchFamily="34" charset="0"/>
                <a:cs typeface="Times New Roman" panose="02020603050405020304" pitchFamily="18" charset="0"/>
              </a:rPr>
              <a:t>we do not war according to the flesh</a:t>
            </a:r>
            <a:r>
              <a:rPr lang="en-US" sz="2400" b="1" dirty="0">
                <a:ea typeface="Calibri" panose="020F0502020204030204" pitchFamily="34" charset="0"/>
                <a:cs typeface="Times New Roman" panose="02020603050405020304" pitchFamily="18" charset="0"/>
              </a:rPr>
              <a:t>, for </a:t>
            </a:r>
            <a:r>
              <a:rPr lang="en-US" sz="2400" b="1" dirty="0">
                <a:solidFill>
                  <a:srgbClr val="FFFF00"/>
                </a:solidFill>
                <a:effectLst>
                  <a:outerShdw dist="88900" dir="8100000" algn="tr" rotWithShape="0">
                    <a:prstClr val="black"/>
                  </a:outerShdw>
                </a:effectLst>
                <a:cs typeface="Times New Roman" panose="02020603050405020304" pitchFamily="18" charset="0"/>
              </a:rPr>
              <a:t>the weapons of our warfare are not of the flesh,</a:t>
            </a:r>
            <a:r>
              <a:rPr lang="en-US" sz="2400" b="1" dirty="0">
                <a:ea typeface="Calibri" panose="020F0502020204030204" pitchFamily="34" charset="0"/>
                <a:cs typeface="Times New Roman" panose="02020603050405020304" pitchFamily="18" charset="0"/>
              </a:rPr>
              <a:t> but </a:t>
            </a:r>
            <a:r>
              <a:rPr lang="en-US" sz="2400" b="1" dirty="0">
                <a:solidFill>
                  <a:srgbClr val="FFFF00"/>
                </a:solidFill>
                <a:effectLst>
                  <a:outerShdw dist="88900" dir="8100000" algn="tr" rotWithShape="0">
                    <a:prstClr val="black"/>
                  </a:outerShdw>
                </a:effectLst>
                <a:cs typeface="Times New Roman" panose="02020603050405020304" pitchFamily="18" charset="0"/>
              </a:rPr>
              <a:t>divinely powerful for the destruction of fortresses. </a:t>
            </a:r>
            <a:r>
              <a:rPr lang="en-US" sz="2400" b="1" dirty="0">
                <a:ea typeface="Calibri" panose="020F0502020204030204" pitchFamily="34" charset="0"/>
                <a:cs typeface="Times New Roman" panose="02020603050405020304" pitchFamily="18" charset="0"/>
              </a:rPr>
              <a:t> </a:t>
            </a:r>
            <a:r>
              <a:rPr lang="en-US" sz="2400" b="1" i="1" dirty="0">
                <a:ea typeface="Calibri" panose="020F0502020204030204" pitchFamily="34" charset="0"/>
                <a:cs typeface="Times New Roman" panose="02020603050405020304" pitchFamily="18" charset="0"/>
              </a:rPr>
              <a:t>We are</a:t>
            </a:r>
            <a:r>
              <a:rPr lang="en-US" sz="2400" b="1" dirty="0">
                <a:ea typeface="Calibri" panose="020F0502020204030204" pitchFamily="34" charset="0"/>
                <a:cs typeface="Times New Roman" panose="02020603050405020304" pitchFamily="18" charset="0"/>
              </a:rPr>
              <a:t> </a:t>
            </a:r>
            <a:r>
              <a:rPr lang="en-US" sz="2400" b="1" dirty="0">
                <a:solidFill>
                  <a:srgbClr val="FFFF00"/>
                </a:solidFill>
                <a:effectLst>
                  <a:outerShdw dist="88900" dir="8100000" algn="tr" rotWithShape="0">
                    <a:prstClr val="black"/>
                  </a:outerShdw>
                </a:effectLst>
                <a:cs typeface="Times New Roman" panose="02020603050405020304" pitchFamily="18" charset="0"/>
              </a:rPr>
              <a:t>destroying speculations and every lofty thing raised up against the knowledge of God, </a:t>
            </a:r>
            <a:r>
              <a:rPr lang="en-US" sz="2400" b="1" dirty="0">
                <a:ea typeface="Calibri" panose="020F0502020204030204" pitchFamily="34" charset="0"/>
                <a:cs typeface="Times New Roman" panose="02020603050405020304" pitchFamily="18" charset="0"/>
              </a:rPr>
              <a:t>and </a:t>
            </a:r>
            <a:r>
              <a:rPr lang="en-US" sz="2400" b="1" i="1" dirty="0">
                <a:ea typeface="Calibri" panose="020F0502020204030204" pitchFamily="34" charset="0"/>
                <a:cs typeface="Times New Roman" panose="02020603050405020304" pitchFamily="18" charset="0"/>
              </a:rPr>
              <a:t>we are</a:t>
            </a:r>
            <a:r>
              <a:rPr lang="en-US" sz="2400" b="1" dirty="0">
                <a:ea typeface="Calibri" panose="020F0502020204030204" pitchFamily="34" charset="0"/>
                <a:cs typeface="Times New Roman" panose="02020603050405020304" pitchFamily="18" charset="0"/>
              </a:rPr>
              <a:t> taking every thought captive to the obedience of Christ, and we are ready to punish all disobedience, whenever your obedience is complete. </a:t>
            </a:r>
            <a:r>
              <a:rPr lang="en-US" sz="2400" b="1" dirty="0">
                <a:solidFill>
                  <a:srgbClr val="FFFF00"/>
                </a:solidFill>
                <a:effectLst>
                  <a:outerShdw dist="88900" dir="8100000" algn="tr" rotWithShape="0">
                    <a:prstClr val="black"/>
                  </a:outerShdw>
                </a:effectLst>
                <a:cs typeface="Times New Roman" panose="02020603050405020304" pitchFamily="18" charset="0"/>
              </a:rPr>
              <a:t>You are looking at things as they are outwardly. </a:t>
            </a:r>
            <a:r>
              <a:rPr lang="en-US" sz="2400" b="1" dirty="0">
                <a:ea typeface="Calibri" panose="020F0502020204030204" pitchFamily="34" charset="0"/>
                <a:cs typeface="Times New Roman" panose="02020603050405020304" pitchFamily="18" charset="0"/>
              </a:rPr>
              <a:t>If anyone is confident in himself that he is Christ's, let him consider this again within himself, that just as he is Christ's, so also are we. </a:t>
            </a:r>
          </a:p>
        </p:txBody>
      </p:sp>
    </p:spTree>
    <p:extLst>
      <p:ext uri="{BB962C8B-B14F-4D97-AF65-F5344CB8AC3E}">
        <p14:creationId xmlns:p14="http://schemas.microsoft.com/office/powerpoint/2010/main" val="2107739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B1A1E-0A52-4BB1-996B-B6255A2D9A32}"/>
              </a:ext>
            </a:extLst>
          </p:cNvPr>
          <p:cNvSpPr/>
          <p:nvPr/>
        </p:nvSpPr>
        <p:spPr>
          <a:xfrm>
            <a:off x="234669" y="145853"/>
            <a:ext cx="8674662" cy="6415218"/>
          </a:xfrm>
          <a:prstGeom prst="rect">
            <a:avLst/>
          </a:prstGeom>
        </p:spPr>
        <p:txBody>
          <a:bodyPr wrap="square">
            <a:spAutoFit/>
          </a:bodyPr>
          <a:lstStyle/>
          <a:p>
            <a:pPr>
              <a:lnSpc>
                <a:spcPct val="107000"/>
              </a:lnSpc>
            </a:pPr>
            <a:r>
              <a:rPr lang="en-US" sz="2000" b="1" dirty="0">
                <a:ea typeface="Calibri" panose="020F0502020204030204" pitchFamily="34" charset="0"/>
                <a:cs typeface="Times New Roman" panose="02020603050405020304" pitchFamily="18" charset="0"/>
              </a:rPr>
              <a:t>Eph. 6:10-20</a:t>
            </a:r>
            <a:r>
              <a:rPr lang="en-US" sz="2000" dirty="0">
                <a:ea typeface="Calibri" panose="020F0502020204030204" pitchFamily="34" charset="0"/>
                <a:cs typeface="Times New Roman" panose="02020603050405020304" pitchFamily="18" charset="0"/>
              </a:rPr>
              <a:t>  Finally, be strong in the Lord and in the strength of His might. </a:t>
            </a:r>
            <a:r>
              <a:rPr lang="en-US" sz="2400" b="1" dirty="0">
                <a:solidFill>
                  <a:srgbClr val="FFFF00"/>
                </a:solidFill>
                <a:effectLst>
                  <a:outerShdw dist="88900" dir="8100000" algn="tr" rotWithShape="0">
                    <a:prstClr val="black"/>
                  </a:outerShdw>
                </a:effectLst>
                <a:latin typeface="+mj-lt"/>
                <a:cs typeface="Times New Roman" panose="02020603050405020304" pitchFamily="18" charset="0"/>
              </a:rPr>
              <a:t>Put on the full armor of God</a:t>
            </a:r>
            <a:r>
              <a:rPr lang="en-US" sz="2000" b="1" dirty="0">
                <a:solidFill>
                  <a:srgbClr val="FFFF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t>
            </a:r>
            <a:r>
              <a:rPr lang="en-US" sz="2000" dirty="0">
                <a:ea typeface="Calibri" panose="020F0502020204030204" pitchFamily="34" charset="0"/>
                <a:cs typeface="Times New Roman" panose="02020603050405020304" pitchFamily="18" charset="0"/>
              </a:rPr>
              <a:t>so that </a:t>
            </a:r>
            <a:r>
              <a:rPr lang="en-US" sz="2400" b="1" dirty="0">
                <a:solidFill>
                  <a:srgbClr val="FFFF00"/>
                </a:solidFill>
                <a:effectLst>
                  <a:outerShdw dist="88900" dir="8100000" algn="tr" rotWithShape="0">
                    <a:prstClr val="black"/>
                  </a:outerShdw>
                </a:effectLst>
                <a:latin typeface="+mj-lt"/>
                <a:cs typeface="Times New Roman" panose="02020603050405020304" pitchFamily="18" charset="0"/>
              </a:rPr>
              <a:t>you will be able to stand firm against the schemes of the devil.</a:t>
            </a:r>
            <a:r>
              <a:rPr lang="en-US" sz="2000" dirty="0">
                <a:ea typeface="Calibri" panose="020F0502020204030204" pitchFamily="34" charset="0"/>
                <a:cs typeface="Times New Roman" panose="02020603050405020304" pitchFamily="18" charset="0"/>
              </a:rPr>
              <a:t> For </a:t>
            </a:r>
            <a:r>
              <a:rPr lang="en-US" sz="2400" b="1" dirty="0">
                <a:solidFill>
                  <a:srgbClr val="FFFF00"/>
                </a:solidFill>
                <a:effectLst>
                  <a:outerShdw dist="88900" dir="8100000" algn="tr" rotWithShape="0">
                    <a:prstClr val="black"/>
                  </a:outerShdw>
                </a:effectLst>
                <a:latin typeface="+mj-lt"/>
                <a:cs typeface="Times New Roman" panose="02020603050405020304" pitchFamily="18" charset="0"/>
              </a:rPr>
              <a:t>our struggle is not against flesh and blood</a:t>
            </a:r>
            <a:r>
              <a:rPr lang="en-US" sz="2000" dirty="0">
                <a:ea typeface="Calibri" panose="020F0502020204030204" pitchFamily="34" charset="0"/>
                <a:cs typeface="Times New Roman" panose="02020603050405020304" pitchFamily="18" charset="0"/>
              </a:rPr>
              <a:t>, but against the rulers, against the powers, against the world forces of this darkness, against the spiritual </a:t>
            </a:r>
            <a:r>
              <a:rPr lang="en-US" sz="2000" i="1" dirty="0">
                <a:ea typeface="Calibri" panose="020F0502020204030204" pitchFamily="34" charset="0"/>
                <a:cs typeface="Times New Roman" panose="02020603050405020304" pitchFamily="18" charset="0"/>
              </a:rPr>
              <a:t>forces</a:t>
            </a:r>
            <a:r>
              <a:rPr lang="en-US" sz="2000" dirty="0">
                <a:ea typeface="Calibri" panose="020F0502020204030204" pitchFamily="34" charset="0"/>
                <a:cs typeface="Times New Roman" panose="02020603050405020304" pitchFamily="18" charset="0"/>
              </a:rPr>
              <a:t> of wickedness in the heavenly </a:t>
            </a:r>
            <a:r>
              <a:rPr lang="en-US" sz="2000" i="1" dirty="0">
                <a:ea typeface="Calibri" panose="020F0502020204030204" pitchFamily="34" charset="0"/>
                <a:cs typeface="Times New Roman" panose="02020603050405020304" pitchFamily="18" charset="0"/>
              </a:rPr>
              <a:t>places.</a:t>
            </a:r>
            <a:r>
              <a:rPr lang="en-US" sz="2000" dirty="0">
                <a:ea typeface="Calibri" panose="020F0502020204030204" pitchFamily="34" charset="0"/>
                <a:cs typeface="Times New Roman" panose="02020603050405020304" pitchFamily="18" charset="0"/>
              </a:rPr>
              <a:t> Therefore, </a:t>
            </a:r>
            <a:r>
              <a:rPr lang="en-US" sz="2400" b="1" dirty="0">
                <a:solidFill>
                  <a:srgbClr val="FFFF00"/>
                </a:solidFill>
                <a:effectLst>
                  <a:outerShdw dist="88900" dir="8100000" algn="tr" rotWithShape="0">
                    <a:prstClr val="black"/>
                  </a:outerShdw>
                </a:effectLst>
                <a:latin typeface="+mj-lt"/>
                <a:cs typeface="Times New Roman" panose="02020603050405020304" pitchFamily="18" charset="0"/>
              </a:rPr>
              <a:t>take up the full armor of God</a:t>
            </a:r>
            <a:r>
              <a:rPr lang="en-US" sz="2000" dirty="0">
                <a:ea typeface="Calibri" panose="020F0502020204030204" pitchFamily="34" charset="0"/>
                <a:cs typeface="Times New Roman" panose="02020603050405020304" pitchFamily="18" charset="0"/>
              </a:rPr>
              <a:t>, so that </a:t>
            </a:r>
            <a:r>
              <a:rPr lang="en-US" sz="2400" b="1" dirty="0">
                <a:solidFill>
                  <a:srgbClr val="FFFF00"/>
                </a:solidFill>
                <a:effectLst>
                  <a:outerShdw dist="88900" dir="8100000" algn="tr" rotWithShape="0">
                    <a:prstClr val="black"/>
                  </a:outerShdw>
                </a:effectLst>
                <a:latin typeface="+mj-lt"/>
                <a:cs typeface="Times New Roman" panose="02020603050405020304" pitchFamily="18" charset="0"/>
              </a:rPr>
              <a:t>you will be able to resist in the evil day</a:t>
            </a:r>
            <a:r>
              <a:rPr lang="en-US" sz="2000" dirty="0">
                <a:ea typeface="Calibri" panose="020F0502020204030204" pitchFamily="34" charset="0"/>
                <a:cs typeface="Times New Roman" panose="02020603050405020304" pitchFamily="18" charset="0"/>
              </a:rPr>
              <a:t>, and having done everything, to stand firm.  Stand firm therefore, HAVING GIRDED YOUR LOINS WITH TRUTH, and HAVING PUT ON THE BREASTPLATE OF RIGHTEOUSNESS, and having shod YOUR FEET WITH THE PREPARATION OF THE GOSPEL OF PEACE; in addition to all, taking up the shield of faith with which you will be able to extinguish all the flaming arrows of the evil </a:t>
            </a:r>
            <a:r>
              <a:rPr lang="en-US" sz="2000" i="1" dirty="0">
                <a:ea typeface="Calibri" panose="020F0502020204030204" pitchFamily="34" charset="0"/>
                <a:cs typeface="Times New Roman" panose="02020603050405020304" pitchFamily="18" charset="0"/>
              </a:rPr>
              <a:t>one.</a:t>
            </a:r>
            <a:r>
              <a:rPr lang="en-US" sz="2000" dirty="0">
                <a:ea typeface="Calibri" panose="020F0502020204030204" pitchFamily="34" charset="0"/>
                <a:cs typeface="Times New Roman" panose="02020603050405020304" pitchFamily="18" charset="0"/>
              </a:rPr>
              <a:t> And take THE HELMET OF SALVATION, and the sword of the Spirit, which is the word of God. With all prayer and petition pray at all times in the Spirit, and with this in view, be on the alert with all perseverance and petition for all the saints, and </a:t>
            </a:r>
            <a:r>
              <a:rPr lang="en-US" sz="2000" i="1" dirty="0">
                <a:ea typeface="Calibri" panose="020F0502020204030204" pitchFamily="34" charset="0"/>
                <a:cs typeface="Times New Roman" panose="02020603050405020304" pitchFamily="18" charset="0"/>
              </a:rPr>
              <a:t>pray</a:t>
            </a:r>
            <a:r>
              <a:rPr lang="en-US" sz="2000" dirty="0">
                <a:ea typeface="Calibri" panose="020F0502020204030204" pitchFamily="34" charset="0"/>
                <a:cs typeface="Times New Roman" panose="02020603050405020304" pitchFamily="18" charset="0"/>
              </a:rPr>
              <a:t> on my behalf, that utterance may be given to me in the opening of my mouth, to make known with boldness the mystery of the gospel, for which I am an ambassador in chains; that in </a:t>
            </a:r>
            <a:r>
              <a:rPr lang="en-US" sz="2000" i="1" dirty="0">
                <a:ea typeface="Calibri" panose="020F0502020204030204" pitchFamily="34" charset="0"/>
                <a:cs typeface="Times New Roman" panose="02020603050405020304" pitchFamily="18" charset="0"/>
              </a:rPr>
              <a:t>proclaiming</a:t>
            </a:r>
            <a:r>
              <a:rPr lang="en-US" sz="2000" dirty="0">
                <a:ea typeface="Calibri" panose="020F0502020204030204" pitchFamily="34" charset="0"/>
                <a:cs typeface="Times New Roman" panose="02020603050405020304" pitchFamily="18" charset="0"/>
              </a:rPr>
              <a:t> it I may speak boldly, as I ought to speak. </a:t>
            </a:r>
          </a:p>
        </p:txBody>
      </p:sp>
    </p:spTree>
    <p:extLst>
      <p:ext uri="{BB962C8B-B14F-4D97-AF65-F5344CB8AC3E}">
        <p14:creationId xmlns:p14="http://schemas.microsoft.com/office/powerpoint/2010/main" val="337600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A87219-EAD4-469A-ADF0-D92B87278573}"/>
              </a:ext>
            </a:extLst>
          </p:cNvPr>
          <p:cNvSpPr/>
          <p:nvPr/>
        </p:nvSpPr>
        <p:spPr>
          <a:xfrm>
            <a:off x="679730" y="493865"/>
            <a:ext cx="8375257" cy="6852710"/>
          </a:xfrm>
          <a:prstGeom prst="rect">
            <a:avLst/>
          </a:prstGeom>
        </p:spPr>
        <p:txBody>
          <a:bodyPr wrap="square">
            <a:spAutoFit/>
          </a:bodyPr>
          <a:lstStyle/>
          <a:p>
            <a:pPr algn="ctr">
              <a:lnSpc>
                <a:spcPct val="107000"/>
              </a:lnSpc>
            </a:pPr>
            <a:r>
              <a:rPr lang="en-US" sz="3600" b="1" dirty="0">
                <a:ea typeface="Calibri" panose="020F0502020204030204" pitchFamily="34" charset="0"/>
                <a:cs typeface="Times New Roman" panose="02020603050405020304" pitchFamily="18" charset="0"/>
              </a:rPr>
              <a:t>Satan</a:t>
            </a:r>
            <a:endParaRPr lang="en-US" sz="3600" dirty="0">
              <a:ea typeface="Calibri" panose="020F0502020204030204" pitchFamily="34" charset="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Accuser</a:t>
            </a:r>
            <a:r>
              <a:rPr lang="en-US" sz="2800" dirty="0">
                <a:ea typeface="Calibri" panose="020F0502020204030204" pitchFamily="34" charset="0"/>
                <a:cs typeface="Times New Roman" panose="02020603050405020304" pitchFamily="18" charset="0"/>
              </a:rPr>
              <a:t> – Rev. 12:10</a:t>
            </a:r>
          </a:p>
          <a:p>
            <a:pPr>
              <a:lnSpc>
                <a:spcPts val="1200"/>
              </a:lnSpc>
            </a:pPr>
            <a:r>
              <a:rPr lang="en-US" sz="2800" dirty="0">
                <a:ea typeface="Calibri" panose="020F0502020204030204" pitchFamily="34" charset="0"/>
                <a:cs typeface="Times New Roman" panose="02020603050405020304" pitchFamily="18" charset="0"/>
              </a:rPr>
              <a:t> </a:t>
            </a:r>
            <a:endParaRPr lang="en-US" sz="800" dirty="0">
              <a:ea typeface="Calibri" panose="020F0502020204030204" pitchFamily="34" charset="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Enemy</a:t>
            </a:r>
            <a:r>
              <a:rPr lang="en-US" sz="2800" dirty="0">
                <a:ea typeface="Calibri" panose="020F0502020204030204" pitchFamily="34" charset="0"/>
                <a:cs typeface="Times New Roman" panose="02020603050405020304" pitchFamily="18" charset="0"/>
              </a:rPr>
              <a:t> – Matt. 13:39</a:t>
            </a:r>
          </a:p>
          <a:p>
            <a:pPr>
              <a:lnSpc>
                <a:spcPts val="1200"/>
              </a:lnSpc>
            </a:pPr>
            <a:r>
              <a:rPr lang="en-US" sz="800" dirty="0">
                <a:cs typeface="Times New Roman" panose="02020603050405020304" pitchFamily="18" charset="0"/>
              </a:rPr>
              <a:t> </a:t>
            </a:r>
          </a:p>
          <a:p>
            <a:pPr>
              <a:lnSpc>
                <a:spcPct val="107000"/>
              </a:lnSpc>
            </a:pPr>
            <a:r>
              <a:rPr lang="en-US" sz="2800" b="1" dirty="0">
                <a:ea typeface="Calibri" panose="020F0502020204030204" pitchFamily="34" charset="0"/>
                <a:cs typeface="Times New Roman" panose="02020603050405020304" pitchFamily="18" charset="0"/>
              </a:rPr>
              <a:t>Father of Lies</a:t>
            </a:r>
            <a:r>
              <a:rPr lang="en-US" sz="2800" dirty="0">
                <a:ea typeface="Calibri" panose="020F0502020204030204" pitchFamily="34" charset="0"/>
                <a:cs typeface="Times New Roman" panose="02020603050405020304" pitchFamily="18" charset="0"/>
              </a:rPr>
              <a:t> – John 8:44</a:t>
            </a:r>
          </a:p>
          <a:p>
            <a:pPr>
              <a:lnSpc>
                <a:spcPts val="1200"/>
              </a:lnSpc>
            </a:pPr>
            <a:r>
              <a:rPr lang="en-US" sz="800" dirty="0">
                <a:cs typeface="Times New Roman" panose="02020603050405020304" pitchFamily="18" charset="0"/>
              </a:rPr>
              <a:t> </a:t>
            </a:r>
          </a:p>
          <a:p>
            <a:pPr>
              <a:lnSpc>
                <a:spcPct val="107000"/>
              </a:lnSpc>
            </a:pPr>
            <a:r>
              <a:rPr lang="en-US" sz="2800" b="1" dirty="0">
                <a:ea typeface="Calibri" panose="020F0502020204030204" pitchFamily="34" charset="0"/>
                <a:cs typeface="Times New Roman" panose="02020603050405020304" pitchFamily="18" charset="0"/>
              </a:rPr>
              <a:t>Tempter</a:t>
            </a:r>
            <a:r>
              <a:rPr lang="en-US" sz="2800" dirty="0">
                <a:ea typeface="Calibri" panose="020F0502020204030204" pitchFamily="34" charset="0"/>
                <a:cs typeface="Times New Roman" panose="02020603050405020304" pitchFamily="18" charset="0"/>
              </a:rPr>
              <a:t> – Matt. 4:3; 1 Thess. 3:5</a:t>
            </a:r>
          </a:p>
          <a:p>
            <a:pPr>
              <a:lnSpc>
                <a:spcPts val="1200"/>
              </a:lnSpc>
            </a:pPr>
            <a:r>
              <a:rPr lang="en-US" sz="800" dirty="0">
                <a:cs typeface="Times New Roman" panose="02020603050405020304" pitchFamily="18" charset="0"/>
              </a:rPr>
              <a:t> </a:t>
            </a:r>
          </a:p>
          <a:p>
            <a:pPr>
              <a:lnSpc>
                <a:spcPct val="107000"/>
              </a:lnSpc>
            </a:pPr>
            <a:r>
              <a:rPr lang="en-US" sz="2800" b="1" dirty="0">
                <a:ea typeface="Calibri" panose="020F0502020204030204" pitchFamily="34" charset="0"/>
                <a:cs typeface="Times New Roman" panose="02020603050405020304" pitchFamily="18" charset="0"/>
              </a:rPr>
              <a:t>Wicked One</a:t>
            </a:r>
            <a:r>
              <a:rPr lang="en-US" sz="2800" dirty="0">
                <a:ea typeface="Calibri" panose="020F0502020204030204" pitchFamily="34" charset="0"/>
                <a:cs typeface="Times New Roman" panose="02020603050405020304" pitchFamily="18" charset="0"/>
              </a:rPr>
              <a:t> – Matt. 13:19; Matt. 13:38</a:t>
            </a:r>
          </a:p>
          <a:p>
            <a:pPr>
              <a:lnSpc>
                <a:spcPct val="107000"/>
              </a:lnSpc>
            </a:pPr>
            <a:endParaRPr lang="en-US" sz="800" dirty="0">
              <a:cs typeface="Times New Roman" panose="02020603050405020304" pitchFamily="18" charset="0"/>
            </a:endParaRPr>
          </a:p>
          <a:p>
            <a:pPr>
              <a:lnSpc>
                <a:spcPct val="107000"/>
              </a:lnSpc>
            </a:pPr>
            <a:r>
              <a:rPr lang="en-US" sz="2800" b="1" dirty="0">
                <a:cs typeface="Times New Roman" panose="02020603050405020304" pitchFamily="18" charset="0"/>
              </a:rPr>
              <a:t>Job – </a:t>
            </a:r>
            <a:r>
              <a:rPr lang="en-US" sz="2800" dirty="0">
                <a:cs typeface="Times New Roman" panose="02020603050405020304" pitchFamily="18" charset="0"/>
              </a:rPr>
              <a:t>Job 1:6-12</a:t>
            </a:r>
            <a:endParaRPr lang="en-US" sz="800" dirty="0">
              <a:cs typeface="Times New Roman" panose="02020603050405020304" pitchFamily="18" charset="0"/>
            </a:endParaRPr>
          </a:p>
          <a:p>
            <a:pPr>
              <a:lnSpc>
                <a:spcPct val="107000"/>
              </a:lnSpc>
            </a:pPr>
            <a:endParaRPr lang="en-US" sz="800" dirty="0">
              <a:cs typeface="Times New Roman" panose="02020603050405020304" pitchFamily="18" charset="0"/>
            </a:endParaRPr>
          </a:p>
          <a:p>
            <a:r>
              <a:rPr lang="en-US" sz="2800" b="1" dirty="0"/>
              <a:t>Resist the Devil</a:t>
            </a:r>
            <a:r>
              <a:rPr lang="en-US" sz="2800" dirty="0"/>
              <a:t> – James 4:7</a:t>
            </a:r>
          </a:p>
          <a:p>
            <a:pPr>
              <a:lnSpc>
                <a:spcPts val="1200"/>
              </a:lnSpc>
            </a:pPr>
            <a:r>
              <a:rPr lang="en-US" sz="800" dirty="0">
                <a:cs typeface="Times New Roman" panose="02020603050405020304" pitchFamily="18" charset="0"/>
              </a:rPr>
              <a:t> </a:t>
            </a:r>
          </a:p>
          <a:p>
            <a:r>
              <a:rPr lang="en-US" sz="2800" b="1" dirty="0"/>
              <a:t>As a lion</a:t>
            </a:r>
            <a:r>
              <a:rPr lang="en-US" sz="2800" dirty="0"/>
              <a:t> – 1 Pet. 5:8-9</a:t>
            </a:r>
          </a:p>
          <a:p>
            <a:pPr>
              <a:lnSpc>
                <a:spcPts val="1200"/>
              </a:lnSpc>
            </a:pPr>
            <a:r>
              <a:rPr lang="en-US" sz="800" dirty="0">
                <a:cs typeface="Times New Roman" panose="02020603050405020304" pitchFamily="18" charset="0"/>
              </a:rPr>
              <a:t> </a:t>
            </a:r>
          </a:p>
          <a:p>
            <a:r>
              <a:rPr lang="en-US" sz="2800" b="1" dirty="0"/>
              <a:t>Jesus’ Temptations</a:t>
            </a:r>
            <a:endParaRPr lang="en-US" sz="2800" dirty="0"/>
          </a:p>
          <a:p>
            <a:pPr>
              <a:lnSpc>
                <a:spcPct val="107000"/>
              </a:lnSpc>
            </a:pPr>
            <a:endParaRPr lang="en-US" sz="2800" dirty="0">
              <a:cs typeface="Times New Roman" panose="02020603050405020304" pitchFamily="18" charset="0"/>
            </a:endParaRPr>
          </a:p>
          <a:p>
            <a:pPr>
              <a:lnSpc>
                <a:spcPct val="107000"/>
              </a:lnSpc>
            </a:pPr>
            <a:endParaRPr lang="en-US"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502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B0D157-9A94-4F96-96C8-E5109D599478}"/>
              </a:ext>
            </a:extLst>
          </p:cNvPr>
          <p:cNvSpPr/>
          <p:nvPr/>
        </p:nvSpPr>
        <p:spPr>
          <a:xfrm>
            <a:off x="374256" y="264341"/>
            <a:ext cx="8395487" cy="5986960"/>
          </a:xfrm>
          <a:prstGeom prst="rect">
            <a:avLst/>
          </a:prstGeom>
        </p:spPr>
        <p:txBody>
          <a:bodyPr wrap="square">
            <a:spAutoFit/>
          </a:bodyPr>
          <a:lstStyle/>
          <a:p>
            <a:pPr algn="ctr">
              <a:lnSpc>
                <a:spcPct val="107000"/>
              </a:lnSpc>
            </a:pPr>
            <a:r>
              <a:rPr lang="en-US" sz="3600" b="1" dirty="0">
                <a:ea typeface="Calibri" panose="020F0502020204030204" pitchFamily="34" charset="0"/>
                <a:cs typeface="Times New Roman" panose="02020603050405020304" pitchFamily="18" charset="0"/>
              </a:rPr>
              <a:t>The World</a:t>
            </a:r>
            <a:endParaRPr lang="en-US" sz="3600" dirty="0">
              <a:ea typeface="Calibri" panose="020F0502020204030204" pitchFamily="34" charset="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All the kingdoms of the world belong to </a:t>
            </a:r>
            <a:r>
              <a:rPr lang="en-US" sz="2800" b="1" cap="all" dirty="0">
                <a:ea typeface="Calibri" panose="020F0502020204030204" pitchFamily="34" charset="0"/>
                <a:cs typeface="Times New Roman" panose="02020603050405020304" pitchFamily="18" charset="0"/>
              </a:rPr>
              <a:t>Satan</a:t>
            </a:r>
            <a:r>
              <a:rPr lang="en-US" sz="2800" dirty="0">
                <a:ea typeface="Calibri" panose="020F0502020204030204" pitchFamily="34" charset="0"/>
                <a:cs typeface="Times New Roman" panose="02020603050405020304" pitchFamily="18" charset="0"/>
              </a:rPr>
              <a:t> (possibly lying since he is the father of lies)– Matt. 4:8-9</a:t>
            </a:r>
          </a:p>
          <a:p>
            <a:pPr>
              <a:lnSpc>
                <a:spcPct val="107000"/>
              </a:lnSpc>
            </a:pPr>
            <a:endParaRPr lang="en-US" sz="1000" dirty="0">
              <a:ea typeface="Calibri" panose="020F0502020204030204" pitchFamily="34" charset="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Whole world in the power of the </a:t>
            </a:r>
            <a:r>
              <a:rPr lang="en-US" sz="2800" b="1" cap="all" dirty="0">
                <a:cs typeface="Times New Roman" panose="02020603050405020304" pitchFamily="18" charset="0"/>
              </a:rPr>
              <a:t>devil</a:t>
            </a:r>
            <a:r>
              <a:rPr lang="en-US" sz="2800" dirty="0">
                <a:ea typeface="Calibri" panose="020F0502020204030204" pitchFamily="34" charset="0"/>
                <a:cs typeface="Times New Roman" panose="02020603050405020304" pitchFamily="18" charset="0"/>
              </a:rPr>
              <a:t> – 1 John 5:19</a:t>
            </a:r>
          </a:p>
          <a:p>
            <a:pPr>
              <a:lnSpc>
                <a:spcPct val="107000"/>
              </a:lnSpc>
            </a:pPr>
            <a:endParaRPr lang="en-US" sz="1000" dirty="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Deceived the whole </a:t>
            </a:r>
            <a:r>
              <a:rPr lang="en-US" sz="2800" b="1" cap="all" dirty="0">
                <a:cs typeface="Times New Roman" panose="02020603050405020304" pitchFamily="18" charset="0"/>
              </a:rPr>
              <a:t>world</a:t>
            </a:r>
            <a:r>
              <a:rPr lang="en-US" sz="2800" dirty="0">
                <a:ea typeface="Calibri" panose="020F0502020204030204" pitchFamily="34" charset="0"/>
                <a:cs typeface="Times New Roman" panose="02020603050405020304" pitchFamily="18" charset="0"/>
              </a:rPr>
              <a:t> – Rev. 12:9</a:t>
            </a:r>
          </a:p>
          <a:p>
            <a:pPr>
              <a:lnSpc>
                <a:spcPct val="107000"/>
              </a:lnSpc>
            </a:pPr>
            <a:endParaRPr lang="en-US" sz="1000" dirty="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Friend of the </a:t>
            </a:r>
            <a:r>
              <a:rPr lang="en-US" sz="2800" b="1" cap="all" dirty="0">
                <a:cs typeface="Times New Roman" panose="02020603050405020304" pitchFamily="18" charset="0"/>
              </a:rPr>
              <a:t>world</a:t>
            </a:r>
            <a:r>
              <a:rPr lang="en-US" sz="2800" dirty="0">
                <a:ea typeface="Calibri" panose="020F0502020204030204" pitchFamily="34" charset="0"/>
                <a:cs typeface="Times New Roman" panose="02020603050405020304" pitchFamily="18" charset="0"/>
              </a:rPr>
              <a:t> – James 4:4; Rev.  13:3-8</a:t>
            </a:r>
          </a:p>
          <a:p>
            <a:pPr>
              <a:lnSpc>
                <a:spcPct val="107000"/>
              </a:lnSpc>
            </a:pPr>
            <a:endParaRPr lang="en-US" sz="1000" dirty="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Many </a:t>
            </a:r>
            <a:r>
              <a:rPr lang="en-US" sz="2800" b="1" cap="all" dirty="0">
                <a:cs typeface="Times New Roman" panose="02020603050405020304" pitchFamily="18" charset="0"/>
              </a:rPr>
              <a:t>deceivers</a:t>
            </a:r>
            <a:r>
              <a:rPr lang="en-US" sz="2800" b="1" dirty="0">
                <a:ea typeface="Calibri" panose="020F0502020204030204" pitchFamily="34" charset="0"/>
                <a:cs typeface="Times New Roman" panose="02020603050405020304" pitchFamily="18" charset="0"/>
              </a:rPr>
              <a:t> in the world</a:t>
            </a:r>
            <a:r>
              <a:rPr lang="en-US" sz="2800" dirty="0">
                <a:ea typeface="Calibri" panose="020F0502020204030204" pitchFamily="34" charset="0"/>
                <a:cs typeface="Times New Roman" panose="02020603050405020304" pitchFamily="18" charset="0"/>
              </a:rPr>
              <a:t> – 2 John 1:7</a:t>
            </a:r>
          </a:p>
          <a:p>
            <a:pPr>
              <a:lnSpc>
                <a:spcPct val="107000"/>
              </a:lnSpc>
            </a:pPr>
            <a:endParaRPr lang="en-US" sz="1000" dirty="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All that is in the world is </a:t>
            </a:r>
            <a:r>
              <a:rPr lang="en-US" sz="2800" b="1" cap="all" dirty="0">
                <a:cs typeface="Times New Roman" panose="02020603050405020304" pitchFamily="18" charset="0"/>
              </a:rPr>
              <a:t>passing</a:t>
            </a:r>
            <a:r>
              <a:rPr lang="en-US" sz="2800" b="1" dirty="0">
                <a:ea typeface="Calibri" panose="020F0502020204030204" pitchFamily="34" charset="0"/>
                <a:cs typeface="Times New Roman" panose="02020603050405020304" pitchFamily="18" charset="0"/>
              </a:rPr>
              <a:t> away</a:t>
            </a:r>
            <a:r>
              <a:rPr lang="en-US" sz="2800" dirty="0">
                <a:ea typeface="Calibri" panose="020F0502020204030204" pitchFamily="34" charset="0"/>
                <a:cs typeface="Times New Roman" panose="02020603050405020304" pitchFamily="18" charset="0"/>
              </a:rPr>
              <a:t>– 1 John 2:15-17</a:t>
            </a:r>
          </a:p>
          <a:p>
            <a:pPr>
              <a:lnSpc>
                <a:spcPct val="107000"/>
              </a:lnSpc>
            </a:pPr>
            <a:endParaRPr lang="en-US" sz="1000" dirty="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Jesus </a:t>
            </a:r>
            <a:r>
              <a:rPr lang="en-US" sz="2800" b="1" cap="all" dirty="0">
                <a:cs typeface="Times New Roman" panose="02020603050405020304" pitchFamily="18" charset="0"/>
              </a:rPr>
              <a:t>not</a:t>
            </a:r>
            <a:r>
              <a:rPr lang="en-US" sz="2800" b="1" dirty="0">
                <a:ea typeface="Calibri" panose="020F0502020204030204" pitchFamily="34" charset="0"/>
                <a:cs typeface="Times New Roman" panose="02020603050405020304" pitchFamily="18" charset="0"/>
              </a:rPr>
              <a:t> of this world –</a:t>
            </a:r>
            <a:r>
              <a:rPr lang="en-US" sz="2800" dirty="0">
                <a:ea typeface="Calibri" panose="020F0502020204030204" pitchFamily="34" charset="0"/>
                <a:cs typeface="Times New Roman" panose="02020603050405020304" pitchFamily="18" charset="0"/>
              </a:rPr>
              <a:t> John 17:14-16</a:t>
            </a:r>
          </a:p>
          <a:p>
            <a:pPr>
              <a:lnSpc>
                <a:spcPct val="107000"/>
              </a:lnSpc>
            </a:pPr>
            <a:endParaRPr lang="en-US" sz="1000" dirty="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Jesus </a:t>
            </a:r>
            <a:r>
              <a:rPr lang="en-US" sz="2800" b="1" cap="all" dirty="0">
                <a:cs typeface="Times New Roman" panose="02020603050405020304" pitchFamily="18" charset="0"/>
              </a:rPr>
              <a:t>overcame</a:t>
            </a:r>
            <a:r>
              <a:rPr lang="en-US" sz="2800" b="1" dirty="0">
                <a:ea typeface="Calibri" panose="020F0502020204030204" pitchFamily="34" charset="0"/>
                <a:cs typeface="Times New Roman" panose="02020603050405020304" pitchFamily="18" charset="0"/>
              </a:rPr>
              <a:t> the world</a:t>
            </a:r>
            <a:r>
              <a:rPr lang="en-US" sz="2800" dirty="0">
                <a:ea typeface="Calibri" panose="020F0502020204030204" pitchFamily="34" charset="0"/>
                <a:cs typeface="Times New Roman" panose="02020603050405020304" pitchFamily="18" charset="0"/>
              </a:rPr>
              <a:t> – John 16:33</a:t>
            </a:r>
          </a:p>
        </p:txBody>
      </p:sp>
    </p:spTree>
    <p:extLst>
      <p:ext uri="{BB962C8B-B14F-4D97-AF65-F5344CB8AC3E}">
        <p14:creationId xmlns:p14="http://schemas.microsoft.com/office/powerpoint/2010/main" val="334804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C2FCD5-BD6C-41E2-991C-E837CD88E512}"/>
              </a:ext>
            </a:extLst>
          </p:cNvPr>
          <p:cNvSpPr/>
          <p:nvPr/>
        </p:nvSpPr>
        <p:spPr>
          <a:xfrm>
            <a:off x="356049" y="569158"/>
            <a:ext cx="8431901" cy="5460021"/>
          </a:xfrm>
          <a:prstGeom prst="rect">
            <a:avLst/>
          </a:prstGeom>
        </p:spPr>
        <p:txBody>
          <a:bodyPr wrap="square">
            <a:spAutoFit/>
          </a:bodyPr>
          <a:lstStyle/>
          <a:p>
            <a:pPr algn="ctr">
              <a:lnSpc>
                <a:spcPct val="107000"/>
              </a:lnSpc>
            </a:pPr>
            <a:r>
              <a:rPr lang="en-US" sz="3600" b="1" dirty="0">
                <a:ea typeface="Calibri" panose="020F0502020204030204" pitchFamily="34" charset="0"/>
                <a:cs typeface="Times New Roman" panose="02020603050405020304" pitchFamily="18" charset="0"/>
              </a:rPr>
              <a:t>Ourselves</a:t>
            </a:r>
            <a:endParaRPr lang="en-US" sz="3600" dirty="0">
              <a:ea typeface="Calibri" panose="020F0502020204030204" pitchFamily="34" charset="0"/>
              <a:cs typeface="Times New Roman" panose="02020603050405020304" pitchFamily="18" charset="0"/>
            </a:endParaRPr>
          </a:p>
          <a:p>
            <a:pPr>
              <a:lnSpc>
                <a:spcPct val="107000"/>
              </a:lnSpc>
            </a:pPr>
            <a:r>
              <a:rPr lang="en-US" sz="2800" b="1" dirty="0">
                <a:ea typeface="Calibri" panose="020F0502020204030204" pitchFamily="34" charset="0"/>
                <a:cs typeface="Times New Roman" panose="02020603050405020304" pitchFamily="18" charset="0"/>
              </a:rPr>
              <a:t>Paul:</a:t>
            </a:r>
            <a:r>
              <a:rPr lang="en-US" sz="2800" dirty="0">
                <a:ea typeface="Calibri" panose="020F0502020204030204" pitchFamily="34" charset="0"/>
                <a:cs typeface="Times New Roman" panose="02020603050405020304" pitchFamily="18" charset="0"/>
              </a:rPr>
              <a:t>  Rom 7:15, 17, 19, 21</a:t>
            </a:r>
          </a:p>
          <a:p>
            <a:pPr>
              <a:lnSpc>
                <a:spcPct val="107000"/>
              </a:lnSpc>
            </a:pPr>
            <a:endParaRPr lang="en-US" sz="1000" dirty="0">
              <a:ea typeface="Calibri" panose="020F0502020204030204" pitchFamily="34" charset="0"/>
              <a:cs typeface="Times New Roman" panose="02020603050405020304" pitchFamily="18" charset="0"/>
            </a:endParaRPr>
          </a:p>
          <a:p>
            <a:pPr>
              <a:lnSpc>
                <a:spcPct val="107000"/>
              </a:lnSpc>
            </a:pPr>
            <a:r>
              <a:rPr lang="en-US" sz="2800" dirty="0">
                <a:ea typeface="Calibri" panose="020F0502020204030204" pitchFamily="34" charset="0"/>
                <a:cs typeface="Times New Roman" panose="02020603050405020304" pitchFamily="18" charset="0"/>
              </a:rPr>
              <a:t>	</a:t>
            </a:r>
            <a:r>
              <a:rPr lang="en-US" sz="2800" b="1" dirty="0">
                <a:ea typeface="Calibri" panose="020F0502020204030204" pitchFamily="34" charset="0"/>
                <a:cs typeface="Times New Roman" panose="02020603050405020304" pitchFamily="18" charset="0"/>
              </a:rPr>
              <a:t>Rom. 7:22-25</a:t>
            </a:r>
            <a:r>
              <a:rPr lang="en-US" sz="2800" dirty="0">
                <a:ea typeface="Calibri" panose="020F0502020204030204" pitchFamily="34" charset="0"/>
                <a:cs typeface="Times New Roman" panose="02020603050405020304" pitchFamily="18" charset="0"/>
              </a:rPr>
              <a:t>  For</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 I joyfully concur with the law of God in the </a:t>
            </a:r>
            <a:r>
              <a:rPr lang="en-US" sz="2800" b="1" cap="all" dirty="0">
                <a:solidFill>
                  <a:srgbClr val="FFFF00"/>
                </a:solidFill>
                <a:effectLst>
                  <a:outerShdw dist="88900" dir="8100000" algn="tr" rotWithShape="0">
                    <a:prstClr val="black"/>
                  </a:outerShdw>
                </a:effectLst>
                <a:latin typeface="+mj-lt"/>
                <a:cs typeface="Times New Roman" panose="02020603050405020304" pitchFamily="18" charset="0"/>
              </a:rPr>
              <a:t>inner</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 man</a:t>
            </a:r>
            <a:r>
              <a:rPr lang="en-US" sz="2800" dirty="0">
                <a:ea typeface="Calibri" panose="020F0502020204030204" pitchFamily="34" charset="0"/>
                <a:cs typeface="Times New Roman" panose="02020603050405020304" pitchFamily="18" charset="0"/>
              </a:rPr>
              <a:t>, but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I see a different law in the members of my body</a:t>
            </a:r>
            <a:r>
              <a:rPr lang="en-US" sz="2800" dirty="0">
                <a:ea typeface="Calibri" panose="020F0502020204030204" pitchFamily="34" charset="0"/>
                <a:cs typeface="Times New Roman" panose="02020603050405020304" pitchFamily="18" charset="0"/>
              </a:rPr>
              <a:t>,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waging war against the law of my mind </a:t>
            </a:r>
            <a:r>
              <a:rPr lang="en-US" sz="2800" dirty="0">
                <a:ea typeface="Calibri" panose="020F0502020204030204" pitchFamily="34" charset="0"/>
                <a:cs typeface="Times New Roman" panose="02020603050405020304" pitchFamily="18" charset="0"/>
              </a:rPr>
              <a:t>and making me a prisoner of the law of sin which is in my members.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Wretched man that I am! </a:t>
            </a:r>
            <a:r>
              <a:rPr lang="en-US" sz="2800" dirty="0">
                <a:ea typeface="Calibri" panose="020F0502020204030204" pitchFamily="34" charset="0"/>
                <a:cs typeface="Times New Roman" panose="02020603050405020304" pitchFamily="18" charset="0"/>
              </a:rPr>
              <a:t>Who will set me free from the body of this death?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Thanks be to God through Jesus Christ our Lord! </a:t>
            </a:r>
            <a:r>
              <a:rPr lang="en-US" sz="2800" dirty="0">
                <a:ea typeface="Calibri" panose="020F0502020204030204" pitchFamily="34" charset="0"/>
                <a:cs typeface="Times New Roman" panose="02020603050405020304" pitchFamily="18" charset="0"/>
              </a:rPr>
              <a:t>So then, on the one hand I myself with my mind am serving the law of God, but on the other, with my flesh the law of sin. </a:t>
            </a:r>
          </a:p>
        </p:txBody>
      </p:sp>
    </p:spTree>
    <p:extLst>
      <p:ext uri="{BB962C8B-B14F-4D97-AF65-F5344CB8AC3E}">
        <p14:creationId xmlns:p14="http://schemas.microsoft.com/office/powerpoint/2010/main" val="251831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D1BE4E-3720-4E5D-BD2A-D032FD351639}"/>
              </a:ext>
            </a:extLst>
          </p:cNvPr>
          <p:cNvSpPr/>
          <p:nvPr/>
        </p:nvSpPr>
        <p:spPr>
          <a:xfrm>
            <a:off x="323681" y="94192"/>
            <a:ext cx="8367164" cy="6513771"/>
          </a:xfrm>
          <a:prstGeom prst="rect">
            <a:avLst/>
          </a:prstGeom>
        </p:spPr>
        <p:txBody>
          <a:bodyPr wrap="square">
            <a:spAutoFit/>
          </a:bodyPr>
          <a:lstStyle/>
          <a:p>
            <a:pPr algn="ctr">
              <a:lnSpc>
                <a:spcPct val="107000"/>
              </a:lnSpc>
            </a:pPr>
            <a:r>
              <a:rPr lang="en-US" sz="3600" b="1" dirty="0">
                <a:ea typeface="Calibri" panose="020F0502020204030204" pitchFamily="34" charset="0"/>
                <a:cs typeface="Times New Roman" panose="02020603050405020304" pitchFamily="18" charset="0"/>
              </a:rPr>
              <a:t>Overcoming</a:t>
            </a:r>
            <a:endParaRPr lang="en-US" sz="3600" dirty="0">
              <a:ea typeface="Calibri" panose="020F0502020204030204" pitchFamily="34" charset="0"/>
              <a:cs typeface="Times New Roman" panose="02020603050405020304" pitchFamily="18" charset="0"/>
            </a:endParaRPr>
          </a:p>
          <a:p>
            <a:pPr>
              <a:lnSpc>
                <a:spcPct val="107000"/>
              </a:lnSpc>
            </a:pPr>
            <a:r>
              <a:rPr lang="en-US" dirty="0">
                <a:ea typeface="Calibri" panose="020F0502020204030204" pitchFamily="34" charset="0"/>
                <a:cs typeface="Times New Roman" panose="02020603050405020304" pitchFamily="18" charset="0"/>
              </a:rPr>
              <a:t> </a:t>
            </a:r>
          </a:p>
          <a:p>
            <a:pPr>
              <a:lnSpc>
                <a:spcPct val="107000"/>
              </a:lnSpc>
            </a:pPr>
            <a:r>
              <a:rPr lang="en-US" sz="2800" b="1" dirty="0">
                <a:ea typeface="Calibri" panose="020F0502020204030204" pitchFamily="34" charset="0"/>
                <a:cs typeface="Times New Roman" panose="02020603050405020304" pitchFamily="18" charset="0"/>
              </a:rPr>
              <a:t>Rom. 12:21</a:t>
            </a:r>
            <a:r>
              <a:rPr lang="en-US" sz="2800" dirty="0">
                <a:ea typeface="Calibri" panose="020F0502020204030204" pitchFamily="34" charset="0"/>
                <a:cs typeface="Times New Roman" panose="02020603050405020304" pitchFamily="18" charset="0"/>
              </a:rPr>
              <a:t>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Do not be overcome by </a:t>
            </a:r>
            <a:r>
              <a:rPr lang="en-US" sz="2800" b="1" cap="all" dirty="0">
                <a:solidFill>
                  <a:srgbClr val="FFFF00"/>
                </a:solidFill>
                <a:effectLst>
                  <a:outerShdw dist="88900" dir="8100000" algn="tr" rotWithShape="0">
                    <a:prstClr val="black"/>
                  </a:outerShdw>
                </a:effectLst>
                <a:latin typeface="+mj-lt"/>
                <a:cs typeface="Times New Roman" panose="02020603050405020304" pitchFamily="18" charset="0"/>
              </a:rPr>
              <a:t>evil</a:t>
            </a:r>
            <a:r>
              <a:rPr lang="en-US" sz="2800" dirty="0">
                <a:ea typeface="Calibri" panose="020F0502020204030204" pitchFamily="34" charset="0"/>
                <a:cs typeface="Times New Roman" panose="02020603050405020304" pitchFamily="18" charset="0"/>
              </a:rPr>
              <a:t>,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but overcome evil with good. </a:t>
            </a:r>
          </a:p>
          <a:p>
            <a:pPr>
              <a:lnSpc>
                <a:spcPct val="107000"/>
              </a:lnSpc>
            </a:pPr>
            <a:r>
              <a:rPr lang="en-US" sz="2800" dirty="0">
                <a:ea typeface="Calibri" panose="020F0502020204030204" pitchFamily="34" charset="0"/>
                <a:cs typeface="Times New Roman" panose="02020603050405020304" pitchFamily="18" charset="0"/>
              </a:rPr>
              <a:t> </a:t>
            </a:r>
          </a:p>
          <a:p>
            <a:pPr>
              <a:lnSpc>
                <a:spcPct val="107000"/>
              </a:lnSpc>
            </a:pPr>
            <a:r>
              <a:rPr lang="en-US" sz="2800" b="1" dirty="0">
                <a:ea typeface="Calibri" panose="020F0502020204030204" pitchFamily="34" charset="0"/>
                <a:cs typeface="Times New Roman" panose="02020603050405020304" pitchFamily="18" charset="0"/>
              </a:rPr>
              <a:t>2 Pet. 2:20</a:t>
            </a:r>
            <a:r>
              <a:rPr lang="en-US" sz="2800" dirty="0">
                <a:ea typeface="Calibri" panose="020F0502020204030204" pitchFamily="34" charset="0"/>
                <a:cs typeface="Times New Roman" panose="02020603050405020304" pitchFamily="18" charset="0"/>
              </a:rPr>
              <a:t>  For if, after they have escaped the defilements of the world by the knowledge of the Lord and Savior Jesus Christ,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they are again </a:t>
            </a:r>
            <a:r>
              <a:rPr lang="en-US" sz="2800" b="1" cap="all" dirty="0">
                <a:solidFill>
                  <a:srgbClr val="FFFF00"/>
                </a:solidFill>
                <a:effectLst>
                  <a:outerShdw dist="88900" dir="8100000" algn="tr" rotWithShape="0">
                    <a:prstClr val="black"/>
                  </a:outerShdw>
                </a:effectLst>
                <a:latin typeface="+mj-lt"/>
                <a:cs typeface="Times New Roman" panose="02020603050405020304" pitchFamily="18" charset="0"/>
              </a:rPr>
              <a:t>entangled</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 </a:t>
            </a:r>
            <a:r>
              <a:rPr lang="en-US" sz="2800" dirty="0">
                <a:ea typeface="Calibri" panose="020F0502020204030204" pitchFamily="34" charset="0"/>
                <a:cs typeface="Times New Roman" panose="02020603050405020304" pitchFamily="18" charset="0"/>
              </a:rPr>
              <a:t>in them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and are overcome</a:t>
            </a:r>
            <a:r>
              <a:rPr lang="en-US" sz="2800" dirty="0">
                <a:ea typeface="Calibri" panose="020F0502020204030204" pitchFamily="34" charset="0"/>
                <a:cs typeface="Times New Roman" panose="02020603050405020304" pitchFamily="18" charset="0"/>
              </a:rPr>
              <a:t>, the last state has become worse for them than the first. </a:t>
            </a:r>
          </a:p>
          <a:p>
            <a:pPr>
              <a:lnSpc>
                <a:spcPct val="107000"/>
              </a:lnSpc>
            </a:pPr>
            <a:r>
              <a:rPr lang="en-US" sz="2800" dirty="0">
                <a:ea typeface="Calibri" panose="020F0502020204030204" pitchFamily="34" charset="0"/>
                <a:cs typeface="Times New Roman" panose="02020603050405020304" pitchFamily="18" charset="0"/>
              </a:rPr>
              <a:t> </a:t>
            </a:r>
          </a:p>
          <a:p>
            <a:pPr>
              <a:lnSpc>
                <a:spcPct val="107000"/>
              </a:lnSpc>
            </a:pPr>
            <a:r>
              <a:rPr lang="en-US" sz="2800" b="1" dirty="0">
                <a:ea typeface="Calibri" panose="020F0502020204030204" pitchFamily="34" charset="0"/>
                <a:cs typeface="Times New Roman" panose="02020603050405020304" pitchFamily="18" charset="0"/>
              </a:rPr>
              <a:t>1 </a:t>
            </a:r>
            <a:r>
              <a:rPr lang="en-US" sz="2800" b="1" dirty="0" err="1">
                <a:ea typeface="Calibri" panose="020F0502020204030204" pitchFamily="34" charset="0"/>
                <a:cs typeface="Times New Roman" panose="02020603050405020304" pitchFamily="18" charset="0"/>
              </a:rPr>
              <a:t>Jn</a:t>
            </a:r>
            <a:r>
              <a:rPr lang="en-US" sz="2800" b="1" dirty="0">
                <a:ea typeface="Calibri" panose="020F0502020204030204" pitchFamily="34" charset="0"/>
                <a:cs typeface="Times New Roman" panose="02020603050405020304" pitchFamily="18" charset="0"/>
              </a:rPr>
              <a:t> 4:4</a:t>
            </a:r>
            <a:r>
              <a:rPr lang="en-US" sz="2800" dirty="0">
                <a:ea typeface="Calibri" panose="020F0502020204030204" pitchFamily="34" charset="0"/>
                <a:cs typeface="Times New Roman" panose="02020603050405020304" pitchFamily="18" charset="0"/>
              </a:rPr>
              <a:t>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You are from </a:t>
            </a:r>
            <a:r>
              <a:rPr lang="en-US" sz="2800" b="1" cap="all" dirty="0">
                <a:solidFill>
                  <a:srgbClr val="FFFF00"/>
                </a:solidFill>
                <a:effectLst>
                  <a:outerShdw dist="88900" dir="8100000" algn="tr" rotWithShape="0">
                    <a:prstClr val="black"/>
                  </a:outerShdw>
                </a:effectLst>
                <a:latin typeface="+mj-lt"/>
                <a:cs typeface="Times New Roman" panose="02020603050405020304" pitchFamily="18" charset="0"/>
              </a:rPr>
              <a:t>God</a:t>
            </a:r>
            <a:r>
              <a:rPr lang="en-US" sz="2800" dirty="0">
                <a:ea typeface="Calibri" panose="020F0502020204030204" pitchFamily="34" charset="0"/>
                <a:cs typeface="Times New Roman" panose="02020603050405020304" pitchFamily="18" charset="0"/>
              </a:rPr>
              <a:t>, little children,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and have overcome </a:t>
            </a:r>
            <a:r>
              <a:rPr lang="en-US" sz="2800" dirty="0">
                <a:ea typeface="Calibri" panose="020F0502020204030204" pitchFamily="34" charset="0"/>
                <a:cs typeface="Times New Roman" panose="02020603050405020304" pitchFamily="18" charset="0"/>
              </a:rPr>
              <a:t>them; because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greater is He who is in you than he who is in the world</a:t>
            </a:r>
            <a:r>
              <a:rPr lang="en-US" sz="2800" dirty="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32721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3AE419-DB89-4A63-894C-D1A669E9D65C}"/>
              </a:ext>
            </a:extLst>
          </p:cNvPr>
          <p:cNvSpPr/>
          <p:nvPr/>
        </p:nvSpPr>
        <p:spPr>
          <a:xfrm>
            <a:off x="542167" y="1202061"/>
            <a:ext cx="8270060" cy="4801314"/>
          </a:xfrm>
          <a:prstGeom prst="rect">
            <a:avLst/>
          </a:prstGeom>
        </p:spPr>
        <p:txBody>
          <a:bodyPr wrap="square">
            <a:spAutoFit/>
          </a:bodyPr>
          <a:lstStyle/>
          <a:p>
            <a:pPr>
              <a:lnSpc>
                <a:spcPct val="150000"/>
              </a:lnSpc>
            </a:pPr>
            <a:r>
              <a:rPr lang="en-US" sz="3600" b="1" dirty="0">
                <a:ea typeface="Calibri" panose="020F0502020204030204" pitchFamily="34" charset="0"/>
                <a:cs typeface="Times New Roman" panose="02020603050405020304" pitchFamily="18" charset="0"/>
              </a:rPr>
              <a:t>1 John 5:3-5</a:t>
            </a:r>
            <a:r>
              <a:rPr lang="en-US" sz="3600" dirty="0">
                <a:ea typeface="Calibri" panose="020F0502020204030204" pitchFamily="34" charset="0"/>
                <a:cs typeface="Times New Roman" panose="02020603050405020304" pitchFamily="18" charset="0"/>
              </a:rPr>
              <a:t>  </a:t>
            </a:r>
            <a:r>
              <a:rPr lang="en-US" sz="2800" dirty="0">
                <a:ea typeface="Calibri" panose="020F0502020204030204" pitchFamily="34" charset="0"/>
                <a:cs typeface="Times New Roman" panose="02020603050405020304" pitchFamily="18" charset="0"/>
              </a:rPr>
              <a:t>For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this is the love of God</a:t>
            </a:r>
            <a:r>
              <a:rPr lang="en-US" sz="2800" dirty="0">
                <a:ea typeface="Calibri" panose="020F0502020204030204" pitchFamily="34" charset="0"/>
                <a:cs typeface="Times New Roman" panose="02020603050405020304" pitchFamily="18" charset="0"/>
              </a:rPr>
              <a:t>, that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we keep His </a:t>
            </a:r>
            <a:r>
              <a:rPr lang="en-US" sz="2800" b="1" cap="all" dirty="0">
                <a:solidFill>
                  <a:srgbClr val="FFFF00"/>
                </a:solidFill>
                <a:effectLst>
                  <a:outerShdw dist="88900" dir="8100000" algn="tr" rotWithShape="0">
                    <a:prstClr val="black"/>
                  </a:outerShdw>
                </a:effectLst>
                <a:latin typeface="+mj-lt"/>
                <a:cs typeface="Times New Roman" panose="02020603050405020304" pitchFamily="18" charset="0"/>
              </a:rPr>
              <a:t>commandments</a:t>
            </a:r>
            <a:r>
              <a:rPr lang="en-US" sz="2800" dirty="0">
                <a:ea typeface="Calibri" panose="020F0502020204030204" pitchFamily="34" charset="0"/>
                <a:cs typeface="Times New Roman" panose="02020603050405020304" pitchFamily="18" charset="0"/>
              </a:rPr>
              <a:t>; and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His commandments are not burdensome.</a:t>
            </a:r>
            <a:r>
              <a:rPr lang="en-US" sz="2800" dirty="0">
                <a:ea typeface="Calibri" panose="020F0502020204030204" pitchFamily="34" charset="0"/>
                <a:cs typeface="Times New Roman" panose="02020603050405020304" pitchFamily="18" charset="0"/>
              </a:rPr>
              <a:t>  For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whatever is born of God overcomes the world</a:t>
            </a:r>
            <a:r>
              <a:rPr lang="en-US" sz="2800" dirty="0">
                <a:ea typeface="Calibri" panose="020F0502020204030204" pitchFamily="34" charset="0"/>
                <a:cs typeface="Times New Roman" panose="02020603050405020304" pitchFamily="18" charset="0"/>
              </a:rPr>
              <a:t>; and this is </a:t>
            </a:r>
            <a:r>
              <a:rPr lang="en-US" sz="2800" b="1" dirty="0">
                <a:solidFill>
                  <a:srgbClr val="FFFF00"/>
                </a:solidFill>
                <a:effectLst>
                  <a:outerShdw dist="88900" dir="8100000" algn="tr" rotWithShape="0">
                    <a:prstClr val="black"/>
                  </a:outerShdw>
                </a:effectLst>
                <a:latin typeface="+mj-lt"/>
                <a:cs typeface="Times New Roman" panose="02020603050405020304" pitchFamily="18" charset="0"/>
              </a:rPr>
              <a:t>the victory that has overcome the world—our faith</a:t>
            </a:r>
            <a:r>
              <a:rPr lang="en-US" sz="2800" dirty="0">
                <a:ea typeface="Calibri" panose="020F0502020204030204" pitchFamily="34" charset="0"/>
                <a:cs typeface="Times New Roman" panose="02020603050405020304" pitchFamily="18" charset="0"/>
              </a:rPr>
              <a:t>. </a:t>
            </a:r>
            <a:r>
              <a:rPr lang="en-US" sz="2800" b="1" i="1" u="sng" dirty="0">
                <a:ea typeface="Calibri" panose="020F0502020204030204" pitchFamily="34" charset="0"/>
                <a:cs typeface="Times New Roman" panose="02020603050405020304" pitchFamily="18" charset="0"/>
              </a:rPr>
              <a:t>Who is the one who overcomes the world, but he who believes that Jesus is the Son of God?</a:t>
            </a:r>
            <a:r>
              <a:rPr lang="en-US" sz="2800" dirty="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8266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458C784-9592-402B-B785-5A7C7DF042F9}" vid="{7F27DAA0-7332-43E8-B30E-B6F549370167}"/>
    </a:ext>
  </a:extLst>
</a:theme>
</file>

<file path=docProps/app.xml><?xml version="1.0" encoding="utf-8"?>
<Properties xmlns="http://schemas.openxmlformats.org/officeDocument/2006/extended-properties" xmlns:vt="http://schemas.openxmlformats.org/officeDocument/2006/docPropsVTypes">
  <Template>blank</Template>
  <TotalTime>90</TotalTime>
  <Words>601</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dc:creator>
  <cp:lastModifiedBy>Bill</cp:lastModifiedBy>
  <cp:revision>39</cp:revision>
  <dcterms:created xsi:type="dcterms:W3CDTF">2017-11-22T16:54:28Z</dcterms:created>
  <dcterms:modified xsi:type="dcterms:W3CDTF">2018-02-01T17:16:40Z</dcterms:modified>
</cp:coreProperties>
</file>