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7" r:id="rId3"/>
    <p:sldId id="259" r:id="rId4"/>
    <p:sldId id="266" r:id="rId5"/>
    <p:sldId id="265" r:id="rId6"/>
    <p:sldId id="261"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7"/>
    <p:restoredTop sz="94692"/>
  </p:normalViewPr>
  <p:slideViewPr>
    <p:cSldViewPr snapToGrid="0" snapToObjects="1" showGuides="1">
      <p:cViewPr>
        <p:scale>
          <a:sx n="90" d="100"/>
          <a:sy n="90" d="100"/>
        </p:scale>
        <p:origin x="1256"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C272-1349-764D-8FA2-E2433875EB1A}" type="datetimeFigureOut">
              <a:rPr lang="en-US" smtClean="0"/>
              <a:t>1/13/18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79A3F-3533-EC44-B10F-F1C152E4BB2A}" type="slidenum">
              <a:rPr lang="en-US" smtClean="0"/>
              <a:t>‹#›</a:t>
            </a:fld>
            <a:endParaRPr lang="en-US"/>
          </a:p>
        </p:txBody>
      </p:sp>
    </p:spTree>
    <p:extLst>
      <p:ext uri="{BB962C8B-B14F-4D97-AF65-F5344CB8AC3E}">
        <p14:creationId xmlns:p14="http://schemas.microsoft.com/office/powerpoint/2010/main" val="152312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79A3F-3533-EC44-B10F-F1C152E4BB2A}" type="slidenum">
              <a:rPr lang="en-US" smtClean="0"/>
              <a:t>2</a:t>
            </a:fld>
            <a:endParaRPr lang="en-US"/>
          </a:p>
        </p:txBody>
      </p:sp>
    </p:spTree>
    <p:extLst>
      <p:ext uri="{BB962C8B-B14F-4D97-AF65-F5344CB8AC3E}">
        <p14:creationId xmlns:p14="http://schemas.microsoft.com/office/powerpoint/2010/main" val="12095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a:t>
            </a:r>
            <a:r>
              <a:rPr lang="en-US" baseline="0" dirty="0" smtClean="0"/>
              <a:t> https://</a:t>
            </a:r>
            <a:r>
              <a:rPr lang="en-US" baseline="0" dirty="0" err="1" smtClean="0"/>
              <a:t>www.secretenergy.com</a:t>
            </a:r>
            <a:r>
              <a:rPr lang="en-US" baseline="0" dirty="0" smtClean="0"/>
              <a:t>/questions/question/are-there-any-real-powers-gained-from-wearing-phylacteries</a:t>
            </a:r>
          </a:p>
          <a:p>
            <a:endParaRPr lang="en-US" baseline="0" dirty="0" smtClean="0"/>
          </a:p>
          <a:p>
            <a:r>
              <a:rPr lang="en-US" sz="1200" kern="1200" dirty="0" smtClean="0">
                <a:solidFill>
                  <a:schemeClr val="tx1"/>
                </a:solidFill>
                <a:effectLst/>
                <a:latin typeface="+mn-lt"/>
                <a:ea typeface="+mn-ea"/>
                <a:cs typeface="+mn-cs"/>
              </a:rPr>
              <a:t>Outline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Thomas Thornhill</a:t>
            </a:r>
            <a:endParaRPr lang="en-US" dirty="0"/>
          </a:p>
        </p:txBody>
      </p:sp>
      <p:sp>
        <p:nvSpPr>
          <p:cNvPr id="4" name="Slide Number Placeholder 3"/>
          <p:cNvSpPr>
            <a:spLocks noGrp="1"/>
          </p:cNvSpPr>
          <p:nvPr>
            <p:ph type="sldNum" sz="quarter" idx="10"/>
          </p:nvPr>
        </p:nvSpPr>
        <p:spPr/>
        <p:txBody>
          <a:bodyPr/>
          <a:lstStyle/>
          <a:p>
            <a:fld id="{2AC79A3F-3533-EC44-B10F-F1C152E4BB2A}" type="slidenum">
              <a:rPr lang="en-US" smtClean="0"/>
              <a:t>3</a:t>
            </a:fld>
            <a:endParaRPr lang="en-US"/>
          </a:p>
        </p:txBody>
      </p:sp>
    </p:spTree>
    <p:extLst>
      <p:ext uri="{BB962C8B-B14F-4D97-AF65-F5344CB8AC3E}">
        <p14:creationId xmlns:p14="http://schemas.microsoft.com/office/powerpoint/2010/main" val="122850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solidFill>
                  <a:schemeClr val="bg1"/>
                </a:solidFill>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solidFill>
                  <a:schemeClr val="bg1"/>
                </a:solidFill>
                <a:latin typeface="Corbel" charset="0"/>
                <a:ea typeface="Corbel" charset="0"/>
                <a:cs typeface="Corbel" charset="0"/>
              </a:defRPr>
            </a:lvl1pPr>
            <a:lvl2pPr marL="457200" indent="0">
              <a:spcBef>
                <a:spcPts val="0"/>
              </a:spcBef>
              <a:buNone/>
              <a:defRPr b="1">
                <a:solidFill>
                  <a:schemeClr val="bg1"/>
                </a:solidFill>
                <a:latin typeface="Corbel" charset="0"/>
                <a:ea typeface="Corbel" charset="0"/>
                <a:cs typeface="Corbel" charset="0"/>
              </a:defRPr>
            </a:lvl2pPr>
            <a:lvl3pPr marL="914400" indent="0">
              <a:spcBef>
                <a:spcPts val="0"/>
              </a:spcBef>
              <a:buNone/>
              <a:defRPr b="1">
                <a:solidFill>
                  <a:schemeClr val="bg1"/>
                </a:solidFill>
                <a:latin typeface="Corbel" charset="0"/>
                <a:ea typeface="Corbel" charset="0"/>
                <a:cs typeface="Corbel" charset="0"/>
              </a:defRPr>
            </a:lvl3pPr>
            <a:lvl4pPr marL="1371600" indent="0">
              <a:spcBef>
                <a:spcPts val="0"/>
              </a:spcBef>
              <a:buNone/>
              <a:defRPr b="1">
                <a:solidFill>
                  <a:schemeClr val="bg1"/>
                </a:solidFill>
                <a:latin typeface="Corbel" charset="0"/>
                <a:ea typeface="Corbel" charset="0"/>
                <a:cs typeface="Corbel" charset="0"/>
              </a:defRPr>
            </a:lvl4pPr>
            <a:lvl5pPr marL="1828800" indent="0">
              <a:spcBef>
                <a:spcPts val="0"/>
              </a:spcBef>
              <a:buNone/>
              <a:defRPr b="1">
                <a:solidFill>
                  <a:schemeClr val="bg1"/>
                </a:solidFill>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marL="0" indent="0">
              <a:spcBef>
                <a:spcPts val="0"/>
              </a:spcBef>
              <a:buFont typeface="Arial" charset="0"/>
              <a:buNone/>
              <a:defRPr b="1">
                <a:solidFill>
                  <a:schemeClr val="bg1"/>
                </a:solidFill>
                <a:latin typeface="Corbel" charset="0"/>
                <a:ea typeface="Corbel" charset="0"/>
                <a:cs typeface="Corbel" charset="0"/>
              </a:defRPr>
            </a:lvl1p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txkchurch.com</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txkchurch.com</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txkchurch.com</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EE14-02DB-8C4E-9D82-7F6FADD1FA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txkchurch.com</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9EE14-02DB-8C4E-9D82-7F6FADD1FA8B}" type="slidenum">
              <a:rPr lang="en-US" smtClean="0"/>
              <a:t>‹#›</a:t>
            </a:fld>
            <a:endParaRPr lang="en-US"/>
          </a:p>
        </p:txBody>
      </p:sp>
    </p:spTree>
    <p:extLst>
      <p:ext uri="{BB962C8B-B14F-4D97-AF65-F5344CB8AC3E}">
        <p14:creationId xmlns:p14="http://schemas.microsoft.com/office/powerpoint/2010/main" val="190252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05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Religious Hypocrisy?</a:t>
            </a:r>
            <a:endParaRPr lang="en-US" dirty="0"/>
          </a:p>
        </p:txBody>
      </p:sp>
      <p:sp>
        <p:nvSpPr>
          <p:cNvPr id="3" name="Content Placeholder 2"/>
          <p:cNvSpPr>
            <a:spLocks noGrp="1"/>
          </p:cNvSpPr>
          <p:nvPr>
            <p:ph idx="1"/>
          </p:nvPr>
        </p:nvSpPr>
        <p:spPr/>
        <p:txBody>
          <a:bodyPr>
            <a:normAutofit/>
          </a:bodyPr>
          <a:lstStyle/>
          <a:p>
            <a:pPr algn="ctr"/>
            <a:r>
              <a:rPr lang="en-US" sz="6000" dirty="0"/>
              <a:t>CLAIMING moral standards to which one’s own BEHAVIOR does not CONFORM: </a:t>
            </a:r>
            <a:r>
              <a:rPr lang="en-US" sz="3400" dirty="0" smtClean="0"/>
              <a:t>Romans 2.17-19</a:t>
            </a:r>
            <a:endParaRPr lang="en-US" sz="3400"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7114038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60000"/>
              </a:lnSpc>
            </a:pPr>
            <a:r>
              <a:rPr lang="en-US" dirty="0"/>
              <a:t>The </a:t>
            </a:r>
            <a:r>
              <a:rPr lang="en-US" dirty="0" smtClean="0"/>
              <a:t>ANATOMY of </a:t>
            </a:r>
            <a:r>
              <a:rPr lang="en-US" dirty="0"/>
              <a:t>a </a:t>
            </a:r>
            <a:r>
              <a:rPr lang="en-US" dirty="0" smtClean="0"/>
              <a:t>Hypocrite</a:t>
            </a:r>
            <a:br>
              <a:rPr lang="en-US" dirty="0" smtClean="0"/>
            </a:br>
            <a:r>
              <a:rPr lang="en-US" dirty="0" smtClean="0"/>
              <a:t> </a:t>
            </a:r>
            <a:r>
              <a:rPr lang="en-US" sz="2800" dirty="0" smtClean="0"/>
              <a:t>Matthew 23</a:t>
            </a:r>
            <a:endParaRPr lang="en-US" sz="2800" dirty="0"/>
          </a:p>
        </p:txBody>
      </p:sp>
      <p:sp>
        <p:nvSpPr>
          <p:cNvPr id="3" name="Content Placeholder 2"/>
          <p:cNvSpPr>
            <a:spLocks noGrp="1"/>
          </p:cNvSpPr>
          <p:nvPr>
            <p:ph idx="1"/>
          </p:nvPr>
        </p:nvSpPr>
        <p:spPr/>
        <p:txBody>
          <a:bodyPr>
            <a:normAutofit/>
          </a:bodyPr>
          <a:lstStyle/>
          <a:p>
            <a:pPr algn="ctr"/>
            <a:r>
              <a:rPr lang="en-US" sz="3600" dirty="0"/>
              <a:t>He pays more attention to his REPUTATION than his </a:t>
            </a:r>
            <a:r>
              <a:rPr lang="en-US" sz="3600" dirty="0" smtClean="0"/>
              <a:t>CHARACTER.</a:t>
            </a:r>
          </a:p>
          <a:p>
            <a:pPr algn="ctr"/>
            <a:endParaRPr lang="en-US" sz="3600" dirty="0"/>
          </a:p>
          <a:p>
            <a:pPr algn="ctr"/>
            <a:r>
              <a:rPr lang="en-US" sz="3600" dirty="0"/>
              <a:t>He PRACTICES religious acts while</a:t>
            </a:r>
          </a:p>
          <a:p>
            <a:pPr algn="ctr"/>
            <a:r>
              <a:rPr lang="en-US" sz="3600" dirty="0"/>
              <a:t>his heart is DISTANT from God</a:t>
            </a:r>
            <a:r>
              <a:rPr lang="en-US" sz="3600" dirty="0" smtClean="0"/>
              <a:t>.</a:t>
            </a:r>
            <a:endParaRPr lang="en-US" sz="3600" dirty="0"/>
          </a:p>
          <a:p>
            <a:pPr algn="ctr"/>
            <a:endParaRPr lang="en-US" sz="3600" dirty="0" smtClean="0"/>
          </a:p>
          <a:p>
            <a:pPr algn="ctr"/>
            <a:r>
              <a:rPr lang="en-US" sz="3600" dirty="0"/>
              <a:t>He emphasizes his own VIRTUES</a:t>
            </a:r>
          </a:p>
          <a:p>
            <a:pPr algn="ctr"/>
            <a:r>
              <a:rPr lang="en-US" sz="3600" dirty="0"/>
              <a:t>and the FAULTS of others</a:t>
            </a:r>
            <a:r>
              <a:rPr lang="en-US" sz="3600" dirty="0" smtClean="0"/>
              <a:t>.</a:t>
            </a:r>
            <a:endParaRPr lang="en-US" sz="3600" dirty="0"/>
          </a:p>
        </p:txBody>
      </p:sp>
      <p:sp>
        <p:nvSpPr>
          <p:cNvPr id="4" name="Date Placeholder 3"/>
          <p:cNvSpPr>
            <a:spLocks noGrp="1"/>
          </p:cNvSpPr>
          <p:nvPr>
            <p:ph type="dt" sz="half" idx="10"/>
          </p:nvPr>
        </p:nvSpPr>
        <p:spPr/>
        <p:txBody>
          <a:bodyPr/>
          <a:lstStyle/>
          <a:p>
            <a:r>
              <a:rPr lang="en-US" smtClean="0"/>
              <a:t>txkchurch.com</a:t>
            </a:r>
            <a:endParaRPr lang="en-US"/>
          </a:p>
        </p:txBody>
      </p:sp>
      <p:grpSp>
        <p:nvGrpSpPr>
          <p:cNvPr id="7" name="Group 6"/>
          <p:cNvGrpSpPr/>
          <p:nvPr/>
        </p:nvGrpSpPr>
        <p:grpSpPr>
          <a:xfrm>
            <a:off x="0" y="0"/>
            <a:ext cx="9144000" cy="6858000"/>
            <a:chOff x="0" y="0"/>
            <a:chExt cx="9144000" cy="6858000"/>
          </a:xfrm>
        </p:grpSpPr>
        <p:sp>
          <p:nvSpPr>
            <p:cNvPr id="6" name="Rectangle 5"/>
            <p:cNvSpPr/>
            <p:nvPr/>
          </p:nvSpPr>
          <p:spPr>
            <a:xfrm>
              <a:off x="0" y="0"/>
              <a:ext cx="9144000" cy="6858000"/>
            </a:xfrm>
            <a:prstGeom prst="rect">
              <a:avLst/>
            </a:prstGeom>
            <a:solidFill>
              <a:schemeClr val="dk1">
                <a:alpha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457450" y="254000"/>
              <a:ext cx="4229100" cy="635000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0994533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60000"/>
              </a:lnSpc>
            </a:pPr>
            <a:r>
              <a:rPr lang="en-US" sz="4000" dirty="0" smtClean="0"/>
              <a:t>God Desires GENUINE </a:t>
            </a:r>
            <a:r>
              <a:rPr lang="en-US" sz="4000" dirty="0" smtClean="0"/>
              <a:t>Discipleship</a:t>
            </a:r>
            <a:br>
              <a:rPr lang="en-US" sz="4000" dirty="0" smtClean="0"/>
            </a:br>
            <a:r>
              <a:rPr lang="en-US" sz="4000" dirty="0" smtClean="0"/>
              <a:t> </a:t>
            </a:r>
            <a:r>
              <a:rPr lang="hr-HR" sz="2400" dirty="0" smtClean="0"/>
              <a:t>Luke 6.46-49</a:t>
            </a:r>
            <a:endParaRPr lang="en-US" sz="2400" dirty="0"/>
          </a:p>
        </p:txBody>
      </p:sp>
      <p:sp>
        <p:nvSpPr>
          <p:cNvPr id="3" name="Content Placeholder 2"/>
          <p:cNvSpPr>
            <a:spLocks noGrp="1"/>
          </p:cNvSpPr>
          <p:nvPr>
            <p:ph idx="1"/>
          </p:nvPr>
        </p:nvSpPr>
        <p:spPr/>
        <p:txBody>
          <a:bodyPr>
            <a:normAutofit/>
          </a:bodyPr>
          <a:lstStyle/>
          <a:p>
            <a:r>
              <a:rPr lang="en-US" sz="3600" dirty="0" smtClean="0"/>
              <a:t>Hypocrisy </a:t>
            </a:r>
            <a:r>
              <a:rPr lang="en-US" sz="3600" dirty="0" smtClean="0"/>
              <a:t>is</a:t>
            </a:r>
            <a:r>
              <a:rPr lang="mr-IN" sz="3600" dirty="0" smtClean="0"/>
              <a:t>…</a:t>
            </a:r>
            <a:endParaRPr lang="en-US" sz="3600" dirty="0" smtClean="0"/>
          </a:p>
          <a:p>
            <a:pPr lvl="1"/>
            <a:endParaRPr lang="en-US" dirty="0" smtClean="0"/>
          </a:p>
          <a:p>
            <a:pPr algn="ctr"/>
            <a:r>
              <a:rPr lang="en-US" sz="3000" dirty="0" smtClean="0"/>
              <a:t>INCONSISTENT: Matt. 23.1-4</a:t>
            </a:r>
          </a:p>
          <a:p>
            <a:pPr algn="ctr"/>
            <a:r>
              <a:rPr lang="en-US" sz="3000" dirty="0"/>
              <a:t>O</a:t>
            </a:r>
            <a:r>
              <a:rPr lang="en-US" sz="3000" dirty="0" smtClean="0"/>
              <a:t>utward COMPLIANCE </a:t>
            </a:r>
            <a:r>
              <a:rPr lang="mr-IN" sz="3000" dirty="0" smtClean="0"/>
              <a:t>–</a:t>
            </a:r>
            <a:r>
              <a:rPr lang="en-US" sz="3000" dirty="0" smtClean="0"/>
              <a:t> inward </a:t>
            </a:r>
            <a:r>
              <a:rPr lang="en-US" sz="3000" dirty="0"/>
              <a:t>FAILURE: </a:t>
            </a:r>
            <a:r>
              <a:rPr lang="en-US" sz="3000" dirty="0" smtClean="0"/>
              <a:t>23</a:t>
            </a:r>
            <a:endParaRPr lang="en-US" sz="3000" dirty="0"/>
          </a:p>
          <a:p>
            <a:pPr algn="ctr"/>
            <a:endParaRPr lang="en-US" sz="3000" dirty="0" smtClean="0"/>
          </a:p>
          <a:p>
            <a:pPr algn="ctr"/>
            <a:r>
              <a:rPr lang="en-US" sz="3000" dirty="0" smtClean="0"/>
              <a:t>INSINCERE: 5-7</a:t>
            </a:r>
          </a:p>
          <a:p>
            <a:pPr algn="ctr"/>
            <a:r>
              <a:rPr lang="en-US" sz="3000" dirty="0"/>
              <a:t>O</a:t>
            </a:r>
            <a:r>
              <a:rPr lang="en-US" sz="3000" dirty="0" smtClean="0"/>
              <a:t>utward CLEANLINESS </a:t>
            </a:r>
            <a:r>
              <a:rPr lang="mr-IN" sz="3000" dirty="0" smtClean="0"/>
              <a:t>–</a:t>
            </a:r>
            <a:r>
              <a:rPr lang="en-US" sz="3000" dirty="0" smtClean="0"/>
              <a:t> inward </a:t>
            </a:r>
            <a:r>
              <a:rPr lang="en-US" sz="3000" dirty="0"/>
              <a:t>FILTH: </a:t>
            </a:r>
            <a:r>
              <a:rPr lang="en-US" sz="3000" dirty="0" smtClean="0"/>
              <a:t>25-28</a:t>
            </a:r>
          </a:p>
          <a:p>
            <a:pPr algn="ctr"/>
            <a:endParaRPr lang="en-US" sz="3000" dirty="0"/>
          </a:p>
          <a:p>
            <a:pPr algn="ctr"/>
            <a:r>
              <a:rPr lang="en-US" sz="4400" dirty="0"/>
              <a:t>contrary to </a:t>
            </a:r>
            <a:r>
              <a:rPr lang="en-US" sz="4400" dirty="0" smtClean="0"/>
              <a:t>HOLINESS</a:t>
            </a:r>
            <a:endParaRPr lang="en-US" sz="4400"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2014482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nSpc>
                <a:spcPct val="60000"/>
              </a:lnSpc>
            </a:pPr>
            <a:r>
              <a:rPr lang="en-US" sz="4000" dirty="0">
                <a:solidFill>
                  <a:prstClr val="white"/>
                </a:solidFill>
              </a:rPr>
              <a:t>God Desires GENUINE Discipleship</a:t>
            </a:r>
            <a:br>
              <a:rPr lang="en-US" sz="4000" dirty="0">
                <a:solidFill>
                  <a:prstClr val="white"/>
                </a:solidFill>
              </a:rPr>
            </a:br>
            <a:r>
              <a:rPr lang="en-US" sz="4000" dirty="0">
                <a:solidFill>
                  <a:prstClr val="white"/>
                </a:solidFill>
              </a:rPr>
              <a:t> </a:t>
            </a:r>
            <a:r>
              <a:rPr lang="hr-HR" sz="2400" dirty="0">
                <a:solidFill>
                  <a:prstClr val="white"/>
                </a:solidFill>
              </a:rPr>
              <a:t>Luke 6.46-49</a:t>
            </a:r>
            <a:endParaRPr lang="en-US" sz="2400" dirty="0"/>
          </a:p>
        </p:txBody>
      </p:sp>
      <p:sp>
        <p:nvSpPr>
          <p:cNvPr id="3" name="Content Placeholder 2"/>
          <p:cNvSpPr>
            <a:spLocks noGrp="1"/>
          </p:cNvSpPr>
          <p:nvPr>
            <p:ph idx="1"/>
          </p:nvPr>
        </p:nvSpPr>
        <p:spPr/>
        <p:txBody>
          <a:bodyPr>
            <a:normAutofit/>
          </a:bodyPr>
          <a:lstStyle/>
          <a:p>
            <a:pPr algn="ctr"/>
            <a:r>
              <a:rPr lang="en-US" sz="5400" dirty="0" smtClean="0"/>
              <a:t>“</a:t>
            </a:r>
            <a:r>
              <a:rPr lang="en-US" sz="5400" dirty="0" smtClean="0"/>
              <a:t>having </a:t>
            </a:r>
            <a:r>
              <a:rPr lang="en-US" sz="5400" dirty="0"/>
              <a:t>the </a:t>
            </a:r>
            <a:r>
              <a:rPr lang="en-US" sz="5400" dirty="0" smtClean="0"/>
              <a:t>APPEARANCE of </a:t>
            </a:r>
            <a:r>
              <a:rPr lang="en-US" sz="5400" dirty="0" smtClean="0"/>
              <a:t>godliness, but</a:t>
            </a:r>
          </a:p>
          <a:p>
            <a:pPr algn="ctr"/>
            <a:r>
              <a:rPr lang="en-US" sz="5400" dirty="0" smtClean="0"/>
              <a:t>denying </a:t>
            </a:r>
            <a:r>
              <a:rPr lang="en-US" sz="5400" dirty="0"/>
              <a:t>its </a:t>
            </a:r>
            <a:r>
              <a:rPr lang="en-US" sz="5400" dirty="0" smtClean="0"/>
              <a:t>POWER.”</a:t>
            </a:r>
            <a:endParaRPr lang="en-US" sz="5400" dirty="0" smtClean="0"/>
          </a:p>
          <a:p>
            <a:pPr algn="ctr"/>
            <a:r>
              <a:rPr lang="en-US" sz="3200" dirty="0" smtClean="0"/>
              <a:t>2 Timothy 3.5</a:t>
            </a:r>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178736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80" y="269740"/>
            <a:ext cx="8772041" cy="6318520"/>
          </a:xfrm>
        </p:spPr>
        <p:txBody>
          <a:bodyPr>
            <a:normAutofit/>
          </a:bodyPr>
          <a:lstStyle/>
          <a:p>
            <a:r>
              <a:rPr lang="en-US" sz="4000" dirty="0"/>
              <a:t>“A hypocrite is a fellow who isn't himself on Sundays. He prays, ‘Lord, help me be an influence for good,’ and then lives like the devil. He sings, ‘Have Thine own way, Lord,’ and then does as he pleases. The hypocrite prays, ‘Bring us back at the next appointed time,’ and then sits home on Sunday evening to watch television…</a:t>
            </a:r>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7798831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80" y="269740"/>
            <a:ext cx="8772041" cy="6318520"/>
          </a:xfrm>
        </p:spPr>
        <p:txBody>
          <a:bodyPr>
            <a:normAutofit lnSpcReduction="10000"/>
          </a:bodyPr>
          <a:lstStyle/>
          <a:p>
            <a:r>
              <a:rPr lang="en-US" sz="4000" dirty="0" smtClean="0"/>
              <a:t>The </a:t>
            </a:r>
            <a:r>
              <a:rPr lang="en-US" sz="4000" dirty="0"/>
              <a:t>hypocrite prays, </a:t>
            </a:r>
            <a:r>
              <a:rPr lang="en-US" sz="4000" dirty="0" smtClean="0"/>
              <a:t>‘Grant </a:t>
            </a:r>
            <a:r>
              <a:rPr lang="en-US" sz="4000" dirty="0"/>
              <a:t>that sinners may be saved</a:t>
            </a:r>
            <a:r>
              <a:rPr lang="en-US" sz="4000" dirty="0" smtClean="0"/>
              <a:t>,’ </a:t>
            </a:r>
            <a:r>
              <a:rPr lang="en-US" sz="4000" dirty="0"/>
              <a:t>but never talks to his friends and neighbors about their souls. The hypocrite prays, </a:t>
            </a:r>
            <a:r>
              <a:rPr lang="en-US" sz="4000" dirty="0" smtClean="0"/>
              <a:t>‘Forgive </a:t>
            </a:r>
            <a:r>
              <a:rPr lang="en-US" sz="4000" dirty="0"/>
              <a:t>us of our sins as we forgive our debtors</a:t>
            </a:r>
            <a:r>
              <a:rPr lang="en-US" sz="4000" dirty="0" smtClean="0"/>
              <a:t>,’ </a:t>
            </a:r>
            <a:r>
              <a:rPr lang="en-US" sz="4000" dirty="0"/>
              <a:t>but will hold a grudge till his dying day. The hypocrite prays, </a:t>
            </a:r>
            <a:r>
              <a:rPr lang="en-US" sz="4000" dirty="0" smtClean="0"/>
              <a:t>‘Help </a:t>
            </a:r>
            <a:r>
              <a:rPr lang="en-US" sz="4000" dirty="0"/>
              <a:t>us raise our children to be faithful to the Lord</a:t>
            </a:r>
            <a:r>
              <a:rPr lang="en-US" sz="4000" dirty="0" smtClean="0"/>
              <a:t>,’ </a:t>
            </a:r>
            <a:r>
              <a:rPr lang="en-US" sz="4000" dirty="0"/>
              <a:t>and then leads them astray </a:t>
            </a:r>
            <a:r>
              <a:rPr lang="en-US" sz="4000" dirty="0" smtClean="0"/>
              <a:t>through </a:t>
            </a:r>
            <a:r>
              <a:rPr lang="en-US" sz="4000" dirty="0"/>
              <a:t>his bad example. He sings, </a:t>
            </a:r>
            <a:r>
              <a:rPr lang="en-US" sz="4000" dirty="0" smtClean="0"/>
              <a:t>‘All </a:t>
            </a:r>
            <a:r>
              <a:rPr lang="en-US" sz="4000" dirty="0"/>
              <a:t>to Jesus I surrender</a:t>
            </a:r>
            <a:r>
              <a:rPr lang="en-US" sz="4000" dirty="0" smtClean="0"/>
              <a:t>,’ </a:t>
            </a:r>
            <a:r>
              <a:rPr lang="en-US" sz="4000" dirty="0"/>
              <a:t>when in fact he is the servant of sin</a:t>
            </a:r>
            <a:r>
              <a:rPr lang="en-US" sz="4000" dirty="0" smtClean="0"/>
              <a:t>…”</a:t>
            </a:r>
          </a:p>
          <a:p>
            <a:r>
              <a:rPr lang="en-US" dirty="0" smtClean="0"/>
              <a:t>			        	         		     </a:t>
            </a:r>
            <a:r>
              <a:rPr lang="en-US" sz="1800" dirty="0" smtClean="0"/>
              <a:t>(</a:t>
            </a:r>
            <a:r>
              <a:rPr lang="en-US" sz="1800" dirty="0"/>
              <a:t>Hypocrisy, Mark Mayberry</a:t>
            </a:r>
            <a:r>
              <a:rPr lang="en-US" sz="1800" dirty="0" smtClean="0"/>
              <a:t>)</a:t>
            </a:r>
            <a:endParaRPr lang="en-US"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91744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136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300</Words>
  <Application>Microsoft Macintosh PowerPoint</Application>
  <PresentationFormat>On-screen Show (4:3)</PresentationFormat>
  <Paragraphs>38</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Corbel</vt:lpstr>
      <vt:lpstr>Arial</vt:lpstr>
      <vt:lpstr>Office Theme</vt:lpstr>
      <vt:lpstr>PowerPoint Presentation</vt:lpstr>
      <vt:lpstr>What is Religious Hypocrisy?</vt:lpstr>
      <vt:lpstr>The ANATOMY of a Hypocrite  Matthew 23</vt:lpstr>
      <vt:lpstr>God Desires GENUINE Discipleship  Luke 6.46-49</vt:lpstr>
      <vt:lpstr>God Desires GENUINE Discipleship  Luke 6.46-49</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27</cp:revision>
  <dcterms:created xsi:type="dcterms:W3CDTF">2018-01-12T23:26:52Z</dcterms:created>
  <dcterms:modified xsi:type="dcterms:W3CDTF">2018-01-14T05:52:40Z</dcterms:modified>
</cp:coreProperties>
</file>