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90"/>
    <p:restoredTop sz="91908"/>
  </p:normalViewPr>
  <p:slideViewPr>
    <p:cSldViewPr snapToGrid="0" snapToObjects="1" showGuides="1">
      <p:cViewPr varScale="1">
        <p:scale>
          <a:sx n="97" d="100"/>
          <a:sy n="97" d="100"/>
        </p:scale>
        <p:origin x="1256" y="184"/>
      </p:cViewPr>
      <p:guideLst>
        <p:guide orient="horz" pos="2136"/>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5E11DA-7BFF-0145-888A-B97523701585}" type="datetimeFigureOut">
              <a:rPr lang="en-US" smtClean="0"/>
              <a:t>11/22/17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E8028E-9C0B-D143-AAFD-AE42CEE6CBB6}" type="slidenum">
              <a:rPr lang="en-US" smtClean="0"/>
              <a:t>‹#›</a:t>
            </a:fld>
            <a:endParaRPr lang="en-US"/>
          </a:p>
        </p:txBody>
      </p:sp>
    </p:spTree>
    <p:extLst>
      <p:ext uri="{BB962C8B-B14F-4D97-AF65-F5344CB8AC3E}">
        <p14:creationId xmlns:p14="http://schemas.microsoft.com/office/powerpoint/2010/main" val="498903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E8028E-9C0B-D143-AAFD-AE42CEE6CBB6}" type="slidenum">
              <a:rPr lang="en-US" smtClean="0"/>
              <a:t>4</a:t>
            </a:fld>
            <a:endParaRPr lang="en-US"/>
          </a:p>
        </p:txBody>
      </p:sp>
    </p:spTree>
    <p:extLst>
      <p:ext uri="{BB962C8B-B14F-4D97-AF65-F5344CB8AC3E}">
        <p14:creationId xmlns:p14="http://schemas.microsoft.com/office/powerpoint/2010/main" val="762248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E8028E-9C0B-D143-AAFD-AE42CEE6CBB6}" type="slidenum">
              <a:rPr lang="en-US" smtClean="0"/>
              <a:t>5</a:t>
            </a:fld>
            <a:endParaRPr lang="en-US"/>
          </a:p>
        </p:txBody>
      </p:sp>
    </p:spTree>
    <p:extLst>
      <p:ext uri="{BB962C8B-B14F-4D97-AF65-F5344CB8AC3E}">
        <p14:creationId xmlns:p14="http://schemas.microsoft.com/office/powerpoint/2010/main" val="1287016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E8028E-9C0B-D143-AAFD-AE42CEE6CBB6}" type="slidenum">
              <a:rPr lang="en-US" smtClean="0"/>
              <a:t>6</a:t>
            </a:fld>
            <a:endParaRPr lang="en-US"/>
          </a:p>
        </p:txBody>
      </p:sp>
    </p:spTree>
    <p:extLst>
      <p:ext uri="{BB962C8B-B14F-4D97-AF65-F5344CB8AC3E}">
        <p14:creationId xmlns:p14="http://schemas.microsoft.com/office/powerpoint/2010/main" val="1876733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E8028E-9C0B-D143-AAFD-AE42CEE6CBB6}" type="slidenum">
              <a:rPr lang="en-US" smtClean="0"/>
              <a:t>7</a:t>
            </a:fld>
            <a:endParaRPr lang="en-US"/>
          </a:p>
        </p:txBody>
      </p:sp>
    </p:spTree>
    <p:extLst>
      <p:ext uri="{BB962C8B-B14F-4D97-AF65-F5344CB8AC3E}">
        <p14:creationId xmlns:p14="http://schemas.microsoft.com/office/powerpoint/2010/main" val="1111619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E8028E-9C0B-D143-AAFD-AE42CEE6CBB6}" type="slidenum">
              <a:rPr lang="en-US" smtClean="0"/>
              <a:t>8</a:t>
            </a:fld>
            <a:endParaRPr lang="en-US"/>
          </a:p>
        </p:txBody>
      </p:sp>
    </p:spTree>
    <p:extLst>
      <p:ext uri="{BB962C8B-B14F-4D97-AF65-F5344CB8AC3E}">
        <p14:creationId xmlns:p14="http://schemas.microsoft.com/office/powerpoint/2010/main" val="1535709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E8028E-9C0B-D143-AAFD-AE42CEE6CBB6}" type="slidenum">
              <a:rPr lang="en-US" smtClean="0"/>
              <a:t>9</a:t>
            </a:fld>
            <a:endParaRPr lang="en-US"/>
          </a:p>
        </p:txBody>
      </p:sp>
    </p:spTree>
    <p:extLst>
      <p:ext uri="{BB962C8B-B14F-4D97-AF65-F5344CB8AC3E}">
        <p14:creationId xmlns:p14="http://schemas.microsoft.com/office/powerpoint/2010/main" val="302657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E8028E-9C0B-D143-AAFD-AE42CEE6CBB6}" type="slidenum">
              <a:rPr lang="en-US" smtClean="0"/>
              <a:t>10</a:t>
            </a:fld>
            <a:endParaRPr lang="en-US"/>
          </a:p>
        </p:txBody>
      </p:sp>
    </p:spTree>
    <p:extLst>
      <p:ext uri="{BB962C8B-B14F-4D97-AF65-F5344CB8AC3E}">
        <p14:creationId xmlns:p14="http://schemas.microsoft.com/office/powerpoint/2010/main" val="1983731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E8028E-9C0B-D143-AAFD-AE42CEE6CBB6}" type="slidenum">
              <a:rPr lang="en-US" smtClean="0"/>
              <a:t>11</a:t>
            </a:fld>
            <a:endParaRPr lang="en-US"/>
          </a:p>
        </p:txBody>
      </p:sp>
    </p:spTree>
    <p:extLst>
      <p:ext uri="{BB962C8B-B14F-4D97-AF65-F5344CB8AC3E}">
        <p14:creationId xmlns:p14="http://schemas.microsoft.com/office/powerpoint/2010/main" val="21234881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FFFFFF"/>
                </a:solidFill>
              </a:rPr>
              <a:t>(Dr. George Wald, evolutionist, Professor Emeritus of Biology at the University at Harvard, Nobel Prize winner in Biology.) "These Quotes Reveal The Credulity Of Evolutionists." These Quotes Reveal The Credulity Of Evolutionists. Web. http://</a:t>
            </a:r>
            <a:r>
              <a:rPr lang="en-US" sz="1200" dirty="0" err="1" smtClean="0">
                <a:solidFill>
                  <a:srgbClr val="FFFFFF"/>
                </a:solidFill>
              </a:rPr>
              <a:t>www.freerepublic.com</a:t>
            </a:r>
            <a:r>
              <a:rPr lang="en-US" sz="1200" dirty="0" smtClean="0">
                <a:solidFill>
                  <a:srgbClr val="FFFFFF"/>
                </a:solidFill>
              </a:rPr>
              <a:t>/focus/f-bloggers/1435562/posts.</a:t>
            </a:r>
          </a:p>
        </p:txBody>
      </p:sp>
      <p:sp>
        <p:nvSpPr>
          <p:cNvPr id="4" name="Slide Number Placeholder 3"/>
          <p:cNvSpPr>
            <a:spLocks noGrp="1"/>
          </p:cNvSpPr>
          <p:nvPr>
            <p:ph type="sldNum" sz="quarter" idx="10"/>
          </p:nvPr>
        </p:nvSpPr>
        <p:spPr/>
        <p:txBody>
          <a:bodyPr/>
          <a:lstStyle/>
          <a:p>
            <a:fld id="{0FE8028E-9C0B-D143-AAFD-AE42CEE6CBB6}" type="slidenum">
              <a:rPr lang="en-US" smtClean="0"/>
              <a:t>12</a:t>
            </a:fld>
            <a:endParaRPr lang="en-US"/>
          </a:p>
        </p:txBody>
      </p:sp>
    </p:spTree>
    <p:extLst>
      <p:ext uri="{BB962C8B-B14F-4D97-AF65-F5344CB8AC3E}">
        <p14:creationId xmlns:p14="http://schemas.microsoft.com/office/powerpoint/2010/main" val="1063441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75B328-3D3C-8646-B774-14B74B0C180F}" type="datetimeFigureOut">
              <a:rPr lang="en-US" smtClean="0"/>
              <a:t>11/22/17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7B4411-36D5-A241-B985-FFF3E9E6143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75B328-3D3C-8646-B774-14B74B0C180F}" type="datetimeFigureOut">
              <a:rPr lang="en-US" smtClean="0"/>
              <a:t>11/22/17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7B4411-36D5-A241-B985-FFF3E9E6143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75B328-3D3C-8646-B774-14B74B0C180F}" type="datetimeFigureOut">
              <a:rPr lang="en-US" smtClean="0"/>
              <a:t>11/22/17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7B4411-36D5-A241-B985-FFF3E9E6143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indent="0">
              <a:spcBef>
                <a:spcPts val="0"/>
              </a:spcBef>
              <a:buFont typeface="Arial" charset="0"/>
              <a:buNone/>
              <a:defRPr b="1">
                <a:solidFill>
                  <a:schemeClr val="bg1"/>
                </a:solidFill>
                <a:latin typeface="Corbel" charset="0"/>
                <a:ea typeface="Corbel" charset="0"/>
                <a:cs typeface="Corbel"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0" indent="0">
              <a:spcBef>
                <a:spcPts val="0"/>
              </a:spcBef>
              <a:buNone/>
              <a:defRPr b="1">
                <a:solidFill>
                  <a:schemeClr val="bg1"/>
                </a:solidFill>
                <a:latin typeface="Corbel" charset="0"/>
                <a:ea typeface="Corbel" charset="0"/>
                <a:cs typeface="Corbel" charset="0"/>
              </a:defRPr>
            </a:lvl1pPr>
            <a:lvl2pPr marL="457200" indent="0">
              <a:spcBef>
                <a:spcPts val="0"/>
              </a:spcBef>
              <a:buNone/>
              <a:defRPr b="1">
                <a:solidFill>
                  <a:schemeClr val="bg1"/>
                </a:solidFill>
                <a:latin typeface="Corbel" charset="0"/>
                <a:ea typeface="Corbel" charset="0"/>
                <a:cs typeface="Corbel" charset="0"/>
              </a:defRPr>
            </a:lvl2pPr>
            <a:lvl3pPr marL="914400" indent="0">
              <a:spcBef>
                <a:spcPts val="0"/>
              </a:spcBef>
              <a:buNone/>
              <a:defRPr b="1">
                <a:solidFill>
                  <a:schemeClr val="bg1"/>
                </a:solidFill>
                <a:latin typeface="Corbel" charset="0"/>
                <a:ea typeface="Corbel" charset="0"/>
                <a:cs typeface="Corbel" charset="0"/>
              </a:defRPr>
            </a:lvl3pPr>
            <a:lvl4pPr marL="1371600" indent="0">
              <a:spcBef>
                <a:spcPts val="0"/>
              </a:spcBef>
              <a:buNone/>
              <a:defRPr b="1">
                <a:solidFill>
                  <a:schemeClr val="bg1"/>
                </a:solidFill>
                <a:latin typeface="Corbel" charset="0"/>
                <a:ea typeface="Corbel" charset="0"/>
                <a:cs typeface="Corbel" charset="0"/>
              </a:defRPr>
            </a:lvl4pPr>
            <a:lvl5pPr marL="1828800" indent="0">
              <a:spcBef>
                <a:spcPts val="0"/>
              </a:spcBef>
              <a:buNone/>
              <a:defRPr b="1">
                <a:solidFill>
                  <a:schemeClr val="bg1"/>
                </a:solidFill>
                <a:latin typeface="Corbel" charset="0"/>
                <a:ea typeface="Corbel" charset="0"/>
                <a:cs typeface="Corbel"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75B328-3D3C-8646-B774-14B74B0C180F}" type="datetimeFigureOut">
              <a:rPr lang="en-US" smtClean="0"/>
              <a:t>11/22/17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7B4411-36D5-A241-B985-FFF3E9E6143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75B328-3D3C-8646-B774-14B74B0C180F}" type="datetimeFigureOut">
              <a:rPr lang="en-US" smtClean="0"/>
              <a:t>11/22/17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7B4411-36D5-A241-B985-FFF3E9E6143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75B328-3D3C-8646-B774-14B74B0C180F}" type="datetimeFigureOut">
              <a:rPr lang="en-US" smtClean="0"/>
              <a:t>11/22/17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7B4411-36D5-A241-B985-FFF3E9E6143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975B328-3D3C-8646-B774-14B74B0C180F}" type="datetimeFigureOut">
              <a:rPr lang="en-US" smtClean="0"/>
              <a:t>11/22/17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7B4411-36D5-A241-B985-FFF3E9E6143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975B328-3D3C-8646-B774-14B74B0C180F}" type="datetimeFigureOut">
              <a:rPr lang="en-US" smtClean="0"/>
              <a:t>11/22/17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7B4411-36D5-A241-B985-FFF3E9E614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75B328-3D3C-8646-B774-14B74B0C180F}" type="datetimeFigureOut">
              <a:rPr lang="en-US" smtClean="0"/>
              <a:t>11/22/17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7B4411-36D5-A241-B985-FFF3E9E614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75B328-3D3C-8646-B774-14B74B0C180F}" type="datetimeFigureOut">
              <a:rPr lang="en-US" smtClean="0"/>
              <a:t>11/22/17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7B4411-36D5-A241-B985-FFF3E9E6143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75B328-3D3C-8646-B774-14B74B0C180F}" type="datetimeFigureOut">
              <a:rPr lang="en-US" smtClean="0"/>
              <a:t>11/22/17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7B4411-36D5-A241-B985-FFF3E9E6143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75B328-3D3C-8646-B774-14B74B0C180F}" type="datetimeFigureOut">
              <a:rPr lang="en-US" smtClean="0"/>
              <a:t>11/22/17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7B4411-36D5-A241-B985-FFF3E9E6143A}" type="slidenum">
              <a:rPr lang="en-US" smtClean="0"/>
              <a:t>‹#›</a:t>
            </a:fld>
            <a:endParaRPr lang="en-US"/>
          </a:p>
        </p:txBody>
      </p:sp>
    </p:spTree>
    <p:extLst>
      <p:ext uri="{BB962C8B-B14F-4D97-AF65-F5344CB8AC3E}">
        <p14:creationId xmlns:p14="http://schemas.microsoft.com/office/powerpoint/2010/main" val="1633638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7241802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7475" y="2201466"/>
            <a:ext cx="6369050" cy="2455069"/>
          </a:xfrm>
        </p:spPr>
        <p:txBody>
          <a:bodyPr>
            <a:noAutofit/>
          </a:bodyPr>
          <a:lstStyle/>
          <a:p>
            <a:pPr algn="ctr"/>
            <a:r>
              <a:rPr lang="en-US" sz="5600" dirty="0" smtClean="0"/>
              <a:t>Pharaoh </a:t>
            </a:r>
            <a:r>
              <a:rPr lang="en-US" sz="5600" dirty="0"/>
              <a:t>hardened His own heart by his own stubborn will! </a:t>
            </a:r>
          </a:p>
        </p:txBody>
      </p:sp>
    </p:spTree>
    <p:extLst>
      <p:ext uri="{BB962C8B-B14F-4D97-AF65-F5344CB8AC3E}">
        <p14:creationId xmlns:p14="http://schemas.microsoft.com/office/powerpoint/2010/main" val="168110183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How Did God Open Lydia’s Heart?</a:t>
            </a:r>
          </a:p>
        </p:txBody>
      </p:sp>
      <p:sp>
        <p:nvSpPr>
          <p:cNvPr id="3" name="Content Placeholder 2"/>
          <p:cNvSpPr>
            <a:spLocks noGrp="1"/>
          </p:cNvSpPr>
          <p:nvPr>
            <p:ph idx="1"/>
          </p:nvPr>
        </p:nvSpPr>
        <p:spPr>
          <a:xfrm>
            <a:off x="628650" y="1825625"/>
            <a:ext cx="8108950" cy="4351338"/>
          </a:xfrm>
        </p:spPr>
        <p:txBody>
          <a:bodyPr>
            <a:noAutofit/>
          </a:bodyPr>
          <a:lstStyle/>
          <a:p>
            <a:r>
              <a:rPr lang="en-US" sz="3200" dirty="0"/>
              <a:t>Acts 16.13-15</a:t>
            </a:r>
          </a:p>
          <a:p>
            <a:pPr lvl="1"/>
            <a:r>
              <a:rPr lang="en-US" dirty="0"/>
              <a:t>The same way He hardened Pharaoh’s heart is the same way He opened Lydia’s heart!</a:t>
            </a:r>
          </a:p>
          <a:p>
            <a:pPr lvl="1"/>
            <a:endParaRPr lang="en-US" dirty="0"/>
          </a:p>
          <a:p>
            <a:pPr lvl="1"/>
            <a:r>
              <a:rPr lang="en-US" dirty="0"/>
              <a:t>“The same sun that melts butter hardens clay.”</a:t>
            </a:r>
          </a:p>
          <a:p>
            <a:pPr lvl="1"/>
            <a:endParaRPr lang="en-US" dirty="0"/>
          </a:p>
          <a:p>
            <a:pPr lvl="1"/>
            <a:r>
              <a:rPr lang="en-US" dirty="0"/>
              <a:t>Was God different when He commanded her to obey and be faithful and Pharaoh to let His people go</a:t>
            </a:r>
            <a:r>
              <a:rPr lang="en-US" dirty="0" smtClean="0"/>
              <a:t>?</a:t>
            </a:r>
          </a:p>
          <a:p>
            <a:pPr lvl="1"/>
            <a:endParaRPr lang="en-US" dirty="0"/>
          </a:p>
          <a:p>
            <a:pPr lvl="1"/>
            <a:r>
              <a:rPr lang="en-US" dirty="0" smtClean="0"/>
              <a:t>She wanted to obey; Pharaoh wanted to disobey.</a:t>
            </a:r>
            <a:endParaRPr lang="en-US" dirty="0"/>
          </a:p>
        </p:txBody>
      </p:sp>
    </p:spTree>
    <p:extLst>
      <p:ext uri="{BB962C8B-B14F-4D97-AF65-F5344CB8AC3E}">
        <p14:creationId xmlns:p14="http://schemas.microsoft.com/office/powerpoint/2010/main" val="31099846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8274" y="169466"/>
            <a:ext cx="8836025" cy="6028134"/>
          </a:xfrm>
        </p:spPr>
        <p:txBody>
          <a:bodyPr>
            <a:noAutofit/>
          </a:bodyPr>
          <a:lstStyle/>
          <a:p>
            <a:r>
              <a:rPr lang="en-US" sz="3200" dirty="0"/>
              <a:t>“There are only two possibilities as to how life arose; one is spontaneous generation arising to evolution, the other is a supernatural creative act of God, there is no third possibility. Spontaneous generation that life arose from non-living matter was scientifically disproved 120 years ago by Louis Pasteur and others. That leaves us with only one possible conclusion, that life arose as a creative act of God. I will not accept that philosophically because I do not want to believe in God, therefore I choose to believe in that which I know is scientifically impossible, spontaneous generation arising to evolution.”</a:t>
            </a:r>
          </a:p>
        </p:txBody>
      </p:sp>
      <p:sp>
        <p:nvSpPr>
          <p:cNvPr id="2" name="TextBox 1"/>
          <p:cNvSpPr txBox="1"/>
          <p:nvPr/>
        </p:nvSpPr>
        <p:spPr>
          <a:xfrm>
            <a:off x="168274" y="6197600"/>
            <a:ext cx="5996999" cy="277091"/>
          </a:xfrm>
          <a:prstGeom prst="rect">
            <a:avLst/>
          </a:prstGeom>
          <a:noFill/>
        </p:spPr>
        <p:txBody>
          <a:bodyPr wrap="square" rtlCol="0">
            <a:spAutoFit/>
          </a:bodyPr>
          <a:lstStyle/>
          <a:p>
            <a:r>
              <a:rPr lang="en-US" sz="1200" b="1" dirty="0" smtClean="0">
                <a:solidFill>
                  <a:schemeClr val="bg1"/>
                </a:solidFill>
                <a:latin typeface="Corbel" charset="0"/>
                <a:ea typeface="Corbel" charset="0"/>
                <a:cs typeface="Corbel" charset="0"/>
              </a:rPr>
              <a:t>Dr. George Wald, evolutionist, Professor Emeritus of Biology at the University at Harvard</a:t>
            </a:r>
            <a:endParaRPr lang="en-US" sz="1200" b="1" dirty="0">
              <a:solidFill>
                <a:schemeClr val="bg1"/>
              </a:solidFill>
              <a:latin typeface="Corbel" charset="0"/>
              <a:ea typeface="Corbel" charset="0"/>
              <a:cs typeface="Corbel" charset="0"/>
            </a:endParaRPr>
          </a:p>
        </p:txBody>
      </p:sp>
    </p:spTree>
    <p:extLst>
      <p:ext uri="{BB962C8B-B14F-4D97-AF65-F5344CB8AC3E}">
        <p14:creationId xmlns:p14="http://schemas.microsoft.com/office/powerpoint/2010/main" val="190848332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Bible Heart?</a:t>
            </a:r>
            <a:endParaRPr lang="en-US" dirty="0"/>
          </a:p>
        </p:txBody>
      </p:sp>
      <p:sp>
        <p:nvSpPr>
          <p:cNvPr id="3" name="Content Placeholder 2"/>
          <p:cNvSpPr>
            <a:spLocks noGrp="1"/>
          </p:cNvSpPr>
          <p:nvPr>
            <p:ph idx="1"/>
          </p:nvPr>
        </p:nvSpPr>
        <p:spPr>
          <a:xfrm>
            <a:off x="628650" y="1825625"/>
            <a:ext cx="8058150" cy="4351338"/>
          </a:xfrm>
        </p:spPr>
        <p:txBody>
          <a:bodyPr>
            <a:noAutofit/>
          </a:bodyPr>
          <a:lstStyle/>
          <a:p>
            <a:r>
              <a:rPr lang="en-US" sz="3000" dirty="0" smtClean="0"/>
              <a:t>“But </a:t>
            </a:r>
            <a:r>
              <a:rPr lang="en-US" sz="3000" dirty="0"/>
              <a:t>Jesus, </a:t>
            </a:r>
            <a:r>
              <a:rPr lang="en-US" sz="3000" dirty="0" smtClean="0"/>
              <a:t>knowing</a:t>
            </a:r>
            <a:r>
              <a:rPr lang="en-US" sz="3000" dirty="0"/>
              <a:t> their </a:t>
            </a:r>
            <a:r>
              <a:rPr lang="en-US" sz="3000" u="sng" dirty="0" smtClean="0"/>
              <a:t>thoughts</a:t>
            </a:r>
            <a:r>
              <a:rPr lang="en-US" sz="3000" dirty="0"/>
              <a:t>, said,  ‘ </a:t>
            </a:r>
            <a:r>
              <a:rPr lang="en-US" sz="3000" dirty="0" smtClean="0"/>
              <a:t>Why </a:t>
            </a:r>
            <a:r>
              <a:rPr lang="en-US" sz="3000" dirty="0"/>
              <a:t>do you think evil in your </a:t>
            </a:r>
            <a:r>
              <a:rPr lang="en-US" sz="3000" u="sng" dirty="0"/>
              <a:t>hearts</a:t>
            </a:r>
            <a:r>
              <a:rPr lang="en-US" sz="3000" dirty="0" smtClean="0"/>
              <a:t>?’” Matt. 9.4</a:t>
            </a:r>
          </a:p>
          <a:p>
            <a:endParaRPr lang="en-US" sz="3000" dirty="0"/>
          </a:p>
          <a:p>
            <a:r>
              <a:rPr lang="en-US" sz="3000" dirty="0" smtClean="0"/>
              <a:t>“As </a:t>
            </a:r>
            <a:r>
              <a:rPr lang="en-US" sz="3000" dirty="0"/>
              <a:t>the people were in expectation, and all were </a:t>
            </a:r>
            <a:r>
              <a:rPr lang="en-US" sz="3000" u="sng" dirty="0"/>
              <a:t>questioning</a:t>
            </a:r>
            <a:r>
              <a:rPr lang="en-US" sz="3000" dirty="0"/>
              <a:t> in their </a:t>
            </a:r>
            <a:r>
              <a:rPr lang="en-US" sz="3000" u="sng" dirty="0"/>
              <a:t>hearts</a:t>
            </a:r>
            <a:r>
              <a:rPr lang="en-US" sz="3000" dirty="0"/>
              <a:t> </a:t>
            </a:r>
            <a:r>
              <a:rPr lang="en-US" sz="3000" dirty="0" smtClean="0"/>
              <a:t>concerning John, whether </a:t>
            </a:r>
            <a:r>
              <a:rPr lang="en-US" sz="3000" dirty="0"/>
              <a:t>he might be the </a:t>
            </a:r>
            <a:r>
              <a:rPr lang="en-US" sz="3000" dirty="0" smtClean="0"/>
              <a:t>Christ” Luke 3.15</a:t>
            </a:r>
          </a:p>
          <a:p>
            <a:endParaRPr lang="en-US" sz="3000" dirty="0"/>
          </a:p>
          <a:p>
            <a:r>
              <a:rPr lang="en-US" sz="3000" dirty="0" smtClean="0"/>
              <a:t>“For </a:t>
            </a:r>
            <a:r>
              <a:rPr lang="en-US" sz="3000" dirty="0"/>
              <a:t>with the </a:t>
            </a:r>
            <a:r>
              <a:rPr lang="en-US" sz="3000" u="sng" dirty="0"/>
              <a:t>heart</a:t>
            </a:r>
            <a:r>
              <a:rPr lang="en-US" sz="3000" dirty="0"/>
              <a:t> one </a:t>
            </a:r>
            <a:r>
              <a:rPr lang="en-US" sz="3000" u="sng" dirty="0"/>
              <a:t>believes</a:t>
            </a:r>
            <a:r>
              <a:rPr lang="en-US" sz="3000" dirty="0"/>
              <a:t> and is justified, and with the mouth one confesses and is saved</a:t>
            </a:r>
            <a:r>
              <a:rPr lang="en-US" sz="3000" dirty="0" smtClean="0"/>
              <a:t>.” Rom. 10.10</a:t>
            </a:r>
            <a:endParaRPr lang="en-US" sz="3000" dirty="0"/>
          </a:p>
        </p:txBody>
      </p:sp>
    </p:spTree>
    <p:extLst>
      <p:ext uri="{BB962C8B-B14F-4D97-AF65-F5344CB8AC3E}">
        <p14:creationId xmlns:p14="http://schemas.microsoft.com/office/powerpoint/2010/main" val="97838033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Bible Heart?</a:t>
            </a:r>
            <a:endParaRPr lang="en-US" dirty="0"/>
          </a:p>
        </p:txBody>
      </p:sp>
      <p:sp>
        <p:nvSpPr>
          <p:cNvPr id="3" name="Content Placeholder 2"/>
          <p:cNvSpPr>
            <a:spLocks noGrp="1"/>
          </p:cNvSpPr>
          <p:nvPr>
            <p:ph idx="1"/>
          </p:nvPr>
        </p:nvSpPr>
        <p:spPr>
          <a:xfrm>
            <a:off x="628650" y="1825625"/>
            <a:ext cx="8058150" cy="4351338"/>
          </a:xfrm>
        </p:spPr>
        <p:txBody>
          <a:bodyPr>
            <a:noAutofit/>
          </a:bodyPr>
          <a:lstStyle/>
          <a:p>
            <a:r>
              <a:rPr lang="en-US" sz="4000" dirty="0"/>
              <a:t>“For this people's </a:t>
            </a:r>
            <a:r>
              <a:rPr lang="en-US" sz="4000" u="sng" dirty="0"/>
              <a:t>heart</a:t>
            </a:r>
            <a:r>
              <a:rPr lang="en-US" sz="4000" dirty="0"/>
              <a:t> has grown </a:t>
            </a:r>
            <a:r>
              <a:rPr lang="en-US" sz="4000" u="sng" dirty="0" smtClean="0"/>
              <a:t>dull</a:t>
            </a:r>
            <a:r>
              <a:rPr lang="en-US" sz="4000" dirty="0" smtClean="0"/>
              <a:t>, and </a:t>
            </a:r>
            <a:r>
              <a:rPr lang="en-US" sz="4000" dirty="0"/>
              <a:t>with their ears they can barely </a:t>
            </a:r>
            <a:r>
              <a:rPr lang="en-US" sz="4000" dirty="0" smtClean="0"/>
              <a:t>hear, and</a:t>
            </a:r>
            <a:r>
              <a:rPr lang="en-US" sz="4000" dirty="0"/>
              <a:t> their eyes they have closed</a:t>
            </a:r>
            <a:r>
              <a:rPr lang="en-US" sz="4000" dirty="0" smtClean="0"/>
              <a:t>, lest </a:t>
            </a:r>
            <a:r>
              <a:rPr lang="en-US" sz="4000" dirty="0"/>
              <a:t>they should see with their </a:t>
            </a:r>
            <a:r>
              <a:rPr lang="en-US" sz="4000" dirty="0" smtClean="0"/>
              <a:t>eyes and </a:t>
            </a:r>
            <a:r>
              <a:rPr lang="en-US" sz="4000" dirty="0"/>
              <a:t>hear with their </a:t>
            </a:r>
            <a:r>
              <a:rPr lang="en-US" sz="4000" dirty="0" smtClean="0"/>
              <a:t>ears and</a:t>
            </a:r>
            <a:r>
              <a:rPr lang="en-US" sz="4000" dirty="0"/>
              <a:t> </a:t>
            </a:r>
            <a:r>
              <a:rPr lang="en-US" sz="4000" u="sng" dirty="0"/>
              <a:t>understand</a:t>
            </a:r>
            <a:r>
              <a:rPr lang="en-US" sz="4000" dirty="0"/>
              <a:t> with their </a:t>
            </a:r>
            <a:r>
              <a:rPr lang="en-US" sz="4000" u="sng" dirty="0" smtClean="0"/>
              <a:t>heart</a:t>
            </a:r>
            <a:r>
              <a:rPr lang="en-US" sz="4000" dirty="0" smtClean="0"/>
              <a:t> and</a:t>
            </a:r>
            <a:r>
              <a:rPr lang="en-US" sz="4000" dirty="0"/>
              <a:t> turn, and I would heal them</a:t>
            </a:r>
            <a:r>
              <a:rPr lang="en-US" sz="4000" dirty="0" smtClean="0"/>
              <a:t>.” Matt. 13.15</a:t>
            </a:r>
            <a:endParaRPr lang="en-US" sz="4000" dirty="0"/>
          </a:p>
        </p:txBody>
      </p:sp>
    </p:spTree>
    <p:extLst>
      <p:ext uri="{BB962C8B-B14F-4D97-AF65-F5344CB8AC3E}">
        <p14:creationId xmlns:p14="http://schemas.microsoft.com/office/powerpoint/2010/main" val="273141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 Hardened Pharaoh’s Heart</a:t>
            </a:r>
          </a:p>
        </p:txBody>
      </p:sp>
      <p:sp>
        <p:nvSpPr>
          <p:cNvPr id="3" name="Content Placeholder 2"/>
          <p:cNvSpPr>
            <a:spLocks noGrp="1"/>
          </p:cNvSpPr>
          <p:nvPr>
            <p:ph idx="1"/>
          </p:nvPr>
        </p:nvSpPr>
        <p:spPr>
          <a:xfrm>
            <a:off x="628650" y="1825625"/>
            <a:ext cx="8108950" cy="4351338"/>
          </a:xfrm>
        </p:spPr>
        <p:txBody>
          <a:bodyPr>
            <a:noAutofit/>
          </a:bodyPr>
          <a:lstStyle/>
          <a:p>
            <a:r>
              <a:rPr lang="en-US" sz="3000" dirty="0" smtClean="0"/>
              <a:t>Moses </a:t>
            </a:r>
            <a:r>
              <a:rPr lang="en-US" sz="3000" dirty="0"/>
              <a:t>was to lead </a:t>
            </a:r>
            <a:r>
              <a:rPr lang="en-US" sz="3000" dirty="0" smtClean="0"/>
              <a:t>God’s people out </a:t>
            </a:r>
            <a:r>
              <a:rPr lang="en-US" sz="3000" dirty="0"/>
              <a:t>of </a:t>
            </a:r>
            <a:r>
              <a:rPr lang="en-US" sz="3000" dirty="0" smtClean="0"/>
              <a:t>Egypt: Exo. 3.9-10, 19-20</a:t>
            </a:r>
            <a:endParaRPr lang="en-US" sz="3000" dirty="0"/>
          </a:p>
          <a:p>
            <a:endParaRPr lang="en-US" sz="3000" dirty="0" smtClean="0"/>
          </a:p>
          <a:p>
            <a:r>
              <a:rPr lang="en-US" sz="3000" dirty="0" smtClean="0"/>
              <a:t>God sent </a:t>
            </a:r>
            <a:r>
              <a:rPr lang="en-US" sz="3000" dirty="0"/>
              <a:t>ten plagues to persuade Pharaoh to let His people go: Exo. 4.21-23; </a:t>
            </a:r>
            <a:r>
              <a:rPr lang="en-US" sz="3000" dirty="0" smtClean="0"/>
              <a:t>7.3; 9.12</a:t>
            </a:r>
            <a:r>
              <a:rPr lang="en-US" sz="3000" dirty="0"/>
              <a:t>; 10.20, </a:t>
            </a:r>
            <a:r>
              <a:rPr lang="en-US" sz="3000" dirty="0" smtClean="0"/>
              <a:t>27</a:t>
            </a:r>
            <a:endParaRPr lang="en-US" sz="3000" dirty="0"/>
          </a:p>
          <a:p>
            <a:endParaRPr lang="en-US" sz="3000" dirty="0" smtClean="0"/>
          </a:p>
          <a:p>
            <a:r>
              <a:rPr lang="en-US" sz="3000" dirty="0" smtClean="0"/>
              <a:t>Moses </a:t>
            </a:r>
            <a:r>
              <a:rPr lang="en-US" sz="3000" dirty="0"/>
              <a:t>went to Pharaoh to command him to let God’s people go, but Pharaoh became angry and refused to obey: </a:t>
            </a:r>
            <a:r>
              <a:rPr lang="en-US" sz="2400" dirty="0"/>
              <a:t>E</a:t>
            </a:r>
            <a:r>
              <a:rPr lang="en-US" sz="2700" dirty="0"/>
              <a:t>xo. </a:t>
            </a:r>
            <a:r>
              <a:rPr lang="en-US" sz="2700" dirty="0" smtClean="0"/>
              <a:t>5.1-5</a:t>
            </a:r>
            <a:endParaRPr lang="en-US" sz="2700" dirty="0"/>
          </a:p>
        </p:txBody>
      </p:sp>
    </p:spTree>
    <p:extLst>
      <p:ext uri="{BB962C8B-B14F-4D97-AF65-F5344CB8AC3E}">
        <p14:creationId xmlns:p14="http://schemas.microsoft.com/office/powerpoint/2010/main" val="206345425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56022" y="802257"/>
            <a:ext cx="5831957" cy="5253486"/>
          </a:xfrm>
        </p:spPr>
        <p:txBody>
          <a:bodyPr>
            <a:noAutofit/>
          </a:bodyPr>
          <a:lstStyle/>
          <a:p>
            <a:pPr algn="ctr"/>
            <a:r>
              <a:rPr lang="en-US" sz="6200" dirty="0"/>
              <a:t>God </a:t>
            </a:r>
            <a:r>
              <a:rPr lang="en-US" sz="6200" dirty="0" smtClean="0"/>
              <a:t>hardened Pharaoh’s heart </a:t>
            </a:r>
            <a:r>
              <a:rPr lang="en-US" sz="6200" dirty="0"/>
              <a:t>by </a:t>
            </a:r>
            <a:r>
              <a:rPr lang="en-US" sz="6200" dirty="0" smtClean="0"/>
              <a:t>giving a </a:t>
            </a:r>
            <a:r>
              <a:rPr lang="en-US" sz="6200" dirty="0" smtClean="0"/>
              <a:t>command </a:t>
            </a:r>
            <a:r>
              <a:rPr lang="en-US" sz="6200" smtClean="0"/>
              <a:t>that </a:t>
            </a:r>
            <a:r>
              <a:rPr lang="en-US" sz="6200" smtClean="0"/>
              <a:t>Pharaoh</a:t>
            </a:r>
            <a:r>
              <a:rPr lang="en-US" sz="6200" smtClean="0"/>
              <a:t> </a:t>
            </a:r>
            <a:r>
              <a:rPr lang="en-US" sz="6200" dirty="0"/>
              <a:t>refused to obey!</a:t>
            </a:r>
          </a:p>
        </p:txBody>
      </p:sp>
    </p:spTree>
    <p:extLst>
      <p:ext uri="{BB962C8B-B14F-4D97-AF65-F5344CB8AC3E}">
        <p14:creationId xmlns:p14="http://schemas.microsoft.com/office/powerpoint/2010/main" val="63774037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t>The Magicians Hardened Pharaoh’s heart</a:t>
            </a:r>
          </a:p>
        </p:txBody>
      </p:sp>
      <p:sp>
        <p:nvSpPr>
          <p:cNvPr id="3" name="Content Placeholder 2"/>
          <p:cNvSpPr>
            <a:spLocks noGrp="1"/>
          </p:cNvSpPr>
          <p:nvPr>
            <p:ph idx="1"/>
          </p:nvPr>
        </p:nvSpPr>
        <p:spPr>
          <a:xfrm>
            <a:off x="628650" y="1825625"/>
            <a:ext cx="8108950" cy="4351338"/>
          </a:xfrm>
        </p:spPr>
        <p:txBody>
          <a:bodyPr>
            <a:noAutofit/>
          </a:bodyPr>
          <a:lstStyle/>
          <a:p>
            <a:r>
              <a:rPr lang="en-US" sz="3200" dirty="0" smtClean="0"/>
              <a:t>When </a:t>
            </a:r>
            <a:r>
              <a:rPr lang="en-US" sz="3200" dirty="0"/>
              <a:t>Moses began performing signs, the magicians </a:t>
            </a:r>
            <a:r>
              <a:rPr lang="en-US" sz="3200" dirty="0" smtClean="0"/>
              <a:t>simulated them</a:t>
            </a:r>
            <a:r>
              <a:rPr lang="en-US" sz="3200" dirty="0"/>
              <a:t>: Exo 7.10-13, 20-22; </a:t>
            </a:r>
            <a:r>
              <a:rPr lang="en-US" sz="3200" dirty="0" smtClean="0"/>
              <a:t>8.5-7, </a:t>
            </a:r>
            <a:r>
              <a:rPr lang="mr-IN" sz="3200" dirty="0"/>
              <a:t>16-19</a:t>
            </a:r>
            <a:endParaRPr lang="en-US" sz="3200" dirty="0"/>
          </a:p>
          <a:p>
            <a:endParaRPr lang="en-US" sz="3200" dirty="0" smtClean="0"/>
          </a:p>
          <a:p>
            <a:r>
              <a:rPr lang="en-US" sz="3200" dirty="0" smtClean="0"/>
              <a:t>Not </a:t>
            </a:r>
            <a:r>
              <a:rPr lang="en-US" sz="3200" dirty="0"/>
              <a:t>the same, but close enough to convince Pharaoh to ignore </a:t>
            </a:r>
            <a:r>
              <a:rPr lang="en-US" sz="3200" dirty="0" smtClean="0"/>
              <a:t>Moses’ words </a:t>
            </a:r>
            <a:r>
              <a:rPr lang="mr-IN" sz="3200" dirty="0" smtClean="0"/>
              <a:t>–</a:t>
            </a:r>
            <a:r>
              <a:rPr lang="en-US" sz="3200" dirty="0" smtClean="0"/>
              <a:t> he embraced counterfeits: </a:t>
            </a:r>
            <a:r>
              <a:rPr lang="nb-NO" sz="3200" dirty="0"/>
              <a:t>2 Thess. </a:t>
            </a:r>
            <a:r>
              <a:rPr lang="nb-NO" sz="3200" dirty="0" smtClean="0"/>
              <a:t>2.10-12</a:t>
            </a:r>
            <a:endParaRPr lang="en-US" sz="3200" dirty="0"/>
          </a:p>
        </p:txBody>
      </p:sp>
    </p:spTree>
    <p:extLst>
      <p:ext uri="{BB962C8B-B14F-4D97-AF65-F5344CB8AC3E}">
        <p14:creationId xmlns:p14="http://schemas.microsoft.com/office/powerpoint/2010/main" val="107097859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7475" y="1253331"/>
            <a:ext cx="6369050" cy="4351338"/>
          </a:xfrm>
        </p:spPr>
        <p:txBody>
          <a:bodyPr>
            <a:noAutofit/>
          </a:bodyPr>
          <a:lstStyle/>
          <a:p>
            <a:pPr algn="ctr"/>
            <a:r>
              <a:rPr lang="en-US" sz="6000" dirty="0"/>
              <a:t>The magicians hardened Pharaoh’s heart because they deceived him.</a:t>
            </a:r>
          </a:p>
        </p:txBody>
      </p:sp>
    </p:spTree>
    <p:extLst>
      <p:ext uri="{BB962C8B-B14F-4D97-AF65-F5344CB8AC3E}">
        <p14:creationId xmlns:p14="http://schemas.microsoft.com/office/powerpoint/2010/main" val="5666965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Pharaoh Hardened His Own </a:t>
            </a:r>
            <a:r>
              <a:rPr lang="en-US" sz="4000" dirty="0" smtClean="0"/>
              <a:t>Heart</a:t>
            </a:r>
            <a:endParaRPr lang="en-US" sz="4000" dirty="0"/>
          </a:p>
        </p:txBody>
      </p:sp>
      <p:sp>
        <p:nvSpPr>
          <p:cNvPr id="3" name="Content Placeholder 2"/>
          <p:cNvSpPr>
            <a:spLocks noGrp="1"/>
          </p:cNvSpPr>
          <p:nvPr>
            <p:ph idx="1"/>
          </p:nvPr>
        </p:nvSpPr>
        <p:spPr>
          <a:xfrm>
            <a:off x="628650" y="1825625"/>
            <a:ext cx="8108950" cy="4351338"/>
          </a:xfrm>
        </p:spPr>
        <p:txBody>
          <a:bodyPr>
            <a:noAutofit/>
          </a:bodyPr>
          <a:lstStyle/>
          <a:p>
            <a:r>
              <a:rPr lang="en-US" sz="3200" dirty="0"/>
              <a:t>His stubborn will, his self-interest – pride of life (1 John 2.16) – caused him to harden his own heart</a:t>
            </a:r>
            <a:r>
              <a:rPr lang="en-US" sz="3200" dirty="0" smtClean="0"/>
              <a:t>.</a:t>
            </a:r>
          </a:p>
          <a:p>
            <a:endParaRPr lang="en-US" sz="3200" dirty="0"/>
          </a:p>
          <a:p>
            <a:r>
              <a:rPr lang="en-US" sz="3200" dirty="0" smtClean="0"/>
              <a:t>Pharaoh </a:t>
            </a:r>
            <a:r>
              <a:rPr lang="en-US" sz="3200" dirty="0"/>
              <a:t>focused on what obedience to God would cost </a:t>
            </a:r>
            <a:r>
              <a:rPr lang="en-US" sz="3200" dirty="0" smtClean="0"/>
              <a:t>him: </a:t>
            </a:r>
            <a:r>
              <a:rPr lang="fi-FI" sz="3200" dirty="0" smtClean="0"/>
              <a:t>John </a:t>
            </a:r>
            <a:r>
              <a:rPr lang="fi-FI" sz="3200" dirty="0"/>
              <a:t>12.37-43</a:t>
            </a:r>
            <a:endParaRPr lang="en-US" sz="3200" dirty="0" smtClean="0"/>
          </a:p>
          <a:p>
            <a:endParaRPr lang="en-US" sz="3200" dirty="0" smtClean="0"/>
          </a:p>
          <a:p>
            <a:r>
              <a:rPr lang="en-US" sz="3200" dirty="0" smtClean="0"/>
              <a:t>Letting </a:t>
            </a:r>
            <a:r>
              <a:rPr lang="en-US" sz="3200" dirty="0"/>
              <a:t>the people go would mean losing a great workforce even though Egypt was ruined: Exo. 5.4-5; </a:t>
            </a:r>
            <a:r>
              <a:rPr lang="en-US" sz="3200" dirty="0" smtClean="0"/>
              <a:t>10.7</a:t>
            </a:r>
            <a:endParaRPr lang="en-US" sz="3200" dirty="0"/>
          </a:p>
        </p:txBody>
      </p:sp>
    </p:spTree>
    <p:extLst>
      <p:ext uri="{BB962C8B-B14F-4D97-AF65-F5344CB8AC3E}">
        <p14:creationId xmlns:p14="http://schemas.microsoft.com/office/powerpoint/2010/main" val="122211395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Pharaoh Hardened His Own </a:t>
            </a:r>
            <a:r>
              <a:rPr lang="en-US" sz="4000" dirty="0" smtClean="0"/>
              <a:t>Heart</a:t>
            </a:r>
            <a:endParaRPr lang="en-US" sz="4000" dirty="0"/>
          </a:p>
        </p:txBody>
      </p:sp>
      <p:sp>
        <p:nvSpPr>
          <p:cNvPr id="3" name="Content Placeholder 2"/>
          <p:cNvSpPr>
            <a:spLocks noGrp="1"/>
          </p:cNvSpPr>
          <p:nvPr>
            <p:ph idx="1"/>
          </p:nvPr>
        </p:nvSpPr>
        <p:spPr>
          <a:xfrm>
            <a:off x="628650" y="1825625"/>
            <a:ext cx="8108950" cy="4351338"/>
          </a:xfrm>
        </p:spPr>
        <p:txBody>
          <a:bodyPr>
            <a:noAutofit/>
          </a:bodyPr>
          <a:lstStyle/>
          <a:p>
            <a:r>
              <a:rPr lang="en-US" sz="3000" dirty="0" smtClean="0"/>
              <a:t>There were times when Pharaoh tried to change God’s commands: Exo. 8.25-27; </a:t>
            </a:r>
            <a:r>
              <a:rPr lang="en-US" sz="3000" dirty="0"/>
              <a:t>10.7-11, </a:t>
            </a:r>
            <a:r>
              <a:rPr lang="en-US" sz="3000" dirty="0" smtClean="0"/>
              <a:t>24-26</a:t>
            </a:r>
          </a:p>
          <a:p>
            <a:endParaRPr lang="en-US" sz="3000" dirty="0"/>
          </a:p>
          <a:p>
            <a:r>
              <a:rPr lang="en-US" sz="3000" dirty="0" smtClean="0"/>
              <a:t>There </a:t>
            </a:r>
            <a:r>
              <a:rPr lang="en-US" sz="3000" dirty="0"/>
              <a:t>were times when Pharaoh said the people could go, but changed his mind when the plague stopped: Exo. </a:t>
            </a:r>
            <a:r>
              <a:rPr lang="en-US" sz="3000" dirty="0" smtClean="0"/>
              <a:t>8.8-15, 29-32</a:t>
            </a:r>
          </a:p>
          <a:p>
            <a:endParaRPr lang="en-US" sz="3000" dirty="0"/>
          </a:p>
          <a:p>
            <a:r>
              <a:rPr lang="en-US" sz="3200" dirty="0"/>
              <a:t>He developed a habit of </a:t>
            </a:r>
            <a:r>
              <a:rPr lang="en-US" sz="3200" dirty="0" smtClean="0"/>
              <a:t>sin: Exo. 9.27-34; 6.1; cf. </a:t>
            </a:r>
            <a:r>
              <a:rPr lang="mr-IN" sz="3200" dirty="0" smtClean="0"/>
              <a:t>3.19-20</a:t>
            </a:r>
            <a:r>
              <a:rPr lang="en-US" sz="3200" dirty="0" smtClean="0"/>
              <a:t>; Heb. 3.7-15</a:t>
            </a:r>
            <a:endParaRPr lang="en-US" sz="3000" dirty="0" smtClean="0"/>
          </a:p>
        </p:txBody>
      </p:sp>
    </p:spTree>
    <p:extLst>
      <p:ext uri="{BB962C8B-B14F-4D97-AF65-F5344CB8AC3E}">
        <p14:creationId xmlns:p14="http://schemas.microsoft.com/office/powerpoint/2010/main" val="9852769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316</TotalTime>
  <Words>559</Words>
  <Application>Microsoft Macintosh PowerPoint</Application>
  <PresentationFormat>On-screen Show (4:3)</PresentationFormat>
  <Paragraphs>54</Paragraphs>
  <Slides>12</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Calibri Light</vt:lpstr>
      <vt:lpstr>Corbel</vt:lpstr>
      <vt:lpstr>Arial</vt:lpstr>
      <vt:lpstr>Office Theme</vt:lpstr>
      <vt:lpstr>PowerPoint Presentation</vt:lpstr>
      <vt:lpstr>What Is the Bible Heart?</vt:lpstr>
      <vt:lpstr>What Is the Bible Heart?</vt:lpstr>
      <vt:lpstr>God Hardened Pharaoh’s Heart</vt:lpstr>
      <vt:lpstr>PowerPoint Presentation</vt:lpstr>
      <vt:lpstr>The Magicians Hardened Pharaoh’s heart</vt:lpstr>
      <vt:lpstr>PowerPoint Presentation</vt:lpstr>
      <vt:lpstr>Pharaoh Hardened His Own Heart</vt:lpstr>
      <vt:lpstr>Pharaoh Hardened His Own Heart</vt:lpstr>
      <vt:lpstr>PowerPoint Presentation</vt:lpstr>
      <vt:lpstr>How Did God Open Lydia’s Heart?</vt:lpstr>
      <vt:lpstr>PowerPoint Presentation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21</cp:revision>
  <dcterms:created xsi:type="dcterms:W3CDTF">2017-11-19T19:33:20Z</dcterms:created>
  <dcterms:modified xsi:type="dcterms:W3CDTF">2017-11-22T23:09:58Z</dcterms:modified>
</cp:coreProperties>
</file>