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3" r:id="rId2"/>
    <p:sldId id="257" r:id="rId3"/>
    <p:sldId id="259" r:id="rId4"/>
    <p:sldId id="262" r:id="rId5"/>
    <p:sldId id="263" r:id="rId6"/>
    <p:sldId id="264" r:id="rId7"/>
    <p:sldId id="265" r:id="rId8"/>
    <p:sldId id="266" r:id="rId9"/>
    <p:sldId id="269" r:id="rId10"/>
    <p:sldId id="267" r:id="rId11"/>
    <p:sldId id="270" r:id="rId12"/>
    <p:sldId id="272" r:id="rId13"/>
    <p:sldId id="275" r:id="rId14"/>
    <p:sldId id="274" r:id="rId15"/>
    <p:sldId id="285" r:id="rId16"/>
    <p:sldId id="276" r:id="rId17"/>
    <p:sldId id="286" r:id="rId18"/>
    <p:sldId id="278" r:id="rId19"/>
    <p:sldId id="280" r:id="rId20"/>
    <p:sldId id="281" r:id="rId21"/>
    <p:sldId id="28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04" autoAdjust="0"/>
    <p:restoredTop sz="97191" autoAdjust="0"/>
  </p:normalViewPr>
  <p:slideViewPr>
    <p:cSldViewPr snapToObjects="1">
      <p:cViewPr>
        <p:scale>
          <a:sx n="112" d="100"/>
          <a:sy n="112" d="100"/>
        </p:scale>
        <p:origin x="208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6AEA4-8E0B-4C40-BAA4-6765EAED4D36}" type="datetimeFigureOut">
              <a:rPr lang="en-US" smtClean="0"/>
              <a:t>11/5/17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8468A-312A-4044-B655-A966BF84B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47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88468A-312A-4044-B655-A966BF84B6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51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smtClean="0"/>
              <a:t>txkchurch.com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75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6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0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txkchurch.com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66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2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6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1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8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8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0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5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024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Corbel" charset="0"/>
                <a:ea typeface="Corbel" charset="0"/>
                <a:cs typeface="Corbel" charset="0"/>
              </a:rPr>
              <a:t>Why Does the Local Church Exist?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9563" y="1825625"/>
            <a:ext cx="8524875" cy="435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 smtClean="0">
                <a:latin typeface="Corbel"/>
                <a:cs typeface="Corbel"/>
              </a:rPr>
              <a:t>Heb</a:t>
            </a:r>
            <a:r>
              <a:rPr lang="en-US" sz="2600" b="1" dirty="0">
                <a:latin typeface="Corbel"/>
                <a:cs typeface="Corbel"/>
              </a:rPr>
              <a:t>. 13.17ff: Obey leaders, pray for teachers, bear the word of exhortation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>
                <a:latin typeface="Corbel"/>
                <a:cs typeface="Corbel"/>
              </a:rPr>
              <a:t>James 2.1ff: Honor all </a:t>
            </a:r>
            <a:r>
              <a:rPr lang="en-US" sz="2600" b="1" dirty="0" smtClean="0">
                <a:latin typeface="Corbel"/>
                <a:cs typeface="Corbel"/>
              </a:rPr>
              <a:t>equally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 smtClean="0">
                <a:latin typeface="Corbel"/>
                <a:cs typeface="Corbel"/>
              </a:rPr>
              <a:t>Rev</a:t>
            </a:r>
            <a:r>
              <a:rPr lang="en-US" sz="2600" b="1" dirty="0">
                <a:latin typeface="Corbel"/>
                <a:cs typeface="Corbel"/>
              </a:rPr>
              <a:t>. </a:t>
            </a:r>
            <a:r>
              <a:rPr lang="en-US" sz="2600" b="1" dirty="0" smtClean="0">
                <a:latin typeface="Corbel"/>
                <a:cs typeface="Corbel"/>
              </a:rPr>
              <a:t>2.1ff: </a:t>
            </a:r>
            <a:r>
              <a:rPr lang="en-US" sz="2600" b="1" dirty="0">
                <a:latin typeface="Corbel"/>
                <a:cs typeface="Corbel"/>
              </a:rPr>
              <a:t>Always remember our first love, repent when necessary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 smtClean="0">
                <a:latin typeface="Corbel"/>
                <a:cs typeface="Corbel"/>
              </a:rPr>
              <a:t>Rev</a:t>
            </a:r>
            <a:r>
              <a:rPr lang="en-US" sz="2600" b="1" dirty="0">
                <a:latin typeface="Corbel"/>
                <a:cs typeface="Corbel"/>
              </a:rPr>
              <a:t>. 2.9ff Do not fear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 smtClean="0">
                <a:latin typeface="Corbel"/>
                <a:cs typeface="Corbel"/>
              </a:rPr>
              <a:t>Rev</a:t>
            </a:r>
            <a:r>
              <a:rPr lang="en-US" sz="2600" b="1" dirty="0">
                <a:latin typeface="Corbel"/>
                <a:cs typeface="Corbel"/>
              </a:rPr>
              <a:t>. 2.12ff Repent of tolerating false teachers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 smtClean="0">
                <a:latin typeface="Corbel"/>
                <a:cs typeface="Corbel"/>
              </a:rPr>
              <a:t>Rev</a:t>
            </a:r>
            <a:r>
              <a:rPr lang="en-US" sz="2600" b="1" dirty="0">
                <a:latin typeface="Corbel"/>
                <a:cs typeface="Corbel"/>
              </a:rPr>
              <a:t>. 2.18ff </a:t>
            </a:r>
            <a:r>
              <a:rPr lang="en-US" sz="2600" b="1" dirty="0" smtClean="0">
                <a:latin typeface="Corbel"/>
                <a:cs typeface="Corbel"/>
              </a:rPr>
              <a:t>Be steadfast until Jesus comes</a:t>
            </a:r>
            <a:endParaRPr lang="en-US" sz="2600" b="1" dirty="0">
              <a:latin typeface="Corbel"/>
              <a:cs typeface="Corbe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 smtClean="0">
                <a:latin typeface="Corbel"/>
                <a:cs typeface="Corbel"/>
              </a:rPr>
              <a:t>Rev</a:t>
            </a:r>
            <a:r>
              <a:rPr lang="en-US" sz="2600" b="1" dirty="0">
                <a:latin typeface="Corbel"/>
                <a:cs typeface="Corbel"/>
              </a:rPr>
              <a:t>. 3.1ff Wake up from </a:t>
            </a:r>
            <a:r>
              <a:rPr lang="en-US" sz="2600" b="1" dirty="0" smtClean="0">
                <a:latin typeface="Corbel"/>
                <a:cs typeface="Corbel"/>
              </a:rPr>
              <a:t>being dead</a:t>
            </a:r>
            <a:endParaRPr lang="en-US" sz="2600" b="1" dirty="0">
              <a:latin typeface="Corbel"/>
              <a:cs typeface="Corbe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 smtClean="0">
                <a:latin typeface="Corbel"/>
                <a:cs typeface="Corbel"/>
              </a:rPr>
              <a:t>Rev</a:t>
            </a:r>
            <a:r>
              <a:rPr lang="en-US" sz="2600" b="1" dirty="0">
                <a:latin typeface="Corbel"/>
                <a:cs typeface="Corbel"/>
              </a:rPr>
              <a:t>. 3.7ff Persevere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 smtClean="0">
                <a:latin typeface="Corbel"/>
                <a:cs typeface="Corbel"/>
              </a:rPr>
              <a:t>Rev</a:t>
            </a:r>
            <a:r>
              <a:rPr lang="en-US" sz="2600" b="1" dirty="0">
                <a:latin typeface="Corbel"/>
                <a:cs typeface="Corbel"/>
              </a:rPr>
              <a:t>. 3.14ff Purify yourselves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93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Corbel" charset="0"/>
                <a:ea typeface="Corbel" charset="0"/>
                <a:cs typeface="Corbel" charset="0"/>
              </a:rPr>
              <a:t>Why Does the Local Church Exist?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b="1" dirty="0">
                <a:latin typeface="Corbel"/>
                <a:cs typeface="Corbel"/>
              </a:rPr>
              <a:t>After examining this list, how can anyone say that the local church and her work are not to be first in each individual Christian’s life</a:t>
            </a:r>
            <a:r>
              <a:rPr lang="en-US" sz="4000" b="1" dirty="0" smtClean="0">
                <a:latin typeface="Corbel"/>
                <a:cs typeface="Corbel"/>
              </a:rPr>
              <a:t>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4000" b="1" dirty="0">
              <a:latin typeface="Corbel"/>
              <a:cs typeface="Corbel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is-IS" sz="4000" b="1" dirty="0" smtClean="0">
                <a:latin typeface="Corbel"/>
                <a:cs typeface="Corbel"/>
              </a:rPr>
              <a:t>“…</a:t>
            </a:r>
            <a:r>
              <a:rPr lang="en-US" sz="4000" b="1" dirty="0" smtClean="0">
                <a:latin typeface="Corbel"/>
                <a:cs typeface="Corbel"/>
              </a:rPr>
              <a:t>seek </a:t>
            </a:r>
            <a:r>
              <a:rPr lang="en-US" sz="4000" b="1" dirty="0">
                <a:latin typeface="Corbel"/>
                <a:cs typeface="Corbel"/>
              </a:rPr>
              <a:t>first the kingdom of God and his </a:t>
            </a:r>
            <a:r>
              <a:rPr lang="en-US" sz="4000" b="1" dirty="0" smtClean="0">
                <a:latin typeface="Corbel"/>
                <a:cs typeface="Corbel"/>
              </a:rPr>
              <a:t>righteousness</a:t>
            </a:r>
            <a:r>
              <a:rPr lang="is-IS" sz="4000" b="1" dirty="0" smtClean="0">
                <a:latin typeface="Corbel"/>
                <a:cs typeface="Corbel"/>
              </a:rPr>
              <a:t>…” Matt. 6.33</a:t>
            </a:r>
            <a:endParaRPr lang="en-US" sz="4000" b="1" dirty="0">
              <a:latin typeface="Corbel"/>
              <a:cs typeface="Corbel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29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Corbel" charset="0"/>
                <a:ea typeface="Corbel" charset="0"/>
                <a:cs typeface="Corbel" charset="0"/>
              </a:rPr>
              <a:t>Why </a:t>
            </a:r>
            <a:r>
              <a:rPr lang="en-US" sz="4000" b="1" dirty="0">
                <a:latin typeface="Corbel" charset="0"/>
                <a:ea typeface="Corbel" charset="0"/>
                <a:cs typeface="Corbel" charset="0"/>
              </a:rPr>
              <a:t>Does the Local Church Exist?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latin typeface="Corbel"/>
                <a:cs typeface="Corbel"/>
              </a:rPr>
              <a:t>A local church comes into existence when Christians agree to work together.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200" b="1" dirty="0" smtClean="0">
              <a:latin typeface="Corbel"/>
              <a:cs typeface="Corbe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latin typeface="Corbel"/>
                <a:cs typeface="Corbel"/>
              </a:rPr>
              <a:t>This </a:t>
            </a:r>
            <a:r>
              <a:rPr lang="en-US" sz="3200" b="1" dirty="0">
                <a:latin typeface="Corbel"/>
                <a:cs typeface="Corbel"/>
              </a:rPr>
              <a:t>agreement is conditioned upon working together toward the common goals of spreading the gospel, edifying one </a:t>
            </a:r>
            <a:r>
              <a:rPr lang="en-US" sz="3200" b="1" dirty="0" smtClean="0">
                <a:latin typeface="Corbel"/>
                <a:cs typeface="Corbel"/>
              </a:rPr>
              <a:t>another, and </a:t>
            </a:r>
            <a:r>
              <a:rPr lang="en-US" sz="3200" b="1" dirty="0">
                <a:latin typeface="Corbel"/>
                <a:cs typeface="Corbel"/>
              </a:rPr>
              <a:t>helping the needy among them as </a:t>
            </a:r>
            <a:r>
              <a:rPr lang="en-US" sz="3200" b="1" dirty="0" smtClean="0">
                <a:latin typeface="Corbel"/>
                <a:cs typeface="Corbel"/>
              </a:rPr>
              <a:t>they </a:t>
            </a:r>
            <a:r>
              <a:rPr lang="en-US" sz="3200" b="1" dirty="0">
                <a:latin typeface="Corbel"/>
                <a:cs typeface="Corbel"/>
              </a:rPr>
              <a:t>strive to go to heaven</a:t>
            </a:r>
            <a:r>
              <a:rPr lang="en-US" sz="3200" b="1" dirty="0" smtClean="0">
                <a:latin typeface="Corbel"/>
                <a:cs typeface="Corbel"/>
              </a:rPr>
              <a:t>.</a:t>
            </a:r>
            <a:endParaRPr lang="en-US" sz="3200" b="1" dirty="0">
              <a:latin typeface="Corbel"/>
              <a:cs typeface="Corbel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71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Corbel" charset="0"/>
                <a:ea typeface="Corbel" charset="0"/>
                <a:cs typeface="Corbel" charset="0"/>
              </a:rPr>
              <a:t>Questions to Consider. You Decide.</a:t>
            </a:r>
            <a:endParaRPr lang="en-US" sz="4000" b="1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Corbel"/>
                <a:cs typeface="Corbel"/>
              </a:rPr>
              <a:t>Is </a:t>
            </a:r>
            <a:r>
              <a:rPr lang="en-US" b="1" dirty="0">
                <a:latin typeface="Corbel"/>
                <a:cs typeface="Corbel"/>
              </a:rPr>
              <a:t>it fair to </a:t>
            </a:r>
            <a:r>
              <a:rPr lang="en-US" b="1" dirty="0" smtClean="0">
                <a:latin typeface="Corbel"/>
                <a:cs typeface="Corbel"/>
              </a:rPr>
              <a:t>say that </a:t>
            </a:r>
            <a:r>
              <a:rPr lang="en-US" b="1" dirty="0">
                <a:latin typeface="Corbel"/>
                <a:cs typeface="Corbel"/>
              </a:rPr>
              <a:t>if one chooses to work with a church </a:t>
            </a:r>
            <a:r>
              <a:rPr lang="en-US" b="1" dirty="0" smtClean="0">
                <a:latin typeface="Corbel"/>
                <a:cs typeface="Corbel"/>
              </a:rPr>
              <a:t>that there should be some degree of expectation or obligation on their part?</a:t>
            </a:r>
          </a:p>
          <a:p>
            <a:pPr marL="457200" lvl="1" indent="0">
              <a:buNone/>
            </a:pPr>
            <a:endParaRPr lang="en-US" sz="2000" b="1" dirty="0">
              <a:latin typeface="Corbel"/>
              <a:cs typeface="Corbel"/>
            </a:endParaRPr>
          </a:p>
          <a:p>
            <a:pPr marL="228600" lvl="1" indent="0">
              <a:buNone/>
            </a:pPr>
            <a:r>
              <a:rPr lang="en-US" b="1" dirty="0" smtClean="0">
                <a:latin typeface="Corbel"/>
                <a:cs typeface="Corbel"/>
              </a:rPr>
              <a:t>Ex. One joins and </a:t>
            </a:r>
            <a:r>
              <a:rPr lang="en-US" b="1" dirty="0">
                <a:latin typeface="Corbel"/>
                <a:cs typeface="Corbel"/>
              </a:rPr>
              <a:t>yet does not attend, nor </a:t>
            </a:r>
            <a:r>
              <a:rPr lang="en-US" b="1" dirty="0" smtClean="0">
                <a:latin typeface="Corbel"/>
                <a:cs typeface="Corbel"/>
              </a:rPr>
              <a:t>intend </a:t>
            </a:r>
            <a:r>
              <a:rPr lang="en-US" b="1" dirty="0">
                <a:latin typeface="Corbel"/>
                <a:cs typeface="Corbel"/>
              </a:rPr>
              <a:t>to actually </a:t>
            </a:r>
            <a:r>
              <a:rPr lang="en-US" b="1" dirty="0" smtClean="0">
                <a:latin typeface="Corbel"/>
                <a:cs typeface="Corbel"/>
              </a:rPr>
              <a:t>work. </a:t>
            </a:r>
            <a:r>
              <a:rPr lang="en-US" b="1" dirty="0">
                <a:latin typeface="Corbel"/>
                <a:cs typeface="Corbel"/>
              </a:rPr>
              <a:t>Isn’t he obligated to the work if he agreed to it?</a:t>
            </a:r>
          </a:p>
          <a:p>
            <a:pPr marL="228600" lvl="1" indent="0">
              <a:buNone/>
            </a:pPr>
            <a:endParaRPr lang="en-US" b="1" dirty="0">
              <a:latin typeface="Corbel"/>
              <a:cs typeface="Corbel"/>
            </a:endParaRPr>
          </a:p>
          <a:p>
            <a:pPr marL="228600" lvl="1" indent="0">
              <a:buNone/>
            </a:pPr>
            <a:r>
              <a:rPr lang="en-US" b="1" dirty="0" smtClean="0">
                <a:latin typeface="Corbel"/>
                <a:cs typeface="Corbel"/>
              </a:rPr>
              <a:t>Ex. One </a:t>
            </a:r>
            <a:r>
              <a:rPr lang="en-US" b="1" dirty="0">
                <a:latin typeface="Corbel"/>
                <a:cs typeface="Corbel"/>
              </a:rPr>
              <a:t>joins </a:t>
            </a:r>
            <a:r>
              <a:rPr lang="en-US" b="1" dirty="0" smtClean="0">
                <a:latin typeface="Corbel"/>
                <a:cs typeface="Corbel"/>
              </a:rPr>
              <a:t>and </a:t>
            </a:r>
            <a:r>
              <a:rPr lang="en-US" b="1" dirty="0">
                <a:latin typeface="Corbel"/>
                <a:cs typeface="Corbel"/>
              </a:rPr>
              <a:t>is expected to grow spiritually, serve others, evangelize, remain pure, etc. Shouldn’t he be held accountable for these things? </a:t>
            </a:r>
            <a:r>
              <a:rPr lang="en-US" b="1" dirty="0" smtClean="0">
                <a:latin typeface="Corbel"/>
                <a:cs typeface="Corbel"/>
              </a:rPr>
              <a:t>Doesn’t God expect this of </a:t>
            </a:r>
            <a:r>
              <a:rPr lang="en-US" b="1" dirty="0">
                <a:latin typeface="Corbel"/>
                <a:cs typeface="Corbel"/>
              </a:rPr>
              <a:t>each </a:t>
            </a:r>
            <a:r>
              <a:rPr lang="en-US" b="1" dirty="0" smtClean="0">
                <a:latin typeface="Corbel"/>
                <a:cs typeface="Corbel"/>
              </a:rPr>
              <a:t>member?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34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Corbel" charset="0"/>
                <a:ea typeface="Corbel" charset="0"/>
                <a:cs typeface="Corbel" charset="0"/>
              </a:rPr>
              <a:t>Questions to Consider. You Decide.</a:t>
            </a:r>
            <a:endParaRPr lang="en-US" sz="4000" b="1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rbel"/>
                <a:cs typeface="Corbel"/>
              </a:rPr>
              <a:t>Is it fair to say that when one chooses to identify with a church, that he accepts the times, services and decisions currently in place</a:t>
            </a:r>
            <a:r>
              <a:rPr lang="en-US" b="1" dirty="0" smtClean="0">
                <a:latin typeface="Corbel"/>
                <a:cs typeface="Corbel"/>
              </a:rPr>
              <a:t>?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Is </a:t>
            </a:r>
            <a:r>
              <a:rPr lang="en-US" b="1" dirty="0">
                <a:latin typeface="Corbel"/>
                <a:cs typeface="Corbel"/>
              </a:rPr>
              <a:t>it fair to say that when one breaks his agreement to work he is undermining the local church and her work</a:t>
            </a:r>
            <a:r>
              <a:rPr lang="en-US" b="1" dirty="0" smtClean="0">
                <a:latin typeface="Corbel"/>
                <a:cs typeface="Corbel"/>
              </a:rPr>
              <a:t>?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Overall</a:t>
            </a:r>
            <a:r>
              <a:rPr lang="en-US" b="1" dirty="0">
                <a:latin typeface="Corbel"/>
                <a:cs typeface="Corbel"/>
              </a:rPr>
              <a:t>, is it fair to say </a:t>
            </a:r>
            <a:r>
              <a:rPr lang="en-US" b="1" dirty="0" smtClean="0">
                <a:latin typeface="Corbel"/>
                <a:cs typeface="Corbel"/>
              </a:rPr>
              <a:t>that agreement </a:t>
            </a:r>
            <a:r>
              <a:rPr lang="en-US" b="1" dirty="0">
                <a:latin typeface="Corbel"/>
                <a:cs typeface="Corbel"/>
              </a:rPr>
              <a:t>with the brethren plays a factor in our attendance and our daily </a:t>
            </a:r>
            <a:r>
              <a:rPr lang="en-US" b="1" dirty="0" smtClean="0">
                <a:latin typeface="Corbel"/>
                <a:cs typeface="Corbel"/>
              </a:rPr>
              <a:t>spiritual work </a:t>
            </a:r>
            <a:r>
              <a:rPr lang="en-US" b="1" dirty="0">
                <a:latin typeface="Corbel"/>
                <a:cs typeface="Corbel"/>
              </a:rPr>
              <a:t>in general</a:t>
            </a:r>
            <a:r>
              <a:rPr lang="en-US" b="1" dirty="0" smtClean="0">
                <a:latin typeface="Corbel"/>
                <a:cs typeface="Corbel"/>
              </a:rPr>
              <a:t>?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7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903413"/>
            <a:ext cx="7886700" cy="3051175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7200" b="1" dirty="0" smtClean="0">
                <a:latin typeface="Corbel"/>
                <a:cs typeface="Corbel"/>
              </a:rPr>
              <a:t>Are we fulfilling our OBLIGATIONS to this local church?</a:t>
            </a:r>
            <a:endParaRPr lang="en-US" sz="7200" b="1" dirty="0">
              <a:latin typeface="Corbel"/>
              <a:cs typeface="Corbel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77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Corbel" charset="0"/>
                <a:ea typeface="Corbel" charset="0"/>
                <a:cs typeface="Corbel" charset="0"/>
              </a:rPr>
              <a:t>What Does Our Attendance Teach Our </a:t>
            </a:r>
            <a:r>
              <a:rPr lang="en-US" b="1" dirty="0" smtClean="0">
                <a:latin typeface="Corbel" charset="0"/>
                <a:ea typeface="Corbel" charset="0"/>
                <a:cs typeface="Corbel" charset="0"/>
              </a:rPr>
              <a:t>CHILDREN?</a:t>
            </a:r>
            <a:endParaRPr lang="en-US" b="1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1025" y="1825624"/>
            <a:ext cx="7981950" cy="48037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200" b="1" dirty="0">
              <a:latin typeface="Corbel" charset="0"/>
              <a:ea typeface="Corbel" charset="0"/>
              <a:cs typeface="Corbel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Corbel" charset="0"/>
                <a:ea typeface="Corbel" charset="0"/>
                <a:cs typeface="Corbel" charset="0"/>
              </a:rPr>
              <a:t>It teaches them the </a:t>
            </a:r>
            <a:r>
              <a:rPr lang="en-US" sz="3200" b="1" dirty="0">
                <a:latin typeface="Corbel" charset="0"/>
                <a:ea typeface="Corbel" charset="0"/>
                <a:cs typeface="Corbel" charset="0"/>
              </a:rPr>
              <a:t>importance </a:t>
            </a:r>
            <a:r>
              <a:rPr lang="en-US" sz="3200" b="1" dirty="0" smtClean="0">
                <a:latin typeface="Corbel" charset="0"/>
                <a:ea typeface="Corbel" charset="0"/>
                <a:cs typeface="Corbel" charset="0"/>
              </a:rPr>
              <a:t>of</a:t>
            </a:r>
            <a:r>
              <a:rPr lang="is-IS" sz="3200" b="1" dirty="0" smtClean="0">
                <a:latin typeface="Corbel" charset="0"/>
                <a:ea typeface="Corbel" charset="0"/>
                <a:cs typeface="Corbel" charset="0"/>
              </a:rPr>
              <a:t>…</a:t>
            </a:r>
            <a:r>
              <a:rPr lang="en-US" sz="3200" b="1" dirty="0" smtClean="0">
                <a:latin typeface="Corbel" charset="0"/>
                <a:ea typeface="Corbel" charset="0"/>
                <a:cs typeface="Corbel" charset="0"/>
              </a:rPr>
              <a:t> </a:t>
            </a:r>
          </a:p>
          <a:p>
            <a:pPr marL="457200" lvl="1" indent="0">
              <a:buNone/>
            </a:pPr>
            <a:endParaRPr lang="en-US" sz="1100" b="1" dirty="0" smtClean="0">
              <a:latin typeface="Corbel" charset="0"/>
              <a:ea typeface="Corbel" charset="0"/>
              <a:cs typeface="Corbel" charset="0"/>
            </a:endParaRPr>
          </a:p>
          <a:p>
            <a:pPr marL="457200" lvl="1" indent="0">
              <a:buNone/>
            </a:pPr>
            <a:r>
              <a:rPr lang="en-US" sz="2800" b="1" dirty="0" smtClean="0">
                <a:latin typeface="Corbel" charset="0"/>
                <a:ea typeface="Corbel" charset="0"/>
                <a:cs typeface="Corbel" charset="0"/>
              </a:rPr>
              <a:t>FAITHFULNESS: </a:t>
            </a:r>
            <a:r>
              <a:rPr lang="en-US" b="1" dirty="0" smtClean="0">
                <a:latin typeface="Corbel" charset="0"/>
                <a:ea typeface="Corbel" charset="0"/>
                <a:cs typeface="Corbel" charset="0"/>
              </a:rPr>
              <a:t>Matt. 6.33</a:t>
            </a:r>
            <a:endParaRPr lang="en-US" sz="2800" b="1" dirty="0">
              <a:latin typeface="Corbel" charset="0"/>
              <a:ea typeface="Corbel" charset="0"/>
              <a:cs typeface="Corbel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rbel" charset="0"/>
              <a:ea typeface="Corbel" charset="0"/>
              <a:cs typeface="Corbel" charset="0"/>
            </a:endParaRPr>
          </a:p>
          <a:p>
            <a:pPr marL="457200" lvl="1" indent="0">
              <a:buNone/>
            </a:pPr>
            <a:r>
              <a:rPr lang="en-US" sz="2800" b="1" dirty="0" smtClean="0">
                <a:latin typeface="Corbel" charset="0"/>
                <a:ea typeface="Corbel" charset="0"/>
                <a:cs typeface="Corbel" charset="0"/>
              </a:rPr>
              <a:t>FELLOWSHIP: </a:t>
            </a:r>
            <a:r>
              <a:rPr lang="en-US" b="1" dirty="0" smtClean="0">
                <a:latin typeface="Corbel" charset="0"/>
                <a:ea typeface="Corbel" charset="0"/>
                <a:cs typeface="Corbel" charset="0"/>
              </a:rPr>
              <a:t>Acts 2.42-47</a:t>
            </a:r>
          </a:p>
          <a:p>
            <a:pPr marL="457200" lvl="1" indent="0">
              <a:buNone/>
            </a:pPr>
            <a:endParaRPr lang="en-US" sz="2000" b="1" dirty="0" smtClean="0">
              <a:latin typeface="Corbel" charset="0"/>
              <a:ea typeface="Corbel" charset="0"/>
              <a:cs typeface="Corbel" charset="0"/>
            </a:endParaRPr>
          </a:p>
          <a:p>
            <a:pPr marL="457200" lvl="1" indent="0">
              <a:buNone/>
            </a:pPr>
            <a:r>
              <a:rPr lang="en-US" sz="2800" b="1" dirty="0" smtClean="0">
                <a:latin typeface="Corbel" charset="0"/>
                <a:ea typeface="Corbel" charset="0"/>
                <a:cs typeface="Corbel" charset="0"/>
              </a:rPr>
              <a:t>God’s AUTHORITY: </a:t>
            </a:r>
            <a:r>
              <a:rPr lang="en-US" b="1" dirty="0" smtClean="0">
                <a:latin typeface="Corbel" charset="0"/>
                <a:ea typeface="Corbel" charset="0"/>
                <a:cs typeface="Corbel" charset="0"/>
              </a:rPr>
              <a:t>2 Kings 17.34-41</a:t>
            </a:r>
          </a:p>
          <a:p>
            <a:pPr marL="457200" lvl="1" indent="0">
              <a:buNone/>
            </a:pPr>
            <a:endParaRPr lang="en-US" sz="2000" b="1" dirty="0" smtClean="0">
              <a:latin typeface="Corbel" charset="0"/>
              <a:ea typeface="Corbel" charset="0"/>
              <a:cs typeface="Corbel" charset="0"/>
            </a:endParaRPr>
          </a:p>
          <a:p>
            <a:pPr marL="457200" lvl="1" indent="0">
              <a:buNone/>
            </a:pPr>
            <a:r>
              <a:rPr lang="en-US" sz="2800" b="1" dirty="0" smtClean="0">
                <a:latin typeface="Corbel" charset="0"/>
                <a:ea typeface="Corbel" charset="0"/>
                <a:cs typeface="Corbel" charset="0"/>
              </a:rPr>
              <a:t>God’s WORD: </a:t>
            </a:r>
            <a:r>
              <a:rPr lang="nb-NO" b="1" dirty="0">
                <a:latin typeface="Corbel" charset="0"/>
                <a:ea typeface="Corbel" charset="0"/>
                <a:cs typeface="Corbel" charset="0"/>
              </a:rPr>
              <a:t>Deut. 6.6-9, </a:t>
            </a:r>
            <a:r>
              <a:rPr lang="nb-NO" b="1" dirty="0" smtClean="0">
                <a:latin typeface="Corbel" charset="0"/>
                <a:ea typeface="Corbel" charset="0"/>
                <a:cs typeface="Corbel" charset="0"/>
              </a:rPr>
              <a:t>20-25</a:t>
            </a:r>
            <a:endParaRPr lang="en-US" b="1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260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Corbel" charset="0"/>
                <a:ea typeface="Corbel" charset="0"/>
                <a:cs typeface="Corbel" charset="0"/>
              </a:rPr>
              <a:t>What Does Our Attendance Teach Our </a:t>
            </a:r>
            <a:r>
              <a:rPr lang="en-US" b="1" dirty="0" smtClean="0">
                <a:latin typeface="Corbel" charset="0"/>
                <a:ea typeface="Corbel" charset="0"/>
                <a:cs typeface="Corbel" charset="0"/>
              </a:rPr>
              <a:t>CHILDREN?</a:t>
            </a:r>
            <a:endParaRPr lang="en-US" b="1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latin typeface="Corbel" charset="0"/>
                <a:ea typeface="Corbel" charset="0"/>
                <a:cs typeface="Corbel" charset="0"/>
              </a:rPr>
              <a:t>How much they learn correlates </a:t>
            </a:r>
            <a:r>
              <a:rPr lang="en-US" sz="3200" b="1" dirty="0" smtClean="0">
                <a:latin typeface="Corbel" charset="0"/>
                <a:ea typeface="Corbel" charset="0"/>
                <a:cs typeface="Corbel" charset="0"/>
              </a:rPr>
              <a:t>directly with </a:t>
            </a:r>
            <a:r>
              <a:rPr lang="en-US" sz="3200" b="1" dirty="0">
                <a:latin typeface="Corbel" charset="0"/>
                <a:ea typeface="Corbel" charset="0"/>
                <a:cs typeface="Corbel" charset="0"/>
              </a:rPr>
              <a:t>the amount they attend</a:t>
            </a:r>
            <a:r>
              <a:rPr lang="en-US" sz="3200" b="1" dirty="0" smtClean="0">
                <a:latin typeface="Corbel" charset="0"/>
                <a:ea typeface="Corbel" charset="0"/>
                <a:cs typeface="Corbel" charset="0"/>
              </a:rPr>
              <a:t>.</a:t>
            </a:r>
          </a:p>
          <a:p>
            <a:pPr marL="0" indent="0">
              <a:buNone/>
            </a:pPr>
            <a:endParaRPr lang="en-US" sz="3200" b="1" dirty="0" smtClean="0">
              <a:latin typeface="Corbel" charset="0"/>
              <a:ea typeface="Corbel" charset="0"/>
              <a:cs typeface="Corbel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Corbel" charset="0"/>
                <a:ea typeface="Corbel" charset="0"/>
                <a:cs typeface="Corbel" charset="0"/>
              </a:rPr>
              <a:t>Ages 3 to college:</a:t>
            </a:r>
          </a:p>
          <a:p>
            <a:pPr marL="0" indent="0">
              <a:buNone/>
            </a:pPr>
            <a:r>
              <a:rPr lang="en-US" sz="2400" b="1" dirty="0" smtClean="0">
                <a:latin typeface="Corbel" charset="0"/>
                <a:ea typeface="Corbel" charset="0"/>
                <a:cs typeface="Corbel" charset="0"/>
              </a:rPr>
              <a:t>2 </a:t>
            </a:r>
            <a:r>
              <a:rPr lang="en-US" sz="2400" b="1" dirty="0">
                <a:latin typeface="Corbel" charset="0"/>
                <a:ea typeface="Corbel" charset="0"/>
                <a:cs typeface="Corbel" charset="0"/>
              </a:rPr>
              <a:t>Bible classes a week </a:t>
            </a:r>
            <a:r>
              <a:rPr lang="en-US" sz="2400" b="1" dirty="0" smtClean="0">
                <a:latin typeface="Corbel" charset="0"/>
                <a:ea typeface="Corbel" charset="0"/>
                <a:cs typeface="Corbel" charset="0"/>
              </a:rPr>
              <a:t>= </a:t>
            </a:r>
            <a:r>
              <a:rPr lang="en-US" sz="2400" b="1" dirty="0">
                <a:latin typeface="Corbel" charset="0"/>
                <a:ea typeface="Corbel" charset="0"/>
                <a:cs typeface="Corbel" charset="0"/>
              </a:rPr>
              <a:t>370 four-hour days of </a:t>
            </a:r>
            <a:r>
              <a:rPr lang="en-US" sz="2400" b="1" dirty="0" smtClean="0">
                <a:latin typeface="Corbel" charset="0"/>
                <a:ea typeface="Corbel" charset="0"/>
                <a:cs typeface="Corbel" charset="0"/>
              </a:rPr>
              <a:t>instruction</a:t>
            </a:r>
          </a:p>
          <a:p>
            <a:pPr marL="0" indent="0">
              <a:buNone/>
            </a:pPr>
            <a:r>
              <a:rPr lang="en-US" sz="2400" b="1" dirty="0" smtClean="0">
                <a:latin typeface="Corbel" charset="0"/>
                <a:ea typeface="Corbel" charset="0"/>
                <a:cs typeface="Corbel" charset="0"/>
              </a:rPr>
              <a:t>2 </a:t>
            </a:r>
            <a:r>
              <a:rPr lang="en-US" sz="2400" b="1" dirty="0">
                <a:latin typeface="Corbel" charset="0"/>
                <a:ea typeface="Corbel" charset="0"/>
                <a:cs typeface="Corbel" charset="0"/>
              </a:rPr>
              <a:t>Sermons a Sunday </a:t>
            </a:r>
            <a:r>
              <a:rPr lang="en-US" sz="2400" b="1" dirty="0" smtClean="0">
                <a:latin typeface="Corbel" charset="0"/>
                <a:ea typeface="Corbel" charset="0"/>
                <a:cs typeface="Corbel" charset="0"/>
              </a:rPr>
              <a:t>= 598 </a:t>
            </a:r>
            <a:r>
              <a:rPr lang="en-US" sz="2400" b="1" dirty="0">
                <a:latin typeface="Corbel" charset="0"/>
                <a:ea typeface="Corbel" charset="0"/>
                <a:cs typeface="Corbel" charset="0"/>
              </a:rPr>
              <a:t>four-hour days of </a:t>
            </a:r>
            <a:r>
              <a:rPr lang="en-US" sz="2400" b="1" dirty="0" smtClean="0">
                <a:latin typeface="Corbel" charset="0"/>
                <a:ea typeface="Corbel" charset="0"/>
                <a:cs typeface="Corbel" charset="0"/>
              </a:rPr>
              <a:t>instruction</a:t>
            </a:r>
            <a:endParaRPr lang="en-US" sz="2400" b="1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264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Corbel" charset="0"/>
                <a:ea typeface="Corbel" charset="0"/>
                <a:cs typeface="Corbel" charset="0"/>
              </a:rPr>
              <a:t>Questions to Consider:</a:t>
            </a:r>
            <a:endParaRPr lang="en-US" sz="6000" b="1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3000" b="1" dirty="0" smtClean="0">
                <a:latin typeface="Corbel"/>
                <a:cs typeface="Corbel"/>
              </a:rPr>
              <a:t>What </a:t>
            </a:r>
            <a:r>
              <a:rPr lang="en-US" sz="3000" b="1" dirty="0">
                <a:latin typeface="Corbel"/>
                <a:cs typeface="Corbel"/>
              </a:rPr>
              <a:t>does our attendance say to our children?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3000" b="1" dirty="0" smtClean="0">
              <a:latin typeface="Corbel"/>
              <a:cs typeface="Corbel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3000" b="1" dirty="0" smtClean="0">
                <a:latin typeface="Corbel"/>
                <a:cs typeface="Corbel"/>
              </a:rPr>
              <a:t>Do </a:t>
            </a:r>
            <a:r>
              <a:rPr lang="en-US" sz="3000" b="1" dirty="0">
                <a:latin typeface="Corbel"/>
                <a:cs typeface="Corbel"/>
              </a:rPr>
              <a:t>they see worshipping God as a priority in our lives</a:t>
            </a:r>
            <a:r>
              <a:rPr lang="en-US" sz="3000" b="1" dirty="0" smtClean="0">
                <a:latin typeface="Corbel"/>
                <a:cs typeface="Corbel"/>
              </a:rPr>
              <a:t>?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3000" b="1" dirty="0">
              <a:latin typeface="Corbel"/>
              <a:cs typeface="Corbel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3000" b="1" dirty="0" smtClean="0">
                <a:latin typeface="Corbel"/>
                <a:cs typeface="Corbel"/>
              </a:rPr>
              <a:t>Do they see assembling with the saints as a priority in our lives?</a:t>
            </a:r>
            <a:endParaRPr lang="en-US" sz="3000" b="1" dirty="0">
              <a:latin typeface="Corbel"/>
              <a:cs typeface="Corbel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3000" b="1" dirty="0" smtClean="0">
              <a:latin typeface="Corbel"/>
              <a:cs typeface="Corbel"/>
            </a:endParaRP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3000" b="1" dirty="0" smtClean="0">
                <a:latin typeface="Corbel"/>
                <a:cs typeface="Corbel"/>
              </a:rPr>
              <a:t>Do </a:t>
            </a:r>
            <a:r>
              <a:rPr lang="en-US" sz="3000" b="1" dirty="0">
                <a:latin typeface="Corbel"/>
                <a:cs typeface="Corbel"/>
              </a:rPr>
              <a:t>they see Sunday night and Wednesday night as less important than Sunday morning</a:t>
            </a:r>
            <a:r>
              <a:rPr lang="en-US" sz="3000" b="1" dirty="0" smtClean="0">
                <a:latin typeface="Corbel"/>
                <a:cs typeface="Corbel"/>
              </a:rPr>
              <a:t>?</a:t>
            </a:r>
            <a:endParaRPr lang="en-US" sz="3000" b="1" dirty="0">
              <a:latin typeface="Corbel"/>
              <a:cs typeface="Corbel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61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b="1" dirty="0">
                <a:latin typeface="Corbel" charset="0"/>
                <a:ea typeface="Corbel" charset="0"/>
                <a:cs typeface="Corbel" charset="0"/>
              </a:rPr>
              <a:t>How to </a:t>
            </a:r>
            <a:r>
              <a:rPr lang="en-US" b="1" dirty="0" smtClean="0">
                <a:latin typeface="Corbel" charset="0"/>
                <a:ea typeface="Corbel" charset="0"/>
                <a:cs typeface="Corbel" charset="0"/>
              </a:rPr>
              <a:t>FIX the Heart </a:t>
            </a:r>
            <a:r>
              <a:rPr lang="en-US" b="1" dirty="0">
                <a:latin typeface="Corbel" charset="0"/>
                <a:ea typeface="Corbel" charset="0"/>
                <a:cs typeface="Corbel" charset="0"/>
              </a:rPr>
              <a:t>Problem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1013" y="1677989"/>
            <a:ext cx="8181975" cy="472757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000" b="1" dirty="0" smtClean="0">
                <a:latin typeface="Corbel"/>
                <a:cs typeface="Corbel"/>
              </a:rPr>
              <a:t>Examine </a:t>
            </a:r>
            <a:r>
              <a:rPr lang="en-US" sz="3000" b="1" dirty="0">
                <a:latin typeface="Corbel"/>
                <a:cs typeface="Corbel"/>
              </a:rPr>
              <a:t>your </a:t>
            </a:r>
            <a:r>
              <a:rPr lang="en-US" sz="3000" b="1" dirty="0" smtClean="0">
                <a:latin typeface="Corbel"/>
                <a:cs typeface="Corbel"/>
              </a:rPr>
              <a:t>heart and INTEREST: 2 Cor. 13.5</a:t>
            </a:r>
            <a:endParaRPr lang="en-US" sz="3000" b="1" dirty="0">
              <a:latin typeface="Corbel"/>
              <a:cs typeface="Corbel"/>
            </a:endParaRPr>
          </a:p>
          <a:p>
            <a:pPr marL="457200" lvl="1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Why </a:t>
            </a:r>
            <a:r>
              <a:rPr lang="en-US" b="1" dirty="0">
                <a:latin typeface="Corbel"/>
                <a:cs typeface="Corbel"/>
              </a:rPr>
              <a:t>do </a:t>
            </a:r>
            <a:r>
              <a:rPr lang="en-US" b="1" dirty="0" smtClean="0">
                <a:latin typeface="Corbel"/>
                <a:cs typeface="Corbel"/>
              </a:rPr>
              <a:t>we </a:t>
            </a:r>
            <a:r>
              <a:rPr lang="en-US" b="1" dirty="0">
                <a:latin typeface="Corbel"/>
                <a:cs typeface="Corbel"/>
              </a:rPr>
              <a:t>not want to spend time with </a:t>
            </a:r>
            <a:r>
              <a:rPr lang="en-US" b="1" dirty="0" smtClean="0">
                <a:latin typeface="Corbel"/>
                <a:cs typeface="Corbel"/>
              </a:rPr>
              <a:t>our brethren? </a:t>
            </a:r>
          </a:p>
          <a:p>
            <a:pPr marL="457200" lvl="1" indent="0">
              <a:lnSpc>
                <a:spcPct val="80000"/>
              </a:lnSpc>
              <a:spcBef>
                <a:spcPts val="0"/>
              </a:spcBef>
              <a:buNone/>
            </a:pPr>
            <a:endParaRPr lang="en-US" b="1" dirty="0">
              <a:latin typeface="Corbel"/>
              <a:cs typeface="Corbel"/>
            </a:endParaRPr>
          </a:p>
          <a:p>
            <a:pPr marL="457200" lvl="1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What’s </a:t>
            </a:r>
            <a:r>
              <a:rPr lang="en-US" b="1" dirty="0">
                <a:latin typeface="Corbel"/>
                <a:cs typeface="Corbel"/>
              </a:rPr>
              <a:t>pulling us away from God? </a:t>
            </a:r>
            <a:r>
              <a:rPr lang="en-US" b="1" dirty="0" smtClean="0">
                <a:latin typeface="Corbel"/>
                <a:cs typeface="Corbel"/>
              </a:rPr>
              <a:t>Sin? Love </a:t>
            </a:r>
            <a:r>
              <a:rPr lang="en-US" b="1" dirty="0">
                <a:latin typeface="Corbel"/>
                <a:cs typeface="Corbel"/>
              </a:rPr>
              <a:t>of the </a:t>
            </a:r>
            <a:r>
              <a:rPr lang="en-US" b="1" dirty="0" smtClean="0">
                <a:latin typeface="Corbel"/>
                <a:cs typeface="Corbel"/>
              </a:rPr>
              <a:t>world? Do </a:t>
            </a:r>
            <a:r>
              <a:rPr lang="en-US" b="1" dirty="0">
                <a:latin typeface="Corbel"/>
                <a:cs typeface="Corbel"/>
              </a:rPr>
              <a:t>we have too much going on in our life? Does our “ox keep falling in the ditch</a:t>
            </a:r>
            <a:r>
              <a:rPr lang="en-US" b="1" dirty="0" smtClean="0">
                <a:latin typeface="Corbel"/>
                <a:cs typeface="Corbel"/>
              </a:rPr>
              <a:t>”?</a:t>
            </a:r>
            <a:endParaRPr lang="en-US" b="1" dirty="0">
              <a:latin typeface="Corbel"/>
              <a:cs typeface="Corbel"/>
            </a:endParaRPr>
          </a:p>
          <a:p>
            <a:pPr marL="457200" lvl="1" indent="0">
              <a:lnSpc>
                <a:spcPct val="80000"/>
              </a:lnSpc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457200" lvl="1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What </a:t>
            </a:r>
            <a:r>
              <a:rPr lang="en-US" b="1" dirty="0">
                <a:latin typeface="Corbel"/>
                <a:cs typeface="Corbel"/>
              </a:rPr>
              <a:t>is more important than gathering </a:t>
            </a:r>
            <a:r>
              <a:rPr lang="en-US" b="1" dirty="0" smtClean="0">
                <a:latin typeface="Corbel"/>
                <a:cs typeface="Corbel"/>
              </a:rPr>
              <a:t>with the saints and worshipping our heavenly Father?</a:t>
            </a:r>
          </a:p>
          <a:p>
            <a:pPr marL="457200" lvl="1" indent="0">
              <a:lnSpc>
                <a:spcPct val="80000"/>
              </a:lnSpc>
              <a:spcBef>
                <a:spcPts val="0"/>
              </a:spcBef>
              <a:buNone/>
            </a:pPr>
            <a:endParaRPr lang="en-US" b="1" dirty="0">
              <a:latin typeface="Corbel"/>
              <a:cs typeface="Corbel"/>
            </a:endParaRPr>
          </a:p>
          <a:p>
            <a:pPr marL="457200" lvl="1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b="1" dirty="0">
                <a:latin typeface="Corbel"/>
                <a:cs typeface="Corbel"/>
              </a:rPr>
              <a:t>Are </a:t>
            </a:r>
            <a:r>
              <a:rPr lang="en-US" b="1" dirty="0" smtClean="0">
                <a:latin typeface="Corbel"/>
                <a:cs typeface="Corbel"/>
              </a:rPr>
              <a:t>earthly </a:t>
            </a:r>
            <a:r>
              <a:rPr lang="en-US" b="1" dirty="0">
                <a:latin typeface="Corbel"/>
                <a:cs typeface="Corbel"/>
              </a:rPr>
              <a:t>and temporary things worth more to us than God and His desires</a:t>
            </a:r>
            <a:r>
              <a:rPr lang="en-US" b="1" dirty="0" smtClean="0">
                <a:latin typeface="Corbel"/>
                <a:cs typeface="Corbel"/>
              </a:rPr>
              <a:t>?</a:t>
            </a:r>
          </a:p>
          <a:p>
            <a:pPr marL="457200" lvl="1" indent="0">
              <a:lnSpc>
                <a:spcPct val="80000"/>
              </a:lnSpc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457200" lvl="1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What </a:t>
            </a:r>
            <a:r>
              <a:rPr lang="en-US" b="1" dirty="0">
                <a:latin typeface="Corbel"/>
                <a:cs typeface="Corbel"/>
              </a:rPr>
              <a:t>is going on in </a:t>
            </a:r>
            <a:r>
              <a:rPr lang="en-US" b="1" dirty="0" smtClean="0">
                <a:latin typeface="Corbel"/>
                <a:cs typeface="Corbel"/>
              </a:rPr>
              <a:t>our lives </a:t>
            </a:r>
            <a:r>
              <a:rPr lang="en-US" b="1" dirty="0">
                <a:latin typeface="Corbel"/>
                <a:cs typeface="Corbel"/>
              </a:rPr>
              <a:t>that is hindering </a:t>
            </a:r>
            <a:r>
              <a:rPr lang="en-US" b="1" dirty="0" smtClean="0">
                <a:latin typeface="Corbel"/>
                <a:cs typeface="Corbel"/>
              </a:rPr>
              <a:t>us from </a:t>
            </a:r>
            <a:r>
              <a:rPr lang="en-US" b="1" dirty="0">
                <a:latin typeface="Corbel"/>
                <a:cs typeface="Corbel"/>
              </a:rPr>
              <a:t>“wanting to do these things out of love for God and others” instead of being “forced to do these things”</a:t>
            </a:r>
            <a:r>
              <a:rPr lang="en-US" b="1" dirty="0" smtClean="0">
                <a:latin typeface="Corbel"/>
                <a:cs typeface="Corbel"/>
              </a:rPr>
              <a:t>?</a:t>
            </a:r>
            <a:endParaRPr lang="en-US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80467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b="1" dirty="0" smtClean="0">
                <a:latin typeface="Corbel" charset="0"/>
                <a:ea typeface="Corbel" charset="0"/>
                <a:cs typeface="Corbel" charset="0"/>
              </a:rPr>
              <a:t>Disclaimer</a:t>
            </a:r>
            <a:endParaRPr lang="en-US" sz="3600" b="1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825625"/>
            <a:ext cx="805815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 smtClean="0">
                <a:latin typeface="Corbel" charset="0"/>
                <a:ea typeface="Corbel" charset="0"/>
                <a:cs typeface="Corbel" charset="0"/>
              </a:rPr>
              <a:t>We </a:t>
            </a:r>
            <a:r>
              <a:rPr lang="en-US" sz="3000" b="1" dirty="0">
                <a:latin typeface="Corbel" charset="0"/>
                <a:ea typeface="Corbel" charset="0"/>
                <a:cs typeface="Corbel" charset="0"/>
              </a:rPr>
              <a:t>are not talking about members who </a:t>
            </a:r>
            <a:r>
              <a:rPr lang="en-US" sz="3000" b="1" dirty="0" smtClean="0">
                <a:latin typeface="Corbel" charset="0"/>
                <a:ea typeface="Corbel" charset="0"/>
                <a:cs typeface="Corbel" charset="0"/>
              </a:rPr>
              <a:t>are ill, </a:t>
            </a:r>
            <a:r>
              <a:rPr lang="en-US" sz="3000" b="1" dirty="0">
                <a:latin typeface="Corbel" charset="0"/>
                <a:ea typeface="Corbel" charset="0"/>
                <a:cs typeface="Corbel" charset="0"/>
              </a:rPr>
              <a:t>disabled, </a:t>
            </a:r>
            <a:r>
              <a:rPr lang="en-US" sz="3000" b="1" dirty="0" smtClean="0">
                <a:latin typeface="Corbel" charset="0"/>
                <a:ea typeface="Corbel" charset="0"/>
                <a:cs typeface="Corbel" charset="0"/>
              </a:rPr>
              <a:t>elderly, or absent </a:t>
            </a:r>
            <a:r>
              <a:rPr lang="en-US" sz="3000" b="1" dirty="0">
                <a:latin typeface="Corbel" charset="0"/>
                <a:ea typeface="Corbel" charset="0"/>
                <a:cs typeface="Corbel" charset="0"/>
              </a:rPr>
              <a:t>due </a:t>
            </a:r>
            <a:r>
              <a:rPr lang="en-US" sz="3000" b="1" dirty="0" smtClean="0">
                <a:latin typeface="Corbel" charset="0"/>
                <a:ea typeface="Corbel" charset="0"/>
                <a:cs typeface="Corbel" charset="0"/>
              </a:rPr>
              <a:t>to emergency or things beyond their control, etc.</a:t>
            </a:r>
            <a:endParaRPr lang="en-US" sz="3000" b="1" dirty="0">
              <a:latin typeface="Corbel" charset="0"/>
              <a:ea typeface="Corbel" charset="0"/>
              <a:cs typeface="Corbel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3000" b="1" dirty="0" smtClean="0">
              <a:latin typeface="Corbel" charset="0"/>
              <a:ea typeface="Corbel" charset="0"/>
              <a:cs typeface="Corbel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000" b="1" dirty="0" smtClean="0">
                <a:latin typeface="Corbel" charset="0"/>
                <a:ea typeface="Corbel" charset="0"/>
                <a:cs typeface="Corbel" charset="0"/>
              </a:rPr>
              <a:t>We </a:t>
            </a:r>
            <a:r>
              <a:rPr lang="en-US" sz="3000" b="1" dirty="0">
                <a:latin typeface="Corbel" charset="0"/>
                <a:ea typeface="Corbel" charset="0"/>
                <a:cs typeface="Corbel" charset="0"/>
              </a:rPr>
              <a:t>are talking about </a:t>
            </a:r>
            <a:r>
              <a:rPr lang="en-US" sz="3000" b="1" i="1" dirty="0">
                <a:latin typeface="Corbel" charset="0"/>
                <a:ea typeface="Corbel" charset="0"/>
                <a:cs typeface="Corbel" charset="0"/>
              </a:rPr>
              <a:t>able</a:t>
            </a:r>
            <a:r>
              <a:rPr lang="en-US" sz="3000" b="1" dirty="0">
                <a:latin typeface="Corbel" charset="0"/>
                <a:ea typeface="Corbel" charset="0"/>
                <a:cs typeface="Corbel" charset="0"/>
              </a:rPr>
              <a:t> members </a:t>
            </a:r>
            <a:r>
              <a:rPr lang="en-US" sz="3000" b="1" dirty="0" smtClean="0">
                <a:latin typeface="Corbel" charset="0"/>
                <a:ea typeface="Corbel" charset="0"/>
                <a:cs typeface="Corbel" charset="0"/>
              </a:rPr>
              <a:t>who have the attitude </a:t>
            </a:r>
            <a:r>
              <a:rPr lang="en-US" sz="3000" b="1" dirty="0">
                <a:latin typeface="Corbel" charset="0"/>
                <a:ea typeface="Corbel" charset="0"/>
                <a:cs typeface="Corbel" charset="0"/>
              </a:rPr>
              <a:t>of not wanting to </a:t>
            </a:r>
            <a:r>
              <a:rPr lang="en-US" sz="3000" b="1" dirty="0" smtClean="0">
                <a:latin typeface="Corbel" charset="0"/>
                <a:ea typeface="Corbel" charset="0"/>
                <a:cs typeface="Corbel" charset="0"/>
              </a:rPr>
              <a:t>assemble; intentionally </a:t>
            </a:r>
            <a:r>
              <a:rPr lang="en-US" sz="3000" b="1" dirty="0">
                <a:latin typeface="Corbel" charset="0"/>
                <a:ea typeface="Corbel" charset="0"/>
                <a:cs typeface="Corbel" charset="0"/>
              </a:rPr>
              <a:t>finding </a:t>
            </a:r>
            <a:r>
              <a:rPr lang="en-US" sz="3000" b="1" dirty="0" smtClean="0">
                <a:latin typeface="Corbel" charset="0"/>
                <a:ea typeface="Corbel" charset="0"/>
                <a:cs typeface="Corbel" charset="0"/>
              </a:rPr>
              <a:t>reasons not to assemble </a:t>
            </a:r>
            <a:r>
              <a:rPr lang="en-US" sz="3000" b="1" dirty="0">
                <a:latin typeface="Corbel" charset="0"/>
                <a:ea typeface="Corbel" charset="0"/>
                <a:cs typeface="Corbel" charset="0"/>
              </a:rPr>
              <a:t>or just simply being lazy and deciding </a:t>
            </a:r>
            <a:r>
              <a:rPr lang="en-US" sz="3000" b="1" dirty="0" smtClean="0">
                <a:latin typeface="Corbel" charset="0"/>
                <a:ea typeface="Corbel" charset="0"/>
                <a:cs typeface="Corbel" charset="0"/>
              </a:rPr>
              <a:t>not to come</a:t>
            </a:r>
            <a:r>
              <a:rPr lang="en-US" sz="3000" b="1" dirty="0">
                <a:latin typeface="Corbel" charset="0"/>
                <a:ea typeface="Corbel" charset="0"/>
                <a:cs typeface="Corbel" charset="0"/>
              </a:rPr>
              <a:t>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4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Corbel" charset="0"/>
                <a:ea typeface="Corbel" charset="0"/>
                <a:cs typeface="Corbel" charset="0"/>
              </a:rPr>
              <a:t>How to FIX the Heart Problem</a:t>
            </a:r>
            <a:endParaRPr lang="en-US" sz="3600" b="1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b="1" dirty="0" smtClean="0">
                <a:latin typeface="Corbel"/>
                <a:cs typeface="Corbel"/>
              </a:rPr>
              <a:t>ACCOUNTABILITY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b="1" dirty="0" smtClean="0">
                <a:latin typeface="Corbel"/>
                <a:cs typeface="Corbel"/>
              </a:rPr>
              <a:t>We need loving </a:t>
            </a:r>
            <a:r>
              <a:rPr lang="en-US" sz="3200" b="1" dirty="0">
                <a:latin typeface="Corbel"/>
                <a:cs typeface="Corbel"/>
              </a:rPr>
              <a:t>and </a:t>
            </a:r>
            <a:r>
              <a:rPr lang="en-US" sz="3200" b="1" dirty="0" smtClean="0">
                <a:latin typeface="Corbel"/>
                <a:cs typeface="Corbel"/>
              </a:rPr>
              <a:t>encouraging brethren that will call</a:t>
            </a:r>
            <a:r>
              <a:rPr lang="en-US" sz="3200" b="1" dirty="0">
                <a:latin typeface="Corbel"/>
                <a:cs typeface="Corbel"/>
              </a:rPr>
              <a:t>, write, </a:t>
            </a:r>
            <a:r>
              <a:rPr lang="en-US" sz="3200" b="1" dirty="0" smtClean="0">
                <a:latin typeface="Corbel"/>
                <a:cs typeface="Corbel"/>
              </a:rPr>
              <a:t>and visit. Heb. 3.12-13</a:t>
            </a:r>
            <a:endParaRPr lang="en-US" sz="3200" b="1" dirty="0">
              <a:latin typeface="Corbel"/>
              <a:cs typeface="Corbel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5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687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b="1" dirty="0" smtClean="0">
                <a:latin typeface="Corbel" charset="0"/>
                <a:ea typeface="Corbel" charset="0"/>
                <a:cs typeface="Corbel" charset="0"/>
              </a:rPr>
              <a:t>Let's Be Honest</a:t>
            </a:r>
            <a:endParaRPr lang="en-US" sz="8800" b="1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 charset="0"/>
                <a:ea typeface="Corbel" charset="0"/>
                <a:cs typeface="Corbel" charset="0"/>
              </a:rPr>
              <a:t>We never miss work and are never late for work.</a:t>
            </a:r>
            <a:endParaRPr lang="en-US" b="1" dirty="0">
              <a:latin typeface="Corbel" charset="0"/>
              <a:ea typeface="Corbel" charset="0"/>
              <a:cs typeface="Corbel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 charset="0"/>
              <a:ea typeface="Corbel" charset="0"/>
              <a:cs typeface="Corbel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 charset="0"/>
                <a:ea typeface="Corbel" charset="0"/>
                <a:cs typeface="Corbel" charset="0"/>
              </a:rPr>
              <a:t>We never allow our </a:t>
            </a:r>
            <a:r>
              <a:rPr lang="en-US" b="1" dirty="0">
                <a:latin typeface="Corbel" charset="0"/>
                <a:ea typeface="Corbel" charset="0"/>
                <a:cs typeface="Corbel" charset="0"/>
              </a:rPr>
              <a:t>children to miss school and </a:t>
            </a:r>
            <a:r>
              <a:rPr lang="en-US" b="1" dirty="0" smtClean="0">
                <a:latin typeface="Corbel" charset="0"/>
                <a:ea typeface="Corbel" charset="0"/>
                <a:cs typeface="Corbel" charset="0"/>
              </a:rPr>
              <a:t>they </a:t>
            </a:r>
            <a:r>
              <a:rPr lang="en-US" b="1" dirty="0">
                <a:latin typeface="Corbel" charset="0"/>
                <a:ea typeface="Corbel" charset="0"/>
                <a:cs typeface="Corbel" charset="0"/>
              </a:rPr>
              <a:t>are never late for school</a:t>
            </a:r>
            <a:r>
              <a:rPr lang="en-US" b="1" dirty="0" smtClean="0">
                <a:latin typeface="Corbel" charset="0"/>
                <a:ea typeface="Corbel" charset="0"/>
                <a:cs typeface="Corbel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rbel" charset="0"/>
              <a:ea typeface="Corbel" charset="0"/>
              <a:cs typeface="Corbel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 charset="0"/>
                <a:ea typeface="Corbel" charset="0"/>
                <a:cs typeface="Corbel" charset="0"/>
              </a:rPr>
              <a:t>We can </a:t>
            </a:r>
            <a:r>
              <a:rPr lang="en-US" b="1" dirty="0">
                <a:latin typeface="Corbel" charset="0"/>
                <a:ea typeface="Corbel" charset="0"/>
                <a:cs typeface="Corbel" charset="0"/>
              </a:rPr>
              <a:t>be found at all kinds of secular activities throughout the week: sports, social events, etc</a:t>
            </a:r>
            <a:r>
              <a:rPr lang="en-US" b="1" dirty="0" smtClean="0">
                <a:latin typeface="Corbel" charset="0"/>
                <a:ea typeface="Corbel" charset="0"/>
                <a:cs typeface="Corbel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rbel" charset="0"/>
              <a:ea typeface="Corbel" charset="0"/>
              <a:cs typeface="Corbel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rbel" charset="0"/>
                <a:ea typeface="Corbel" charset="0"/>
                <a:cs typeface="Corbel" charset="0"/>
              </a:rPr>
              <a:t>We have probably signed up for membership of some kind and do not miss a meeting, monthly or yearly </a:t>
            </a:r>
            <a:r>
              <a:rPr lang="en-US" b="1" dirty="0" smtClean="0">
                <a:latin typeface="Corbel" charset="0"/>
                <a:ea typeface="Corbel" charset="0"/>
                <a:cs typeface="Corbel" charset="0"/>
              </a:rPr>
              <a:t>dues, </a:t>
            </a:r>
            <a:r>
              <a:rPr lang="en-US" b="1" dirty="0">
                <a:latin typeface="Corbel" charset="0"/>
                <a:ea typeface="Corbel" charset="0"/>
                <a:cs typeface="Corbel" charset="0"/>
              </a:rPr>
              <a:t>and are dedicated to the cause of the club/group</a:t>
            </a:r>
            <a:r>
              <a:rPr lang="en-US" b="1" dirty="0" smtClean="0">
                <a:latin typeface="Corbel" charset="0"/>
                <a:ea typeface="Corbel" charset="0"/>
                <a:cs typeface="Corbel" charset="0"/>
              </a:rPr>
              <a:t>.</a:t>
            </a:r>
            <a:endParaRPr lang="en-US" b="1" dirty="0">
              <a:latin typeface="Corbel" charset="0"/>
              <a:ea typeface="Corbel" charset="0"/>
              <a:cs typeface="Corbel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rbel" charset="0"/>
              <a:ea typeface="Corbel" charset="0"/>
              <a:cs typeface="Corbel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79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b="1" dirty="0">
                <a:latin typeface="Corbel" charset="0"/>
                <a:ea typeface="Corbel" charset="0"/>
                <a:cs typeface="Corbel" charset="0"/>
              </a:rPr>
              <a:t>Let's Be Honest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endParaRPr lang="en-US" sz="5400" b="1" dirty="0" smtClean="0">
              <a:latin typeface="Corbel" charset="0"/>
              <a:ea typeface="Corbel" charset="0"/>
              <a:cs typeface="Corbel" charset="0"/>
            </a:endParaRPr>
          </a:p>
          <a:p>
            <a:pPr marL="0" indent="0" algn="ctr">
              <a:buNone/>
            </a:pPr>
            <a:r>
              <a:rPr lang="en-US" sz="5400" b="1" dirty="0" smtClean="0">
                <a:latin typeface="Corbel" charset="0"/>
                <a:ea typeface="Corbel" charset="0"/>
                <a:cs typeface="Corbel" charset="0"/>
              </a:rPr>
              <a:t>This is a HEART problem</a:t>
            </a:r>
            <a:r>
              <a:rPr lang="en-US" sz="5400" b="1" dirty="0">
                <a:latin typeface="Corbel" charset="0"/>
                <a:ea typeface="Corbel" charset="0"/>
                <a:cs typeface="Corbel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190500" y="5869186"/>
            <a:ext cx="8763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latin typeface="Corbel"/>
                <a:cs typeface="Corbel"/>
              </a:rPr>
              <a:t>Remember, we </a:t>
            </a:r>
            <a:r>
              <a:rPr lang="en-US" sz="2200" b="1" dirty="0">
                <a:latin typeface="Corbel"/>
                <a:cs typeface="Corbel"/>
              </a:rPr>
              <a:t>are not talking about members who are ill, disabled, elderly, or absent due to emergency or things beyond their control, etc.</a:t>
            </a:r>
          </a:p>
        </p:txBody>
      </p:sp>
    </p:spTree>
    <p:extLst>
      <p:ext uri="{BB962C8B-B14F-4D97-AF65-F5344CB8AC3E}">
        <p14:creationId xmlns:p14="http://schemas.microsoft.com/office/powerpoint/2010/main" val="44247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600" b="1" dirty="0" smtClean="0">
                <a:latin typeface="Corbel" charset="0"/>
                <a:ea typeface="Corbel" charset="0"/>
                <a:cs typeface="Corbel" charset="0"/>
              </a:rPr>
              <a:t>Honest Questions to Consider</a:t>
            </a:r>
            <a:endParaRPr lang="en-US" sz="4600" b="1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200" b="1" dirty="0" smtClean="0">
                <a:latin typeface="Corbel"/>
                <a:cs typeface="Corbel"/>
              </a:rPr>
              <a:t>Can our friends talk </a:t>
            </a:r>
            <a:r>
              <a:rPr lang="en-US" sz="3200" b="1" dirty="0">
                <a:latin typeface="Corbel"/>
                <a:cs typeface="Corbel"/>
              </a:rPr>
              <a:t>us out of </a:t>
            </a:r>
            <a:r>
              <a:rPr lang="en-US" sz="3200" b="1" dirty="0" smtClean="0">
                <a:latin typeface="Corbel"/>
                <a:cs typeface="Corbel"/>
              </a:rPr>
              <a:t>assembling?</a:t>
            </a:r>
            <a:endParaRPr lang="en-US" sz="3200" b="1" dirty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2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b="1" dirty="0" smtClean="0">
                <a:latin typeface="Corbel"/>
                <a:cs typeface="Corbel"/>
              </a:rPr>
              <a:t>Do </a:t>
            </a:r>
            <a:r>
              <a:rPr lang="en-US" sz="3200" b="1" dirty="0">
                <a:latin typeface="Corbel"/>
                <a:cs typeface="Corbel"/>
              </a:rPr>
              <a:t>we consider opportunities to </a:t>
            </a:r>
            <a:r>
              <a:rPr lang="en-US" sz="3200" b="1" dirty="0" smtClean="0">
                <a:latin typeface="Corbel"/>
                <a:cs typeface="Corbel"/>
              </a:rPr>
              <a:t>assemble when </a:t>
            </a:r>
            <a:r>
              <a:rPr lang="en-US" sz="3200" b="1" dirty="0">
                <a:latin typeface="Corbel"/>
                <a:cs typeface="Corbel"/>
              </a:rPr>
              <a:t>we make our plans and life decisions? Sports? Vacation</a:t>
            </a:r>
            <a:r>
              <a:rPr lang="en-US" sz="3200" b="1" dirty="0" smtClean="0">
                <a:latin typeface="Corbel"/>
                <a:cs typeface="Corbel"/>
              </a:rPr>
              <a:t>? Work?</a:t>
            </a:r>
            <a:endParaRPr lang="en-US" sz="3200" b="1" dirty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200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b="1" dirty="0" smtClean="0">
                <a:latin typeface="Corbel"/>
                <a:cs typeface="Corbel"/>
              </a:rPr>
              <a:t>Does </a:t>
            </a:r>
            <a:r>
              <a:rPr lang="en-US" sz="3200" b="1" dirty="0">
                <a:latin typeface="Corbel"/>
                <a:cs typeface="Corbel"/>
              </a:rPr>
              <a:t>it bother you that you aren’t </a:t>
            </a:r>
            <a:r>
              <a:rPr lang="en-US" sz="3200" b="1" dirty="0" smtClean="0">
                <a:latin typeface="Corbel"/>
                <a:cs typeface="Corbel"/>
              </a:rPr>
              <a:t>assembled with the brethren?</a:t>
            </a:r>
            <a:endParaRPr lang="en-US" sz="3200" b="1" dirty="0">
              <a:latin typeface="Corbel"/>
              <a:cs typeface="Corbel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1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600" b="1" dirty="0" smtClean="0">
                <a:latin typeface="Corbel" charset="0"/>
                <a:ea typeface="Corbel" charset="0"/>
                <a:cs typeface="Corbel" charset="0"/>
              </a:rPr>
              <a:t>Honest Questions to Consider</a:t>
            </a:r>
            <a:endParaRPr lang="en-US" sz="4600" b="1" dirty="0"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When </a:t>
            </a:r>
            <a:r>
              <a:rPr lang="en-US" b="1" dirty="0">
                <a:latin typeface="Corbel"/>
                <a:cs typeface="Corbel"/>
              </a:rPr>
              <a:t>you attend on Sunday morning do you feel you’ve accomplished your duty as a Christian</a:t>
            </a:r>
            <a:r>
              <a:rPr lang="en-US" b="1" dirty="0" smtClean="0">
                <a:latin typeface="Corbel"/>
                <a:cs typeface="Corbel"/>
              </a:rPr>
              <a:t>?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Is </a:t>
            </a:r>
            <a:r>
              <a:rPr lang="en-US" b="1" dirty="0">
                <a:latin typeface="Corbel"/>
                <a:cs typeface="Corbel"/>
              </a:rPr>
              <a:t>this not the same thing as “trying to get by with the least amount and still be saved” attitude</a:t>
            </a:r>
            <a:r>
              <a:rPr lang="en-US" b="1" dirty="0" smtClean="0">
                <a:latin typeface="Corbel"/>
                <a:cs typeface="Corbel"/>
              </a:rPr>
              <a:t>?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Are </a:t>
            </a:r>
            <a:r>
              <a:rPr lang="en-US" b="1" dirty="0">
                <a:latin typeface="Corbel"/>
                <a:cs typeface="Corbel"/>
              </a:rPr>
              <a:t>additional services/Bible classes viewed as one of the hardest things about being a Christian</a:t>
            </a:r>
            <a:r>
              <a:rPr lang="en-US" b="1" dirty="0" smtClean="0">
                <a:latin typeface="Corbel"/>
                <a:cs typeface="Corbel"/>
              </a:rPr>
              <a:t>?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85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Corbel" charset="0"/>
                <a:ea typeface="Corbel" charset="0"/>
                <a:cs typeface="Corbel" charset="0"/>
              </a:rPr>
              <a:t>Why Does the Local Church Exist?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Because </a:t>
            </a:r>
            <a:r>
              <a:rPr lang="en-US" b="1" dirty="0">
                <a:latin typeface="Corbel"/>
                <a:cs typeface="Corbel"/>
              </a:rPr>
              <a:t>God </a:t>
            </a:r>
            <a:r>
              <a:rPr lang="en-US" b="1" dirty="0" smtClean="0">
                <a:latin typeface="Corbel"/>
                <a:cs typeface="Corbel"/>
              </a:rPr>
              <a:t>PLANNED it</a:t>
            </a:r>
            <a:r>
              <a:rPr lang="en-US" b="1" dirty="0">
                <a:latin typeface="Corbel"/>
                <a:cs typeface="Corbel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Because </a:t>
            </a:r>
            <a:r>
              <a:rPr lang="en-US" b="1" dirty="0">
                <a:latin typeface="Corbel"/>
                <a:cs typeface="Corbel"/>
              </a:rPr>
              <a:t>God does nothing </a:t>
            </a:r>
            <a:r>
              <a:rPr lang="en-US" b="1" dirty="0" smtClean="0">
                <a:latin typeface="Corbel"/>
                <a:cs typeface="Corbel"/>
              </a:rPr>
              <a:t>UNNECESSARY.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Because </a:t>
            </a:r>
            <a:r>
              <a:rPr lang="en-US" b="1" dirty="0">
                <a:latin typeface="Corbel"/>
                <a:cs typeface="Corbel"/>
              </a:rPr>
              <a:t>Christians </a:t>
            </a:r>
            <a:r>
              <a:rPr lang="en-US" b="1" dirty="0" smtClean="0">
                <a:latin typeface="Corbel"/>
                <a:cs typeface="Corbel"/>
              </a:rPr>
              <a:t>NEED each </a:t>
            </a:r>
            <a:r>
              <a:rPr lang="en-US" b="1" dirty="0">
                <a:latin typeface="Corbel"/>
                <a:cs typeface="Corbel"/>
              </a:rPr>
              <a:t>other.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Because </a:t>
            </a:r>
            <a:r>
              <a:rPr lang="en-US" b="1" dirty="0">
                <a:latin typeface="Corbel"/>
                <a:cs typeface="Corbel"/>
              </a:rPr>
              <a:t>the local church is </a:t>
            </a:r>
            <a:r>
              <a:rPr lang="en-US" b="1" dirty="0" smtClean="0">
                <a:latin typeface="Corbel"/>
                <a:cs typeface="Corbel"/>
              </a:rPr>
              <a:t>INTENDED to </a:t>
            </a:r>
            <a:r>
              <a:rPr lang="en-US" b="1" dirty="0">
                <a:latin typeface="Corbel"/>
                <a:cs typeface="Corbel"/>
              </a:rPr>
              <a:t>keep us faithful, safe from the </a:t>
            </a:r>
            <a:r>
              <a:rPr lang="en-US" b="1" dirty="0" smtClean="0">
                <a:latin typeface="Corbel"/>
                <a:cs typeface="Corbel"/>
              </a:rPr>
              <a:t>world, and </a:t>
            </a:r>
            <a:r>
              <a:rPr lang="en-US" b="1" dirty="0">
                <a:latin typeface="Corbel"/>
                <a:cs typeface="Corbel"/>
              </a:rPr>
              <a:t>spiritually growing.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Because </a:t>
            </a:r>
            <a:r>
              <a:rPr lang="en-US" b="1" dirty="0">
                <a:latin typeface="Corbel"/>
                <a:cs typeface="Corbel"/>
              </a:rPr>
              <a:t>God commanded/provided examples that we work </a:t>
            </a:r>
            <a:r>
              <a:rPr lang="en-US" b="1" dirty="0" smtClean="0">
                <a:latin typeface="Corbel"/>
                <a:cs typeface="Corbel"/>
              </a:rPr>
              <a:t>TOGETHER.</a:t>
            </a:r>
            <a:endParaRPr lang="en-US" b="1" dirty="0">
              <a:latin typeface="Corbel"/>
              <a:cs typeface="Corbel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63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Corbel" charset="0"/>
                <a:ea typeface="Corbel" charset="0"/>
                <a:cs typeface="Corbel" charset="0"/>
              </a:rPr>
              <a:t>Why Does the Local Church Exist?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4325" y="1825624"/>
            <a:ext cx="8515350" cy="465137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 smtClean="0">
                <a:latin typeface="Corbel"/>
                <a:cs typeface="Corbel"/>
              </a:rPr>
              <a:t>Acts 2.42: </a:t>
            </a:r>
            <a:r>
              <a:rPr lang="en-US" sz="2600" b="1" dirty="0">
                <a:latin typeface="Corbel"/>
                <a:cs typeface="Corbel"/>
              </a:rPr>
              <a:t>Study, fellowship, break bread, pray together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 smtClean="0">
                <a:latin typeface="Corbel"/>
                <a:cs typeface="Corbel"/>
              </a:rPr>
              <a:t>Acts 2.46: Together daily</a:t>
            </a:r>
            <a:endParaRPr lang="en-US" sz="2600" b="1" dirty="0">
              <a:latin typeface="Corbel"/>
              <a:cs typeface="Corbe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 smtClean="0">
                <a:latin typeface="Corbel"/>
                <a:cs typeface="Corbel"/>
              </a:rPr>
              <a:t>Acts 4.32ff: </a:t>
            </a:r>
            <a:r>
              <a:rPr lang="en-US" sz="2600" b="1" dirty="0">
                <a:latin typeface="Corbel"/>
                <a:cs typeface="Corbel"/>
              </a:rPr>
              <a:t>Share possessions with each other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 smtClean="0">
                <a:latin typeface="Corbel"/>
                <a:cs typeface="Corbel"/>
              </a:rPr>
              <a:t>Acts 6.1ff: </a:t>
            </a:r>
            <a:r>
              <a:rPr lang="en-US" sz="2600" b="1" dirty="0">
                <a:latin typeface="Corbel"/>
                <a:cs typeface="Corbel"/>
              </a:rPr>
              <a:t>Care for widows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 smtClean="0">
                <a:latin typeface="Corbel"/>
                <a:cs typeface="Corbel"/>
              </a:rPr>
              <a:t>Acts </a:t>
            </a:r>
            <a:r>
              <a:rPr lang="en-US" sz="2600" b="1" dirty="0">
                <a:latin typeface="Corbel"/>
                <a:cs typeface="Corbel"/>
              </a:rPr>
              <a:t>11.25-</a:t>
            </a:r>
            <a:r>
              <a:rPr lang="en-US" sz="2600" b="1" dirty="0" smtClean="0">
                <a:latin typeface="Corbel"/>
                <a:cs typeface="Corbel"/>
              </a:rPr>
              <a:t>26: </a:t>
            </a:r>
            <a:r>
              <a:rPr lang="en-US" sz="2600" b="1" dirty="0">
                <a:latin typeface="Corbel"/>
                <a:cs typeface="Corbel"/>
              </a:rPr>
              <a:t>Meet, teach, send contribution to saints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 smtClean="0">
                <a:latin typeface="Corbel"/>
                <a:cs typeface="Corbel"/>
              </a:rPr>
              <a:t>Acts 13.1ff: </a:t>
            </a:r>
            <a:r>
              <a:rPr lang="en-US" sz="2600" b="1" dirty="0">
                <a:latin typeface="Corbel"/>
                <a:cs typeface="Corbel"/>
              </a:rPr>
              <a:t>Fast, pray, send out workers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 smtClean="0">
                <a:latin typeface="Corbel"/>
                <a:cs typeface="Corbel"/>
              </a:rPr>
              <a:t>Acts 14.23: Appoint </a:t>
            </a:r>
            <a:r>
              <a:rPr lang="en-US" sz="2600" b="1" dirty="0">
                <a:latin typeface="Corbel"/>
                <a:cs typeface="Corbel"/>
              </a:rPr>
              <a:t>Pastors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 smtClean="0">
                <a:latin typeface="Corbel"/>
                <a:cs typeface="Corbel"/>
              </a:rPr>
              <a:t>Acts 15.1ff: Settle disputes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>
                <a:latin typeface="Corbel"/>
                <a:cs typeface="Corbel"/>
              </a:rPr>
              <a:t>Acts 19.9: Reason daily with </a:t>
            </a:r>
            <a:r>
              <a:rPr lang="en-US" sz="2600" b="1" dirty="0" smtClean="0">
                <a:latin typeface="Corbel"/>
                <a:cs typeface="Corbel"/>
              </a:rPr>
              <a:t>unbelievers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>
                <a:latin typeface="Corbel"/>
                <a:cs typeface="Corbel"/>
              </a:rPr>
              <a:t>Acts 20.7: Meet on Sunday to break bread, hear a message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>
                <a:latin typeface="Corbel"/>
                <a:cs typeface="Corbel"/>
              </a:rPr>
              <a:t>Acts 21.17: Receive </a:t>
            </a:r>
            <a:r>
              <a:rPr lang="en-US" sz="2600" b="1" dirty="0" smtClean="0">
                <a:latin typeface="Corbel"/>
                <a:cs typeface="Corbel"/>
              </a:rPr>
              <a:t>preachers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600" b="1" dirty="0">
                <a:latin typeface="Corbel"/>
                <a:cs typeface="Corbel"/>
              </a:rPr>
              <a:t>1 Cor. 5ff: Discipline sinful </a:t>
            </a:r>
            <a:r>
              <a:rPr lang="en-US" sz="2600" b="1" dirty="0" smtClean="0">
                <a:latin typeface="Corbel"/>
                <a:cs typeface="Corbel"/>
              </a:rPr>
              <a:t>members</a:t>
            </a:r>
            <a:endParaRPr lang="en-US" sz="2600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68954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Corbel" charset="0"/>
                <a:ea typeface="Corbel" charset="0"/>
                <a:cs typeface="Corbel" charset="0"/>
              </a:rPr>
              <a:t>Why Does the Local Church Exist?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9563" y="1825624"/>
            <a:ext cx="8524875" cy="465137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1 </a:t>
            </a:r>
            <a:r>
              <a:rPr lang="en-US" b="1" dirty="0">
                <a:latin typeface="Corbel"/>
                <a:cs typeface="Corbel"/>
              </a:rPr>
              <a:t>Cor. 11.23ff: Take Lord’s Supper together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latin typeface="Corbel"/>
                <a:cs typeface="Corbel"/>
              </a:rPr>
              <a:t>1 Cor. 12.26: Suffer with those who are suffering and rejoice with those who are rejoicing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latin typeface="Corbel"/>
                <a:cs typeface="Corbel"/>
              </a:rPr>
              <a:t>1 Cor. 14: Orderly worship, considerate of visitors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latin typeface="Corbel"/>
                <a:cs typeface="Corbel"/>
              </a:rPr>
              <a:t>1 Cor. 16.1ff; 2 Cor. 9.1ff: Collect to help </a:t>
            </a:r>
            <a:r>
              <a:rPr lang="en-US" b="1" dirty="0" smtClean="0">
                <a:latin typeface="Corbel"/>
                <a:cs typeface="Corbel"/>
              </a:rPr>
              <a:t>saints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Phil</a:t>
            </a:r>
            <a:r>
              <a:rPr lang="en-US" b="1" dirty="0">
                <a:latin typeface="Corbel"/>
                <a:cs typeface="Corbel"/>
              </a:rPr>
              <a:t>. 4.15-18: Share with preachers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latin typeface="Corbel"/>
                <a:cs typeface="Corbel"/>
              </a:rPr>
              <a:t>1 Thess. 5.13: Edify one another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latin typeface="Corbel"/>
                <a:cs typeface="Corbel"/>
              </a:rPr>
              <a:t>1 Tim. 5.3-16: Take care of widows who have no </a:t>
            </a:r>
            <a:r>
              <a:rPr lang="en-US" b="1" dirty="0" smtClean="0">
                <a:latin typeface="Corbel"/>
                <a:cs typeface="Corbel"/>
              </a:rPr>
              <a:t>family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1 </a:t>
            </a:r>
            <a:r>
              <a:rPr lang="en-US" b="1" dirty="0">
                <a:latin typeface="Corbel"/>
                <a:cs typeface="Corbel"/>
              </a:rPr>
              <a:t>Tim. 5.17: Take care of </a:t>
            </a:r>
            <a:r>
              <a:rPr lang="en-US" b="1" dirty="0" smtClean="0">
                <a:latin typeface="Corbel"/>
                <a:cs typeface="Corbel"/>
              </a:rPr>
              <a:t>elders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latin typeface="Corbel"/>
                <a:cs typeface="Corbel"/>
              </a:rPr>
              <a:t>Heb. 3.12-13: exhort one another every day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latin typeface="Corbel"/>
                <a:cs typeface="Corbel"/>
              </a:rPr>
              <a:t>Heb. 10.23-25: Meet </a:t>
            </a:r>
            <a:r>
              <a:rPr lang="en-US" b="1" dirty="0" smtClean="0">
                <a:latin typeface="Corbel"/>
                <a:cs typeface="Corbel"/>
              </a:rPr>
              <a:t>together</a:t>
            </a:r>
            <a:endParaRPr lang="en-US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29312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OfficeLight_16x9</Template>
  <TotalTime>1047</TotalTime>
  <Words>1240</Words>
  <Application>Microsoft Macintosh PowerPoint</Application>
  <PresentationFormat>On-screen Show (4:3)</PresentationFormat>
  <Paragraphs>149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Calibri Light</vt:lpstr>
      <vt:lpstr>Corbel</vt:lpstr>
      <vt:lpstr>Arial</vt:lpstr>
      <vt:lpstr>Office Theme</vt:lpstr>
      <vt:lpstr>PowerPoint Presentation</vt:lpstr>
      <vt:lpstr>Disclaimer</vt:lpstr>
      <vt:lpstr>Let's Be Honest</vt:lpstr>
      <vt:lpstr>Let's Be Honest</vt:lpstr>
      <vt:lpstr>Honest Questions to Consider</vt:lpstr>
      <vt:lpstr>Honest Questions to Consider</vt:lpstr>
      <vt:lpstr>Why Does the Local Church Exist?</vt:lpstr>
      <vt:lpstr>Why Does the Local Church Exist?</vt:lpstr>
      <vt:lpstr>Why Does the Local Church Exist?</vt:lpstr>
      <vt:lpstr>Why Does the Local Church Exist?</vt:lpstr>
      <vt:lpstr>Why Does the Local Church Exist?</vt:lpstr>
      <vt:lpstr>Why Does the Local Church Exist?</vt:lpstr>
      <vt:lpstr>Questions to Consider. You Decide.</vt:lpstr>
      <vt:lpstr>Questions to Consider. You Decide.</vt:lpstr>
      <vt:lpstr>PowerPoint Presentation</vt:lpstr>
      <vt:lpstr>What Does Our Attendance Teach Our CHILDREN?</vt:lpstr>
      <vt:lpstr>What Does Our Attendance Teach Our CHILDREN?</vt:lpstr>
      <vt:lpstr>Questions to Consider:</vt:lpstr>
      <vt:lpstr>How to FIX the Heart Problem</vt:lpstr>
      <vt:lpstr>How to FIX the Heart Problem</vt:lpstr>
      <vt:lpstr>PowerPoint Presentation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138</cp:revision>
  <dcterms:created xsi:type="dcterms:W3CDTF">2016-08-14T00:25:41Z</dcterms:created>
  <dcterms:modified xsi:type="dcterms:W3CDTF">2017-11-05T05:57:58Z</dcterms:modified>
</cp:coreProperties>
</file>