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7" r:id="rId2"/>
    <p:sldId id="269" r:id="rId3"/>
    <p:sldId id="261" r:id="rId4"/>
    <p:sldId id="264" r:id="rId5"/>
    <p:sldId id="267" r:id="rId6"/>
    <p:sldId id="266" r:id="rId7"/>
    <p:sldId id="26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81"/>
    <p:restoredTop sz="94649"/>
  </p:normalViewPr>
  <p:slideViewPr>
    <p:cSldViewPr snapToGrid="0" snapToObjects="1">
      <p:cViewPr>
        <p:scale>
          <a:sx n="95" d="100"/>
          <a:sy n="95" d="100"/>
        </p:scale>
        <p:origin x="208" y="144"/>
      </p:cViewPr>
      <p:guideLst>
        <p:guide orient="horz" pos="213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3C9D4-EC1C-CB47-B8D2-B178A96FF261}" type="datetimeFigureOut">
              <a:rPr lang="en-US" smtClean="0"/>
              <a:t>10/8/17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2D8652-64CD-2847-868F-CB6C5971494B}" type="slidenum">
              <a:rPr lang="en-US" smtClean="0"/>
              <a:t>‹#›</a:t>
            </a:fld>
            <a:endParaRPr lang="en-US"/>
          </a:p>
        </p:txBody>
      </p:sp>
    </p:spTree>
    <p:extLst>
      <p:ext uri="{BB962C8B-B14F-4D97-AF65-F5344CB8AC3E}">
        <p14:creationId xmlns:p14="http://schemas.microsoft.com/office/powerpoint/2010/main" val="1671113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2D8652-64CD-2847-868F-CB6C5971494B}" type="slidenum">
              <a:rPr lang="en-US" smtClean="0"/>
              <a:t>1</a:t>
            </a:fld>
            <a:endParaRPr lang="en-US"/>
          </a:p>
        </p:txBody>
      </p:sp>
    </p:spTree>
    <p:extLst>
      <p:ext uri="{BB962C8B-B14F-4D97-AF65-F5344CB8AC3E}">
        <p14:creationId xmlns:p14="http://schemas.microsoft.com/office/powerpoint/2010/main" val="153075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2D8652-64CD-2847-868F-CB6C5971494B}" type="slidenum">
              <a:rPr lang="en-US" smtClean="0"/>
              <a:t>7</a:t>
            </a:fld>
            <a:endParaRPr lang="en-US"/>
          </a:p>
        </p:txBody>
      </p:sp>
    </p:spTree>
    <p:extLst>
      <p:ext uri="{BB962C8B-B14F-4D97-AF65-F5344CB8AC3E}">
        <p14:creationId xmlns:p14="http://schemas.microsoft.com/office/powerpoint/2010/main" val="120863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txkchurch.com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E5BC6-06F9-C64B-BCFA-BCF1B0A27398}" type="slidenum">
              <a:rPr lang="en-US" smtClean="0"/>
              <a:t>‹#›</a:t>
            </a:fld>
            <a:endParaRPr lang="en-US"/>
          </a:p>
        </p:txBody>
      </p:sp>
    </p:spTree>
    <p:extLst>
      <p:ext uri="{BB962C8B-B14F-4D97-AF65-F5344CB8AC3E}">
        <p14:creationId xmlns:p14="http://schemas.microsoft.com/office/powerpoint/2010/main" val="342738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txkchurch.com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E5BC6-06F9-C64B-BCFA-BCF1B0A27398}" type="slidenum">
              <a:rPr lang="en-US" smtClean="0"/>
              <a:t>‹#›</a:t>
            </a:fld>
            <a:endParaRPr lang="en-US"/>
          </a:p>
        </p:txBody>
      </p:sp>
    </p:spTree>
    <p:extLst>
      <p:ext uri="{BB962C8B-B14F-4D97-AF65-F5344CB8AC3E}">
        <p14:creationId xmlns:p14="http://schemas.microsoft.com/office/powerpoint/2010/main" val="248121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txkchurch.com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E5BC6-06F9-C64B-BCFA-BCF1B0A27398}" type="slidenum">
              <a:rPr lang="en-US" smtClean="0"/>
              <a:t>‹#›</a:t>
            </a:fld>
            <a:endParaRPr lang="en-US"/>
          </a:p>
        </p:txBody>
      </p:sp>
    </p:spTree>
    <p:extLst>
      <p:ext uri="{BB962C8B-B14F-4D97-AF65-F5344CB8AC3E}">
        <p14:creationId xmlns:p14="http://schemas.microsoft.com/office/powerpoint/2010/main" val="52327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400" b="1">
                <a:solidFill>
                  <a:schemeClr val="tx1"/>
                </a:solidFill>
                <a:latin typeface="Corbel" charset="0"/>
                <a:ea typeface="Corbel" charset="0"/>
                <a:cs typeface="Corbel" charset="0"/>
              </a:defRPr>
            </a:lvl1pPr>
          </a:lstStyle>
          <a:p>
            <a:r>
              <a:rPr lang="en-US" smtClean="0"/>
              <a:t>txkchurch.com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E5BC6-06F9-C64B-BCFA-BCF1B0A27398}" type="slidenum">
              <a:rPr lang="en-US" smtClean="0"/>
              <a:t>‹#›</a:t>
            </a:fld>
            <a:endParaRPr lang="en-US"/>
          </a:p>
        </p:txBody>
      </p:sp>
    </p:spTree>
    <p:extLst>
      <p:ext uri="{BB962C8B-B14F-4D97-AF65-F5344CB8AC3E}">
        <p14:creationId xmlns:p14="http://schemas.microsoft.com/office/powerpoint/2010/main" val="32282984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txkchurch.com</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E5BC6-06F9-C64B-BCFA-BCF1B0A27398}" type="slidenum">
              <a:rPr lang="en-US" smtClean="0"/>
              <a:t>‹#›</a:t>
            </a:fld>
            <a:endParaRPr lang="en-US"/>
          </a:p>
        </p:txBody>
      </p:sp>
    </p:spTree>
    <p:extLst>
      <p:ext uri="{BB962C8B-B14F-4D97-AF65-F5344CB8AC3E}">
        <p14:creationId xmlns:p14="http://schemas.microsoft.com/office/powerpoint/2010/main" val="324756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txkchurch.com</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E5BC6-06F9-C64B-BCFA-BCF1B0A27398}" type="slidenum">
              <a:rPr lang="en-US" smtClean="0"/>
              <a:t>‹#›</a:t>
            </a:fld>
            <a:endParaRPr lang="en-US"/>
          </a:p>
        </p:txBody>
      </p:sp>
    </p:spTree>
    <p:extLst>
      <p:ext uri="{BB962C8B-B14F-4D97-AF65-F5344CB8AC3E}">
        <p14:creationId xmlns:p14="http://schemas.microsoft.com/office/powerpoint/2010/main" val="145053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txkchurch.com</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E5BC6-06F9-C64B-BCFA-BCF1B0A27398}" type="slidenum">
              <a:rPr lang="en-US" smtClean="0"/>
              <a:t>‹#›</a:t>
            </a:fld>
            <a:endParaRPr lang="en-US"/>
          </a:p>
        </p:txBody>
      </p:sp>
    </p:spTree>
    <p:extLst>
      <p:ext uri="{BB962C8B-B14F-4D97-AF65-F5344CB8AC3E}">
        <p14:creationId xmlns:p14="http://schemas.microsoft.com/office/powerpoint/2010/main" val="284669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txkchurch.com</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E5BC6-06F9-C64B-BCFA-BCF1B0A27398}" type="slidenum">
              <a:rPr lang="en-US" smtClean="0"/>
              <a:t>‹#›</a:t>
            </a:fld>
            <a:endParaRPr lang="en-US"/>
          </a:p>
        </p:txBody>
      </p:sp>
    </p:spTree>
    <p:extLst>
      <p:ext uri="{BB962C8B-B14F-4D97-AF65-F5344CB8AC3E}">
        <p14:creationId xmlns:p14="http://schemas.microsoft.com/office/powerpoint/2010/main" val="138250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txkchurch.com</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9E5BC6-06F9-C64B-BCFA-BCF1B0A27398}" type="slidenum">
              <a:rPr lang="en-US" smtClean="0"/>
              <a:t>‹#›</a:t>
            </a:fld>
            <a:endParaRPr lang="en-US"/>
          </a:p>
        </p:txBody>
      </p:sp>
    </p:spTree>
    <p:extLst>
      <p:ext uri="{BB962C8B-B14F-4D97-AF65-F5344CB8AC3E}">
        <p14:creationId xmlns:p14="http://schemas.microsoft.com/office/powerpoint/2010/main" val="2257737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txkchurch.com</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E5BC6-06F9-C64B-BCFA-BCF1B0A27398}" type="slidenum">
              <a:rPr lang="en-US" smtClean="0"/>
              <a:t>‹#›</a:t>
            </a:fld>
            <a:endParaRPr lang="en-US"/>
          </a:p>
        </p:txBody>
      </p:sp>
    </p:spTree>
    <p:extLst>
      <p:ext uri="{BB962C8B-B14F-4D97-AF65-F5344CB8AC3E}">
        <p14:creationId xmlns:p14="http://schemas.microsoft.com/office/powerpoint/2010/main" val="151396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txkchurch.com</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E5BC6-06F9-C64B-BCFA-BCF1B0A27398}" type="slidenum">
              <a:rPr lang="en-US" smtClean="0"/>
              <a:t>‹#›</a:t>
            </a:fld>
            <a:endParaRPr lang="en-US"/>
          </a:p>
        </p:txBody>
      </p:sp>
    </p:spTree>
    <p:extLst>
      <p:ext uri="{BB962C8B-B14F-4D97-AF65-F5344CB8AC3E}">
        <p14:creationId xmlns:p14="http://schemas.microsoft.com/office/powerpoint/2010/main" val="19619316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txkchurch.com</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E5BC6-06F9-C64B-BCFA-BCF1B0A27398}" type="slidenum">
              <a:rPr lang="en-US" smtClean="0"/>
              <a:t>‹#›</a:t>
            </a:fld>
            <a:endParaRPr lang="en-US"/>
          </a:p>
        </p:txBody>
      </p:sp>
    </p:spTree>
    <p:extLst>
      <p:ext uri="{BB962C8B-B14F-4D97-AF65-F5344CB8AC3E}">
        <p14:creationId xmlns:p14="http://schemas.microsoft.com/office/powerpoint/2010/main" val="1056333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4478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spcBef>
                <a:spcPts val="0"/>
              </a:spcBef>
            </a:pPr>
            <a:r>
              <a:rPr lang="en-US" sz="5400" b="1" dirty="0" smtClean="0">
                <a:latin typeface="Corbel"/>
                <a:cs typeface="Corbel"/>
              </a:rPr>
              <a:t>FAITH Comes </a:t>
            </a:r>
            <a:r>
              <a:rPr lang="en-US" sz="5400" b="1" dirty="0" smtClean="0">
                <a:latin typeface="Corbel"/>
                <a:cs typeface="Corbel"/>
              </a:rPr>
              <a:t>by </a:t>
            </a:r>
            <a:r>
              <a:rPr lang="en-US" sz="5400" b="1" dirty="0" smtClean="0">
                <a:latin typeface="Corbel"/>
                <a:cs typeface="Corbel"/>
              </a:rPr>
              <a:t>Hearing</a:t>
            </a:r>
          </a:p>
        </p:txBody>
      </p:sp>
      <p:sp>
        <p:nvSpPr>
          <p:cNvPr id="3" name="Content Placeholder 2"/>
          <p:cNvSpPr>
            <a:spLocks noGrp="1"/>
          </p:cNvSpPr>
          <p:nvPr>
            <p:ph idx="1"/>
          </p:nvPr>
        </p:nvSpPr>
        <p:spPr>
          <a:xfrm>
            <a:off x="304800" y="1600200"/>
            <a:ext cx="8534400" cy="5257800"/>
          </a:xfrm>
        </p:spPr>
        <p:txBody>
          <a:bodyPr>
            <a:noAutofit/>
          </a:bodyPr>
          <a:lstStyle/>
          <a:p>
            <a:pPr marL="0" indent="0" algn="ctr">
              <a:lnSpc>
                <a:spcPct val="90000"/>
              </a:lnSpc>
              <a:spcBef>
                <a:spcPts val="0"/>
              </a:spcBef>
              <a:buNone/>
            </a:pPr>
            <a:r>
              <a:rPr lang="en-US" sz="3000" b="1" dirty="0">
                <a:latin typeface="Corbel"/>
                <a:cs typeface="Corbel"/>
              </a:rPr>
              <a:t>For “whoever calls on the name of the Lord shall be saved</a:t>
            </a:r>
            <a:r>
              <a:rPr lang="en-US" sz="3000" b="1" dirty="0" smtClean="0">
                <a:latin typeface="Corbel"/>
                <a:cs typeface="Corbel"/>
              </a:rPr>
              <a:t>.” How </a:t>
            </a:r>
            <a:r>
              <a:rPr lang="en-US" sz="3000" b="1" dirty="0">
                <a:latin typeface="Corbel"/>
                <a:cs typeface="Corbel"/>
              </a:rPr>
              <a:t>then shall they call on Him in whom they have not believed? And how shall they believe in Him of whom they have not heard? And how shall they hear without a preacher</a:t>
            </a:r>
            <a:r>
              <a:rPr lang="en-US" sz="3000" b="1" dirty="0" smtClean="0">
                <a:latin typeface="Corbel"/>
                <a:cs typeface="Corbel"/>
              </a:rPr>
              <a:t>?</a:t>
            </a:r>
            <a:r>
              <a:rPr lang="en-US" sz="3000" b="1" dirty="0">
                <a:latin typeface="Corbel"/>
                <a:cs typeface="Corbel"/>
              </a:rPr>
              <a:t> And how shall they preach unless they are sent? As it is written</a:t>
            </a:r>
            <a:r>
              <a:rPr lang="en-US" sz="3000" b="1" dirty="0" smtClean="0">
                <a:latin typeface="Corbel"/>
                <a:cs typeface="Corbel"/>
              </a:rPr>
              <a:t>: “</a:t>
            </a:r>
            <a:r>
              <a:rPr lang="en-US" sz="3000" b="1" dirty="0">
                <a:latin typeface="Corbel"/>
                <a:cs typeface="Corbel"/>
              </a:rPr>
              <a:t>How beautiful are the feet of those who preach the gospel of </a:t>
            </a:r>
            <a:r>
              <a:rPr lang="en-US" sz="3000" b="1" dirty="0" smtClean="0">
                <a:latin typeface="Corbel"/>
                <a:cs typeface="Corbel"/>
              </a:rPr>
              <a:t>peace, Who </a:t>
            </a:r>
            <a:r>
              <a:rPr lang="en-US" sz="3000" b="1" dirty="0">
                <a:latin typeface="Corbel"/>
                <a:cs typeface="Corbel"/>
              </a:rPr>
              <a:t>bring glad tidings of good things</a:t>
            </a:r>
            <a:r>
              <a:rPr lang="en-US" sz="3000" b="1" dirty="0" smtClean="0">
                <a:latin typeface="Corbel"/>
                <a:cs typeface="Corbel"/>
              </a:rPr>
              <a:t>!” But </a:t>
            </a:r>
            <a:r>
              <a:rPr lang="en-US" sz="3000" b="1" dirty="0">
                <a:latin typeface="Corbel"/>
                <a:cs typeface="Corbel"/>
              </a:rPr>
              <a:t>they have not all obeyed the gospel. For Isaiah says, “Lord, who has believed our report</a:t>
            </a:r>
            <a:r>
              <a:rPr lang="en-US" sz="3000" b="1" dirty="0" smtClean="0">
                <a:latin typeface="Corbel"/>
                <a:cs typeface="Corbel"/>
              </a:rPr>
              <a:t>?” So </a:t>
            </a:r>
            <a:r>
              <a:rPr lang="en-US" sz="3000" b="1" dirty="0">
                <a:latin typeface="Corbel"/>
                <a:cs typeface="Corbel"/>
              </a:rPr>
              <a:t>then faith comes by hearing, and hearing by the word of God.</a:t>
            </a:r>
          </a:p>
        </p:txBody>
      </p:sp>
      <p:sp>
        <p:nvSpPr>
          <p:cNvPr id="4" name="Date Placeholder 3"/>
          <p:cNvSpPr>
            <a:spLocks noGrp="1"/>
          </p:cNvSpPr>
          <p:nvPr>
            <p:ph type="dt" sz="half" idx="10"/>
          </p:nvPr>
        </p:nvSpPr>
        <p:spPr/>
        <p:txBody>
          <a:bodyPr/>
          <a:lstStyle/>
          <a:p>
            <a:r>
              <a:rPr lang="en-US" smtClean="0"/>
              <a:t>txkchurch.com</a:t>
            </a:r>
            <a:endParaRPr lang="en-US" dirty="0"/>
          </a:p>
        </p:txBody>
      </p:sp>
    </p:spTree>
    <p:extLst>
      <p:ext uri="{BB962C8B-B14F-4D97-AF65-F5344CB8AC3E}">
        <p14:creationId xmlns:p14="http://schemas.microsoft.com/office/powerpoint/2010/main" val="14854903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lnSpc>
                <a:spcPct val="90000"/>
              </a:lnSpc>
              <a:spcBef>
                <a:spcPts val="0"/>
              </a:spcBef>
              <a:buNone/>
            </a:pPr>
            <a:endParaRPr lang="en-US" sz="4000" b="1" dirty="0" smtClean="0">
              <a:latin typeface="Corbel"/>
              <a:cs typeface="Corbel"/>
            </a:endParaRPr>
          </a:p>
          <a:p>
            <a:pPr marL="0" indent="0" algn="ctr">
              <a:lnSpc>
                <a:spcPct val="90000"/>
              </a:lnSpc>
              <a:spcBef>
                <a:spcPts val="0"/>
              </a:spcBef>
              <a:buNone/>
            </a:pPr>
            <a:endParaRPr lang="en-US" sz="4000" b="1" dirty="0">
              <a:latin typeface="Corbel"/>
              <a:cs typeface="Corbel"/>
            </a:endParaRPr>
          </a:p>
          <a:p>
            <a:pPr marL="0" indent="0" algn="ctr">
              <a:lnSpc>
                <a:spcPct val="90000"/>
              </a:lnSpc>
              <a:spcBef>
                <a:spcPts val="0"/>
              </a:spcBef>
              <a:buNone/>
            </a:pPr>
            <a:endParaRPr lang="en-US" sz="4000" b="1" dirty="0" smtClean="0">
              <a:latin typeface="Corbel"/>
              <a:cs typeface="Corbel"/>
            </a:endParaRPr>
          </a:p>
          <a:p>
            <a:pPr marL="0" indent="0" algn="ctr">
              <a:lnSpc>
                <a:spcPct val="90000"/>
              </a:lnSpc>
              <a:spcBef>
                <a:spcPts val="0"/>
              </a:spcBef>
              <a:buNone/>
            </a:pPr>
            <a:r>
              <a:rPr lang="en-US" sz="4000" b="1" dirty="0" smtClean="0">
                <a:latin typeface="Corbel"/>
                <a:cs typeface="Corbel"/>
              </a:rPr>
              <a:t>Hearing </a:t>
            </a:r>
            <a:r>
              <a:rPr lang="en-US" sz="4000" b="1" dirty="0">
                <a:latin typeface="Corbel"/>
                <a:cs typeface="Corbel"/>
              </a:rPr>
              <a:t>is ESSENTIAL to </a:t>
            </a:r>
            <a:r>
              <a:rPr lang="en-US" sz="4000" b="1" dirty="0" smtClean="0">
                <a:latin typeface="Corbel"/>
                <a:cs typeface="Corbel"/>
              </a:rPr>
              <a:t>salvation.</a:t>
            </a:r>
            <a:endParaRPr lang="en-US" sz="4000" b="1" dirty="0">
              <a:latin typeface="Corbel"/>
              <a:cs typeface="Corbel"/>
            </a:endParaRPr>
          </a:p>
        </p:txBody>
      </p:sp>
    </p:spTree>
    <p:extLst>
      <p:ext uri="{BB962C8B-B14F-4D97-AF65-F5344CB8AC3E}">
        <p14:creationId xmlns:p14="http://schemas.microsoft.com/office/powerpoint/2010/main" val="358798508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spcBef>
                <a:spcPts val="0"/>
              </a:spcBef>
            </a:pPr>
            <a:r>
              <a:rPr lang="en-US" sz="4800" b="1" dirty="0" smtClean="0">
                <a:latin typeface="Corbel"/>
                <a:cs typeface="Corbel"/>
              </a:rPr>
              <a:t>We Must Hear </a:t>
            </a:r>
            <a:r>
              <a:rPr lang="en-US" sz="4800" b="1" dirty="0" smtClean="0">
                <a:latin typeface="Corbel"/>
                <a:cs typeface="Corbel"/>
              </a:rPr>
              <a:t>with </a:t>
            </a:r>
            <a:r>
              <a:rPr lang="en-US" sz="4800" b="1" dirty="0">
                <a:latin typeface="Corbel"/>
                <a:cs typeface="Corbel"/>
              </a:rPr>
              <a:t>t</a:t>
            </a:r>
            <a:r>
              <a:rPr lang="en-US" sz="4800" b="1" dirty="0" smtClean="0">
                <a:latin typeface="Corbel"/>
                <a:cs typeface="Corbel"/>
              </a:rPr>
              <a:t>he HEART</a:t>
            </a:r>
          </a:p>
        </p:txBody>
      </p:sp>
      <p:sp>
        <p:nvSpPr>
          <p:cNvPr id="3" name="Content Placeholder 2"/>
          <p:cNvSpPr>
            <a:spLocks noGrp="1"/>
          </p:cNvSpPr>
          <p:nvPr>
            <p:ph idx="1"/>
          </p:nvPr>
        </p:nvSpPr>
        <p:spPr/>
        <p:txBody>
          <a:bodyPr>
            <a:normAutofit/>
          </a:bodyPr>
          <a:lstStyle/>
          <a:p>
            <a:pPr marL="0" indent="0">
              <a:spcBef>
                <a:spcPts val="0"/>
              </a:spcBef>
              <a:buNone/>
            </a:pPr>
            <a:r>
              <a:rPr lang="en-US" b="1" dirty="0" smtClean="0">
                <a:latin typeface="Corbel"/>
                <a:cs typeface="Corbel"/>
              </a:rPr>
              <a:t>A </a:t>
            </a:r>
            <a:r>
              <a:rPr lang="en-US" b="1" dirty="0">
                <a:latin typeface="Corbel"/>
                <a:cs typeface="Corbel"/>
              </a:rPr>
              <a:t>Christian who is </a:t>
            </a:r>
            <a:r>
              <a:rPr lang="en-US" b="1" dirty="0" smtClean="0">
                <a:latin typeface="Corbel"/>
                <a:cs typeface="Corbel"/>
              </a:rPr>
              <a:t>“dull </a:t>
            </a:r>
            <a:r>
              <a:rPr lang="en-US" b="1" dirty="0">
                <a:latin typeface="Corbel"/>
                <a:cs typeface="Corbel"/>
              </a:rPr>
              <a:t>of </a:t>
            </a:r>
            <a:r>
              <a:rPr lang="en-US" b="1" dirty="0" smtClean="0">
                <a:latin typeface="Corbel"/>
                <a:cs typeface="Corbel"/>
              </a:rPr>
              <a:t>hearing” </a:t>
            </a:r>
            <a:r>
              <a:rPr lang="en-US" b="1" dirty="0">
                <a:latin typeface="Corbel"/>
                <a:cs typeface="Corbel"/>
              </a:rPr>
              <a:t>will never grow, </a:t>
            </a:r>
            <a:r>
              <a:rPr lang="en-US" b="1" dirty="0" smtClean="0">
                <a:latin typeface="Corbel"/>
                <a:cs typeface="Corbel"/>
              </a:rPr>
              <a:t>FORFEITING his </a:t>
            </a:r>
            <a:r>
              <a:rPr lang="en-US" b="1" dirty="0">
                <a:latin typeface="Corbel"/>
                <a:cs typeface="Corbel"/>
              </a:rPr>
              <a:t>or her </a:t>
            </a:r>
            <a:r>
              <a:rPr lang="en-US" b="1" dirty="0" smtClean="0">
                <a:latin typeface="Corbel"/>
                <a:cs typeface="Corbel"/>
              </a:rPr>
              <a:t>salvation: Heb</a:t>
            </a:r>
            <a:r>
              <a:rPr lang="en-US" b="1" dirty="0">
                <a:latin typeface="Corbel"/>
                <a:cs typeface="Corbel"/>
              </a:rPr>
              <a:t>. </a:t>
            </a:r>
            <a:r>
              <a:rPr lang="en-US" b="1" dirty="0" smtClean="0">
                <a:latin typeface="Corbel"/>
                <a:cs typeface="Corbel"/>
              </a:rPr>
              <a:t>5.11-6.12</a:t>
            </a:r>
          </a:p>
          <a:p>
            <a:pPr marL="0" indent="0">
              <a:spcBef>
                <a:spcPts val="0"/>
              </a:spcBef>
              <a:buNone/>
            </a:pPr>
            <a:endParaRPr lang="en-US" b="1" dirty="0">
              <a:latin typeface="Corbel"/>
              <a:cs typeface="Corbel"/>
            </a:endParaRPr>
          </a:p>
          <a:p>
            <a:pPr marL="0" indent="0">
              <a:spcBef>
                <a:spcPts val="0"/>
              </a:spcBef>
              <a:buNone/>
            </a:pPr>
            <a:r>
              <a:rPr lang="en-US" b="1" dirty="0">
                <a:latin typeface="Corbel"/>
                <a:cs typeface="Corbel"/>
              </a:rPr>
              <a:t>A DULL ear will never lead a sinner to obey the gospel: </a:t>
            </a:r>
            <a:r>
              <a:rPr lang="en-US" b="1" dirty="0" smtClean="0">
                <a:latin typeface="Corbel"/>
                <a:cs typeface="Corbel"/>
              </a:rPr>
              <a:t>Acts 8.24-28; Luke 8.4-15; Matt</a:t>
            </a:r>
            <a:r>
              <a:rPr lang="en-US" b="1" dirty="0">
                <a:latin typeface="Corbel"/>
                <a:cs typeface="Corbel"/>
              </a:rPr>
              <a:t>. 7.24-27; Mark </a:t>
            </a:r>
            <a:r>
              <a:rPr lang="en-US" b="1" dirty="0" smtClean="0">
                <a:latin typeface="Corbel"/>
                <a:cs typeface="Corbel"/>
              </a:rPr>
              <a:t>4.24; </a:t>
            </a:r>
            <a:r>
              <a:rPr lang="en-US" b="1" dirty="0">
                <a:latin typeface="Corbel"/>
                <a:cs typeface="Corbel"/>
              </a:rPr>
              <a:t>Acts 3.22-26; 2.37, 41; 7.54, 57; 10.33; </a:t>
            </a:r>
            <a:r>
              <a:rPr lang="en-US" b="1" dirty="0" smtClean="0">
                <a:latin typeface="Corbel"/>
                <a:cs typeface="Corbel"/>
              </a:rPr>
              <a:t>17.11-12</a:t>
            </a:r>
            <a:endParaRPr lang="en-US" b="1" dirty="0">
              <a:latin typeface="Corbel"/>
              <a:cs typeface="Corbel"/>
            </a:endParaRPr>
          </a:p>
        </p:txBody>
      </p:sp>
      <p:sp>
        <p:nvSpPr>
          <p:cNvPr id="4" name="Date Placeholder 3"/>
          <p:cNvSpPr>
            <a:spLocks noGrp="1"/>
          </p:cNvSpPr>
          <p:nvPr>
            <p:ph type="dt" sz="half" idx="10"/>
          </p:nvPr>
        </p:nvSpPr>
        <p:spPr/>
        <p:txBody>
          <a:bodyPr/>
          <a:lstStyle/>
          <a:p>
            <a:r>
              <a:rPr lang="en-US" smtClean="0"/>
              <a:t>txkchurch.com</a:t>
            </a:r>
            <a:endParaRPr lang="en-US" dirty="0"/>
          </a:p>
        </p:txBody>
      </p:sp>
    </p:spTree>
    <p:extLst>
      <p:ext uri="{BB962C8B-B14F-4D97-AF65-F5344CB8AC3E}">
        <p14:creationId xmlns:p14="http://schemas.microsoft.com/office/powerpoint/2010/main" val="271937029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spcBef>
                <a:spcPts val="0"/>
              </a:spcBef>
            </a:pPr>
            <a:r>
              <a:rPr lang="en-US" b="1" dirty="0" smtClean="0">
                <a:latin typeface="Corbel"/>
                <a:cs typeface="Corbel"/>
              </a:rPr>
              <a:t>Hearing Is a CONTINUAL Process</a:t>
            </a:r>
          </a:p>
        </p:txBody>
      </p:sp>
      <p:sp>
        <p:nvSpPr>
          <p:cNvPr id="3" name="Content Placeholder 2"/>
          <p:cNvSpPr>
            <a:spLocks noGrp="1"/>
          </p:cNvSpPr>
          <p:nvPr>
            <p:ph idx="1"/>
          </p:nvPr>
        </p:nvSpPr>
        <p:spPr/>
        <p:txBody>
          <a:bodyPr>
            <a:normAutofit/>
          </a:bodyPr>
          <a:lstStyle/>
          <a:p>
            <a:pPr marL="0" indent="0">
              <a:spcBef>
                <a:spcPts val="0"/>
              </a:spcBef>
              <a:buNone/>
            </a:pPr>
            <a:r>
              <a:rPr lang="en-US" b="1" dirty="0" smtClean="0">
                <a:latin typeface="Corbel"/>
                <a:cs typeface="Corbel"/>
              </a:rPr>
              <a:t>“</a:t>
            </a:r>
            <a:r>
              <a:rPr lang="en-US" b="1" i="1" dirty="0">
                <a:latin typeface="Corbel"/>
                <a:cs typeface="Corbel"/>
              </a:rPr>
              <a:t>My sheep hear my voice, and I know them, and they </a:t>
            </a:r>
            <a:r>
              <a:rPr lang="en-US" b="1" i="1" dirty="0" smtClean="0">
                <a:latin typeface="Corbel"/>
                <a:cs typeface="Corbel"/>
              </a:rPr>
              <a:t>FOLLOW me</a:t>
            </a:r>
            <a:r>
              <a:rPr lang="en-US" b="1" dirty="0">
                <a:latin typeface="Corbel"/>
                <a:cs typeface="Corbel"/>
              </a:rPr>
              <a:t>” John </a:t>
            </a:r>
            <a:r>
              <a:rPr lang="en-US" b="1" dirty="0" smtClean="0">
                <a:latin typeface="Corbel"/>
                <a:cs typeface="Corbel"/>
              </a:rPr>
              <a:t>10.27; cf</a:t>
            </a:r>
            <a:r>
              <a:rPr lang="en-US" b="1" dirty="0">
                <a:latin typeface="Corbel"/>
                <a:cs typeface="Corbel"/>
              </a:rPr>
              <a:t>. </a:t>
            </a:r>
            <a:r>
              <a:rPr lang="en-US" b="1" dirty="0" smtClean="0">
                <a:latin typeface="Corbel"/>
                <a:cs typeface="Corbel"/>
              </a:rPr>
              <a:t>2 </a:t>
            </a:r>
            <a:r>
              <a:rPr lang="en-US" b="1" dirty="0">
                <a:latin typeface="Corbel"/>
                <a:cs typeface="Corbel"/>
              </a:rPr>
              <a:t>Tim. 4.3-4</a:t>
            </a:r>
            <a:r>
              <a:rPr lang="en-US" b="1" dirty="0" smtClean="0">
                <a:latin typeface="Corbel"/>
                <a:cs typeface="Corbel"/>
              </a:rPr>
              <a:t>; Prov</a:t>
            </a:r>
            <a:r>
              <a:rPr lang="en-US" b="1" dirty="0">
                <a:latin typeface="Corbel"/>
                <a:cs typeface="Corbel"/>
              </a:rPr>
              <a:t>. 28.9</a:t>
            </a: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We </a:t>
            </a:r>
            <a:r>
              <a:rPr lang="en-US" b="1" dirty="0">
                <a:latin typeface="Corbel"/>
                <a:cs typeface="Corbel"/>
              </a:rPr>
              <a:t>must always be ready to hear and </a:t>
            </a:r>
            <a:r>
              <a:rPr lang="en-US" b="1" dirty="0" smtClean="0">
                <a:latin typeface="Corbel"/>
                <a:cs typeface="Corbel"/>
              </a:rPr>
              <a:t>BEAR FRUIT (</a:t>
            </a:r>
            <a:r>
              <a:rPr lang="en-US" b="1" dirty="0" smtClean="0">
                <a:latin typeface="Corbel"/>
                <a:cs typeface="Corbel"/>
              </a:rPr>
              <a:t>be a doer of the word): James </a:t>
            </a:r>
            <a:r>
              <a:rPr lang="en-US" b="1" dirty="0" smtClean="0">
                <a:latin typeface="Corbel"/>
                <a:cs typeface="Corbel"/>
              </a:rPr>
              <a:t>1.19-25; cf. </a:t>
            </a:r>
            <a:r>
              <a:rPr lang="mr-IN" b="1" dirty="0" err="1">
                <a:latin typeface="Corbel"/>
                <a:cs typeface="Corbel"/>
              </a:rPr>
              <a:t>Ezek</a:t>
            </a:r>
            <a:r>
              <a:rPr lang="mr-IN" b="1" dirty="0">
                <a:latin typeface="Corbel"/>
                <a:cs typeface="Corbel"/>
              </a:rPr>
              <a:t>. 33.30-32; </a:t>
            </a:r>
            <a:r>
              <a:rPr lang="mr-IN" b="1" dirty="0" err="1">
                <a:latin typeface="Corbel"/>
                <a:cs typeface="Corbel"/>
              </a:rPr>
              <a:t>Zech</a:t>
            </a:r>
            <a:r>
              <a:rPr lang="mr-IN" b="1" dirty="0">
                <a:latin typeface="Corbel"/>
                <a:cs typeface="Corbel"/>
              </a:rPr>
              <a:t>. </a:t>
            </a:r>
            <a:r>
              <a:rPr lang="mr-IN" b="1" dirty="0" smtClean="0">
                <a:latin typeface="Corbel"/>
                <a:cs typeface="Corbel"/>
              </a:rPr>
              <a:t>7.11-1</a:t>
            </a:r>
            <a:r>
              <a:rPr lang="en-US" b="1" dirty="0" smtClean="0">
                <a:latin typeface="Corbel"/>
                <a:cs typeface="Corbel"/>
              </a:rPr>
              <a:t>2</a:t>
            </a:r>
            <a:r>
              <a:rPr lang="mr-IN" b="1" dirty="0" smtClean="0">
                <a:latin typeface="Corbel"/>
                <a:cs typeface="Corbel"/>
              </a:rPr>
              <a:t>; </a:t>
            </a:r>
            <a:r>
              <a:rPr lang="mr-IN" b="1" dirty="0" err="1">
                <a:latin typeface="Corbel"/>
                <a:cs typeface="Corbel"/>
              </a:rPr>
              <a:t>Jer</a:t>
            </a:r>
            <a:r>
              <a:rPr lang="mr-IN" b="1" dirty="0">
                <a:latin typeface="Corbel"/>
                <a:cs typeface="Corbel"/>
              </a:rPr>
              <a:t>. </a:t>
            </a:r>
            <a:r>
              <a:rPr lang="mr-IN" b="1" dirty="0" smtClean="0">
                <a:latin typeface="Corbel"/>
                <a:cs typeface="Corbel"/>
              </a:rPr>
              <a:t>6.16-19</a:t>
            </a:r>
            <a:endParaRPr lang="en-US" b="1" dirty="0" smtClean="0">
              <a:latin typeface="Corbel"/>
              <a:cs typeface="Corbel"/>
            </a:endParaRPr>
          </a:p>
        </p:txBody>
      </p:sp>
      <p:sp>
        <p:nvSpPr>
          <p:cNvPr id="4" name="Date Placeholder 3"/>
          <p:cNvSpPr>
            <a:spLocks noGrp="1"/>
          </p:cNvSpPr>
          <p:nvPr>
            <p:ph type="dt" sz="half" idx="10"/>
          </p:nvPr>
        </p:nvSpPr>
        <p:spPr/>
        <p:txBody>
          <a:bodyPr/>
          <a:lstStyle/>
          <a:p>
            <a:r>
              <a:rPr lang="en-US" smtClean="0"/>
              <a:t>txkchurch.com</a:t>
            </a:r>
            <a:endParaRPr lang="en-US" dirty="0"/>
          </a:p>
        </p:txBody>
      </p:sp>
    </p:spTree>
    <p:extLst>
      <p:ext uri="{BB962C8B-B14F-4D97-AF65-F5344CB8AC3E}">
        <p14:creationId xmlns:p14="http://schemas.microsoft.com/office/powerpoint/2010/main" val="34905291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5559"/>
            <a:ext cx="8229600" cy="3966882"/>
          </a:xfrm>
        </p:spPr>
        <p:txBody>
          <a:bodyPr>
            <a:normAutofit/>
          </a:bodyPr>
          <a:lstStyle/>
          <a:p>
            <a:pPr marL="0" indent="0" algn="ctr">
              <a:spcBef>
                <a:spcPts val="0"/>
              </a:spcBef>
              <a:buNone/>
            </a:pPr>
            <a:r>
              <a:rPr lang="en-US" sz="4000" b="1" dirty="0">
                <a:latin typeface="Corbel"/>
                <a:cs typeface="Corbel"/>
              </a:rPr>
              <a:t>The more one hears God’s word and neglects or fails to obey it, their heart is </a:t>
            </a:r>
            <a:r>
              <a:rPr lang="en-US" sz="4000" b="1" dirty="0" smtClean="0">
                <a:latin typeface="Corbel"/>
                <a:cs typeface="Corbel"/>
              </a:rPr>
              <a:t>HARDENED (</a:t>
            </a:r>
            <a:r>
              <a:rPr lang="en-US" sz="4000" b="1" dirty="0">
                <a:latin typeface="Corbel"/>
                <a:cs typeface="Corbel"/>
              </a:rPr>
              <a:t>Heb. 3.12-19) and the </a:t>
            </a:r>
            <a:r>
              <a:rPr lang="en-US" sz="4000" b="1" dirty="0" smtClean="0">
                <a:latin typeface="Corbel"/>
                <a:cs typeface="Corbel"/>
              </a:rPr>
              <a:t>DULLER he </a:t>
            </a:r>
            <a:r>
              <a:rPr lang="en-US" sz="4000" b="1" dirty="0">
                <a:latin typeface="Corbel"/>
                <a:cs typeface="Corbel"/>
              </a:rPr>
              <a:t>or she </a:t>
            </a:r>
            <a:r>
              <a:rPr lang="en-US" sz="4000" b="1" dirty="0" smtClean="0">
                <a:latin typeface="Corbel"/>
                <a:cs typeface="Corbel"/>
              </a:rPr>
              <a:t>becomes (Heb. 5.11-14) </a:t>
            </a:r>
            <a:r>
              <a:rPr lang="en-US" sz="4000" b="1" dirty="0">
                <a:latin typeface="Corbel"/>
                <a:cs typeface="Corbel"/>
              </a:rPr>
              <a:t>and the less they are able to </a:t>
            </a:r>
            <a:r>
              <a:rPr lang="en-US" sz="4000" b="1" dirty="0" smtClean="0">
                <a:latin typeface="Corbel"/>
                <a:cs typeface="Corbel"/>
              </a:rPr>
              <a:t>UNDERSTAND it </a:t>
            </a:r>
            <a:r>
              <a:rPr lang="en-US" sz="4000" b="1" dirty="0" smtClean="0">
                <a:latin typeface="Corbel"/>
                <a:cs typeface="Corbel"/>
              </a:rPr>
              <a:t>(2 Tim. 3.7).</a:t>
            </a:r>
          </a:p>
        </p:txBody>
      </p:sp>
    </p:spTree>
    <p:extLst>
      <p:ext uri="{BB962C8B-B14F-4D97-AF65-F5344CB8AC3E}">
        <p14:creationId xmlns:p14="http://schemas.microsoft.com/office/powerpoint/2010/main" val="17509103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0158" y="1499191"/>
            <a:ext cx="4034742" cy="2815472"/>
          </a:xfrm>
        </p:spPr>
        <p:txBody>
          <a:bodyPr>
            <a:noAutofit/>
          </a:bodyPr>
          <a:lstStyle/>
          <a:p>
            <a:pPr marL="0" indent="0" algn="ctr">
              <a:spcBef>
                <a:spcPts val="0"/>
              </a:spcBef>
              <a:buNone/>
            </a:pPr>
            <a:r>
              <a:rPr lang="en-US" sz="3600" b="1" dirty="0" smtClean="0">
                <a:latin typeface="Corbel"/>
                <a:cs typeface="Corbel"/>
              </a:rPr>
              <a:t>“...blessed are those who hear, and who keep what is </a:t>
            </a:r>
            <a:r>
              <a:rPr lang="en-US" sz="3600" b="1" dirty="0" smtClean="0">
                <a:latin typeface="Corbel"/>
                <a:cs typeface="Corbel"/>
              </a:rPr>
              <a:t>WRITTEN...” </a:t>
            </a:r>
            <a:r>
              <a:rPr lang="en-US" sz="3600" b="1" dirty="0" smtClean="0">
                <a:latin typeface="Corbel"/>
                <a:cs typeface="Corbel"/>
              </a:rPr>
              <a:t>Revelation 1.3</a:t>
            </a:r>
          </a:p>
        </p:txBody>
      </p:sp>
      <p:sp>
        <p:nvSpPr>
          <p:cNvPr id="4" name="Date Placeholder 3"/>
          <p:cNvSpPr>
            <a:spLocks noGrp="1"/>
          </p:cNvSpPr>
          <p:nvPr>
            <p:ph type="dt" sz="half" idx="10"/>
          </p:nvPr>
        </p:nvSpPr>
        <p:spPr>
          <a:xfrm>
            <a:off x="6956612" y="6356350"/>
            <a:ext cx="2133600" cy="365125"/>
          </a:xfrm>
        </p:spPr>
        <p:txBody>
          <a:bodyPr/>
          <a:lstStyle/>
          <a:p>
            <a:pPr algn="r"/>
            <a:r>
              <a:rPr lang="en-US" smtClean="0"/>
              <a:t>txkchurch.com</a:t>
            </a:r>
            <a:endParaRPr lang="en-US" dirty="0"/>
          </a:p>
        </p:txBody>
      </p:sp>
    </p:spTree>
    <p:extLst>
      <p:ext uri="{BB962C8B-B14F-4D97-AF65-F5344CB8AC3E}">
        <p14:creationId xmlns:p14="http://schemas.microsoft.com/office/powerpoint/2010/main" val="388833977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221</Words>
  <Application>Microsoft Macintosh PowerPoint</Application>
  <PresentationFormat>On-screen Show (4:3)</PresentationFormat>
  <Paragraphs>22</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Corbel</vt:lpstr>
      <vt:lpstr>Arial</vt:lpstr>
      <vt:lpstr>Office Theme</vt:lpstr>
      <vt:lpstr>PowerPoint Presentation</vt:lpstr>
      <vt:lpstr>FAITH Comes by Hearing</vt:lpstr>
      <vt:lpstr>PowerPoint Presentation</vt:lpstr>
      <vt:lpstr>We Must Hear with the HEART</vt:lpstr>
      <vt:lpstr>Hearing Is a CONTINUAL Process</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107</cp:revision>
  <dcterms:created xsi:type="dcterms:W3CDTF">2015-09-12T19:02:07Z</dcterms:created>
  <dcterms:modified xsi:type="dcterms:W3CDTF">2017-10-08T05:25:46Z</dcterms:modified>
</cp:coreProperties>
</file>