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50"/>
  </p:notesMasterIdLst>
  <p:sldIdLst>
    <p:sldId id="256" r:id="rId2"/>
    <p:sldId id="265" r:id="rId3"/>
    <p:sldId id="266" r:id="rId4"/>
    <p:sldId id="268" r:id="rId5"/>
    <p:sldId id="270" r:id="rId6"/>
    <p:sldId id="271" r:id="rId7"/>
    <p:sldId id="272" r:id="rId8"/>
    <p:sldId id="274" r:id="rId9"/>
    <p:sldId id="275" r:id="rId10"/>
    <p:sldId id="278" r:id="rId11"/>
    <p:sldId id="279" r:id="rId12"/>
    <p:sldId id="280" r:id="rId13"/>
    <p:sldId id="281" r:id="rId14"/>
    <p:sldId id="282" r:id="rId15"/>
    <p:sldId id="283" r:id="rId16"/>
    <p:sldId id="284" r:id="rId17"/>
    <p:sldId id="285" r:id="rId18"/>
    <p:sldId id="287" r:id="rId19"/>
    <p:sldId id="286" r:id="rId20"/>
    <p:sldId id="288" r:id="rId21"/>
    <p:sldId id="289" r:id="rId22"/>
    <p:sldId id="290" r:id="rId23"/>
    <p:sldId id="291" r:id="rId24"/>
    <p:sldId id="292" r:id="rId25"/>
    <p:sldId id="293" r:id="rId26"/>
    <p:sldId id="294" r:id="rId27"/>
    <p:sldId id="295" r:id="rId28"/>
    <p:sldId id="296" r:id="rId29"/>
    <p:sldId id="297" r:id="rId30"/>
    <p:sldId id="298" r:id="rId31"/>
    <p:sldId id="299" r:id="rId32"/>
    <p:sldId id="301" r:id="rId33"/>
    <p:sldId id="302" r:id="rId34"/>
    <p:sldId id="303" r:id="rId35"/>
    <p:sldId id="304" r:id="rId36"/>
    <p:sldId id="306" r:id="rId37"/>
    <p:sldId id="307" r:id="rId38"/>
    <p:sldId id="308" r:id="rId39"/>
    <p:sldId id="309" r:id="rId40"/>
    <p:sldId id="310" r:id="rId41"/>
    <p:sldId id="311" r:id="rId42"/>
    <p:sldId id="312" r:id="rId43"/>
    <p:sldId id="313" r:id="rId44"/>
    <p:sldId id="314" r:id="rId45"/>
    <p:sldId id="315" r:id="rId46"/>
    <p:sldId id="316" r:id="rId47"/>
    <p:sldId id="317" r:id="rId48"/>
    <p:sldId id="318" r:id="rId4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904"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392"/>
    <p:restoredTop sz="94684"/>
  </p:normalViewPr>
  <p:slideViewPr>
    <p:cSldViewPr snapToGrid="0" snapToObjects="1" showGuides="1">
      <p:cViewPr>
        <p:scale>
          <a:sx n="106" d="100"/>
          <a:sy n="106" d="100"/>
        </p:scale>
        <p:origin x="1016" y="264"/>
      </p:cViewPr>
      <p:guideLst>
        <p:guide orient="horz" pos="2160"/>
        <p:guide pos="2904"/>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notesMaster" Target="notesMasters/notesMaster1.xml"/><Relationship Id="rId51" Type="http://schemas.openxmlformats.org/officeDocument/2006/relationships/presProps" Target="presProps.xml"/><Relationship Id="rId52" Type="http://schemas.openxmlformats.org/officeDocument/2006/relationships/viewProps" Target="viewProps.xml"/><Relationship Id="rId53" Type="http://schemas.openxmlformats.org/officeDocument/2006/relationships/theme" Target="theme/theme1.xml"/><Relationship Id="rId54" Type="http://schemas.openxmlformats.org/officeDocument/2006/relationships/tableStyles" Target="tableStyles.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410D50-3C2B-674D-8A97-FB8CB2A0A7CD}" type="datetimeFigureOut">
              <a:rPr lang="en-US" smtClean="0"/>
              <a:t>8/9/17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E6A80-D6BF-0348-9D54-652010515898}" type="slidenum">
              <a:rPr lang="en-US" smtClean="0"/>
              <a:t>‹#›</a:t>
            </a:fld>
            <a:endParaRPr lang="en-US"/>
          </a:p>
        </p:txBody>
      </p:sp>
    </p:spTree>
    <p:extLst>
      <p:ext uri="{BB962C8B-B14F-4D97-AF65-F5344CB8AC3E}">
        <p14:creationId xmlns:p14="http://schemas.microsoft.com/office/powerpoint/2010/main" val="4694097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C2E6A80-D6BF-0348-9D54-652010515898}" type="slidenum">
              <a:rPr lang="en-US" smtClean="0"/>
              <a:t>1</a:t>
            </a:fld>
            <a:endParaRPr lang="en-US"/>
          </a:p>
        </p:txBody>
      </p:sp>
    </p:spTree>
    <p:extLst>
      <p:ext uri="{BB962C8B-B14F-4D97-AF65-F5344CB8AC3E}">
        <p14:creationId xmlns:p14="http://schemas.microsoft.com/office/powerpoint/2010/main" val="1661543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C2E6A80-D6BF-0348-9D54-652010515898}" type="slidenum">
              <a:rPr lang="en-US" smtClean="0"/>
              <a:t>44</a:t>
            </a:fld>
            <a:endParaRPr lang="en-US"/>
          </a:p>
        </p:txBody>
      </p:sp>
    </p:spTree>
    <p:extLst>
      <p:ext uri="{BB962C8B-B14F-4D97-AF65-F5344CB8AC3E}">
        <p14:creationId xmlns:p14="http://schemas.microsoft.com/office/powerpoint/2010/main" val="332791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4651-5FEC-DC4D-B9DC-5B359CC1E45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4651-5FEC-DC4D-B9DC-5B359CC1E45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4651-5FEC-DC4D-B9DC-5B359CC1E45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8650" y="365126"/>
            <a:ext cx="3105150" cy="1325563"/>
          </a:xfrm>
        </p:spPr>
        <p:txBody>
          <a:bodyPr>
            <a:noAutofit/>
          </a:bodyPr>
          <a:lstStyle>
            <a:lvl1pPr marL="0" indent="0">
              <a:spcBef>
                <a:spcPts val="0"/>
              </a:spcBef>
              <a:buFont typeface="Arial" charset="0"/>
              <a:buNone/>
              <a:defRPr sz="3200" b="1">
                <a:solidFill>
                  <a:schemeClr val="bg1"/>
                </a:solidFill>
                <a:latin typeface="Corbel" charset="0"/>
                <a:ea typeface="Corbel" charset="0"/>
                <a:cs typeface="Corbel"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marL="0" indent="0">
              <a:spcBef>
                <a:spcPts val="0"/>
              </a:spcBef>
              <a:buNone/>
              <a:defRPr b="1">
                <a:solidFill>
                  <a:schemeClr val="bg1"/>
                </a:solidFill>
                <a:latin typeface="Corbel" charset="0"/>
                <a:ea typeface="Corbel" charset="0"/>
                <a:cs typeface="Corbel" charset="0"/>
              </a:defRPr>
            </a:lvl1pPr>
            <a:lvl2pPr marL="457200" indent="0">
              <a:spcBef>
                <a:spcPts val="0"/>
              </a:spcBef>
              <a:buNone/>
              <a:defRPr b="1">
                <a:solidFill>
                  <a:schemeClr val="bg1"/>
                </a:solidFill>
                <a:latin typeface="Corbel" charset="0"/>
                <a:ea typeface="Corbel" charset="0"/>
                <a:cs typeface="Corbel" charset="0"/>
              </a:defRPr>
            </a:lvl2pPr>
            <a:lvl3pPr marL="914400" indent="0">
              <a:spcBef>
                <a:spcPts val="0"/>
              </a:spcBef>
              <a:buNone/>
              <a:defRPr b="1">
                <a:solidFill>
                  <a:schemeClr val="bg1"/>
                </a:solidFill>
                <a:latin typeface="Corbel" charset="0"/>
                <a:ea typeface="Corbel" charset="0"/>
                <a:cs typeface="Corbel" charset="0"/>
              </a:defRPr>
            </a:lvl3pPr>
            <a:lvl4pPr marL="1371600" indent="0">
              <a:spcBef>
                <a:spcPts val="0"/>
              </a:spcBef>
              <a:buNone/>
              <a:defRPr b="1">
                <a:solidFill>
                  <a:schemeClr val="bg1"/>
                </a:solidFill>
                <a:latin typeface="Corbel" charset="0"/>
                <a:ea typeface="Corbel" charset="0"/>
                <a:cs typeface="Corbel" charset="0"/>
              </a:defRPr>
            </a:lvl4pPr>
            <a:lvl5pPr marL="1828800" indent="0">
              <a:spcBef>
                <a:spcPts val="0"/>
              </a:spcBef>
              <a:buNone/>
              <a:defRPr b="1">
                <a:solidFill>
                  <a:schemeClr val="bg1"/>
                </a:solidFill>
                <a:latin typeface="Corbel" charset="0"/>
                <a:ea typeface="Corbel" charset="0"/>
                <a:cs typeface="Corbel"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lvl1pPr marL="0" indent="0">
              <a:spcBef>
                <a:spcPts val="0"/>
              </a:spcBef>
              <a:buFont typeface="Arial" charset="0"/>
              <a:buNone/>
              <a:defRPr b="1">
                <a:solidFill>
                  <a:schemeClr val="bg1"/>
                </a:solidFill>
                <a:latin typeface="Corbel" charset="0"/>
                <a:ea typeface="Corbel" charset="0"/>
                <a:cs typeface="Corbel" charset="0"/>
              </a:defRPr>
            </a:lvl1p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4651-5FEC-DC4D-B9DC-5B359CC1E457}" type="slidenum">
              <a:rPr lang="en-US" smtClean="0"/>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t>txkchurch.com</a:t>
            </a: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284651-5FEC-DC4D-B9DC-5B359CC1E457}"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4651-5FEC-DC4D-B9DC-5B359CC1E457}"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r>
              <a:rPr lang="en-US" smtClean="0"/>
              <a:t>txkchurch.com</a:t>
            </a:r>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284651-5FEC-DC4D-B9DC-5B359CC1E457}"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r>
              <a:rPr lang="en-US" smtClean="0"/>
              <a:t>txkchurch.com</a:t>
            </a:r>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284651-5FEC-DC4D-B9DC-5B359CC1E45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t>txkchurch.com</a:t>
            </a:r>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284651-5FEC-DC4D-B9DC-5B359CC1E45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4651-5FEC-DC4D-B9DC-5B359CC1E45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t>txkchurch.com</a:t>
            </a:r>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284651-5FEC-DC4D-B9DC-5B359CC1E457}"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txkchurch.com</a:t>
            </a:r>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284651-5FEC-DC4D-B9DC-5B359CC1E457}" type="slidenum">
              <a:rPr lang="en-US" smtClean="0"/>
              <a:t>‹#›</a:t>
            </a:fld>
            <a:endParaRPr lang="en-US"/>
          </a:p>
        </p:txBody>
      </p:sp>
    </p:spTree>
    <p:extLst>
      <p:ext uri="{BB962C8B-B14F-4D97-AF65-F5344CB8AC3E}">
        <p14:creationId xmlns:p14="http://schemas.microsoft.com/office/powerpoint/2010/main" val="15752726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p:nvSpPr>
          <p:cNvPr id="5" name="TextBox 4"/>
          <p:cNvSpPr txBox="1"/>
          <p:nvPr/>
        </p:nvSpPr>
        <p:spPr>
          <a:xfrm>
            <a:off x="817417" y="503032"/>
            <a:ext cx="7509165" cy="2554545"/>
          </a:xfrm>
          <a:prstGeom prst="rect">
            <a:avLst/>
          </a:prstGeom>
          <a:noFill/>
        </p:spPr>
        <p:txBody>
          <a:bodyPr wrap="square" rtlCol="0">
            <a:spAutoFit/>
          </a:bodyPr>
          <a:lstStyle/>
          <a:p>
            <a:pPr algn="ctr"/>
            <a:r>
              <a:rPr lang="en-US" sz="3200" b="1" i="1" dirty="0" smtClean="0">
                <a:solidFill>
                  <a:schemeClr val="bg1"/>
                </a:solidFill>
                <a:effectLst>
                  <a:glow rad="101600">
                    <a:schemeClr val="tx1">
                      <a:alpha val="60000"/>
                    </a:schemeClr>
                  </a:glow>
                </a:effectLst>
                <a:latin typeface="Corbel" charset="0"/>
                <a:ea typeface="Corbel" charset="0"/>
                <a:cs typeface="Corbel" charset="0"/>
              </a:rPr>
              <a:t>Beloved, although I was very eager to write to you about our common salvation, I found it necessary to write appealing to you to contend for the faith that was once for all delivered to the saints.</a:t>
            </a:r>
            <a:endParaRPr lang="en-US" sz="3200" b="1" i="1" dirty="0">
              <a:solidFill>
                <a:schemeClr val="bg1"/>
              </a:solidFill>
              <a:effectLst>
                <a:glow rad="101600">
                  <a:schemeClr val="tx1">
                    <a:alpha val="60000"/>
                  </a:schemeClr>
                </a:glow>
              </a:effectLst>
              <a:latin typeface="Corbel" charset="0"/>
              <a:ea typeface="Corbel" charset="0"/>
              <a:cs typeface="Corbel" charset="0"/>
            </a:endParaRPr>
          </a:p>
        </p:txBody>
      </p:sp>
    </p:spTree>
    <p:extLst>
      <p:ext uri="{BB962C8B-B14F-4D97-AF65-F5344CB8AC3E}">
        <p14:creationId xmlns:p14="http://schemas.microsoft.com/office/powerpoint/2010/main" val="1269888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4; 2 Peter 2.1-3, 14, 18-19</a:t>
            </a:r>
            <a:endParaRPr lang="en-US" dirty="0"/>
          </a:p>
        </p:txBody>
      </p:sp>
      <p:sp>
        <p:nvSpPr>
          <p:cNvPr id="3" name="Content Placeholder 2"/>
          <p:cNvSpPr>
            <a:spLocks noGrp="1"/>
          </p:cNvSpPr>
          <p:nvPr>
            <p:ph idx="1"/>
          </p:nvPr>
        </p:nvSpPr>
        <p:spPr/>
        <p:txBody>
          <a:bodyPr>
            <a:normAutofit lnSpcReduction="10000"/>
          </a:bodyPr>
          <a:lstStyle/>
          <a:p>
            <a:r>
              <a:rPr lang="en-US" sz="3200" dirty="0"/>
              <a:t>“designated for this condemnation</a:t>
            </a:r>
            <a:r>
              <a:rPr lang="en-US" sz="3200" dirty="0" smtClean="0"/>
              <a:t>”</a:t>
            </a:r>
          </a:p>
          <a:p>
            <a:endParaRPr lang="en-US" dirty="0"/>
          </a:p>
          <a:p>
            <a:pPr lvl="1"/>
            <a:r>
              <a:rPr lang="en-US" sz="2800" dirty="0"/>
              <a:t>“to write before (of time); of old set forth or designated before hand (in the scriptures of the OT); to depict or portray openly; to write before the eyes of all who can read; to depict, portray, paint, before the eyes” (Thayer</a:t>
            </a:r>
            <a:r>
              <a:rPr lang="en-US" sz="2800" dirty="0" smtClean="0"/>
              <a:t>)</a:t>
            </a:r>
          </a:p>
          <a:p>
            <a:pPr lvl="1"/>
            <a:endParaRPr lang="en-US" sz="2800" dirty="0"/>
          </a:p>
          <a:p>
            <a:pPr lvl="1"/>
            <a:r>
              <a:rPr lang="en-US" sz="2800" dirty="0"/>
              <a:t>“to write previously; figuratively, to announce, prescribe:—before ordain, evidently set forth, write (afore, aforetime)” (Strong’s</a:t>
            </a:r>
            <a:r>
              <a:rPr lang="en-US" sz="2800" dirty="0" smtClean="0"/>
              <a:t>)</a:t>
            </a:r>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13394988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4; 2 Peter 2.1-3, 14, 18-19</a:t>
            </a:r>
            <a:endParaRPr lang="en-US" dirty="0"/>
          </a:p>
        </p:txBody>
      </p:sp>
      <p:sp>
        <p:nvSpPr>
          <p:cNvPr id="3" name="Content Placeholder 2"/>
          <p:cNvSpPr>
            <a:spLocks noGrp="1"/>
          </p:cNvSpPr>
          <p:nvPr>
            <p:ph idx="1"/>
          </p:nvPr>
        </p:nvSpPr>
        <p:spPr/>
        <p:txBody>
          <a:bodyPr>
            <a:normAutofit/>
          </a:bodyPr>
          <a:lstStyle/>
          <a:p>
            <a:r>
              <a:rPr lang="en-US" sz="3200" dirty="0"/>
              <a:t>“designated for this condemnation</a:t>
            </a:r>
            <a:r>
              <a:rPr lang="en-US" sz="3200" dirty="0" smtClean="0"/>
              <a:t>”</a:t>
            </a:r>
          </a:p>
          <a:p>
            <a:pPr lvl="1"/>
            <a:endParaRPr lang="en-US" sz="2800" dirty="0"/>
          </a:p>
          <a:p>
            <a:pPr lvl="1"/>
            <a:r>
              <a:rPr lang="en-US" sz="2800" dirty="0"/>
              <a:t>“to write before” (Vines</a:t>
            </a:r>
            <a:r>
              <a:rPr lang="en-US" sz="2800" dirty="0" smtClean="0"/>
              <a:t>)</a:t>
            </a:r>
            <a:endParaRPr lang="en-US" dirty="0" smtClean="0"/>
          </a:p>
          <a:p>
            <a:pPr lvl="1"/>
            <a:endParaRPr lang="en-US" dirty="0"/>
          </a:p>
          <a:p>
            <a:pPr lvl="1"/>
            <a:r>
              <a:rPr lang="en-US" dirty="0"/>
              <a:t>“The term simply means to write in advance or to have been written at some time prior to the present.” (Hamilton, pg. 415)</a:t>
            </a:r>
          </a:p>
          <a:p>
            <a:pPr lvl="1"/>
            <a:endParaRPr lang="en-US" dirty="0" smtClean="0"/>
          </a:p>
          <a:p>
            <a:pPr lvl="1"/>
            <a:r>
              <a:rPr lang="en-US" dirty="0"/>
              <a:t>“Ordained is from a Greek word that means they were predicted in old times, that they would do the things that would bring this condemnation” (</a:t>
            </a:r>
            <a:r>
              <a:rPr lang="en-US" dirty="0" err="1" smtClean="0"/>
              <a:t>Zerr</a:t>
            </a:r>
            <a:r>
              <a:rPr lang="en-US" dirty="0" smtClean="0"/>
              <a:t>)</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2269695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4; 2 Peter 2.1-3, 14, 18-19</a:t>
            </a:r>
            <a:endParaRPr lang="en-US" dirty="0"/>
          </a:p>
        </p:txBody>
      </p:sp>
      <p:sp>
        <p:nvSpPr>
          <p:cNvPr id="3" name="Content Placeholder 2"/>
          <p:cNvSpPr>
            <a:spLocks noGrp="1"/>
          </p:cNvSpPr>
          <p:nvPr>
            <p:ph idx="1"/>
          </p:nvPr>
        </p:nvSpPr>
        <p:spPr/>
        <p:txBody>
          <a:bodyPr>
            <a:normAutofit/>
          </a:bodyPr>
          <a:lstStyle/>
          <a:p>
            <a:r>
              <a:rPr lang="en-US" dirty="0" smtClean="0"/>
              <a:t>God knew beforehand that some people would try to overthrow the church.</a:t>
            </a:r>
          </a:p>
          <a:p>
            <a:pPr lvl="1"/>
            <a:endParaRPr lang="en-US" dirty="0"/>
          </a:p>
          <a:p>
            <a:pPr lvl="1"/>
            <a:r>
              <a:rPr lang="en-US" dirty="0"/>
              <a:t>God gives us a description of people who will be lost. These things were written prior – whether in the old or new testament – to Jude’s letter: Cf. Deut. 18.20; Matt. 24.24; Acts 20.29-30; 1 Tim. 4.1; 2 Tim. 3.1; 2 Peter 3.3</a:t>
            </a:r>
            <a:endParaRPr lang="en-US" dirty="0" smtClean="0"/>
          </a:p>
          <a:p>
            <a:pPr lvl="1"/>
            <a:endParaRPr lang="en-US" dirty="0"/>
          </a:p>
          <a:p>
            <a:pPr lvl="1"/>
            <a:r>
              <a:rPr lang="en-US" dirty="0" smtClean="0"/>
              <a:t>There </a:t>
            </a:r>
            <a:r>
              <a:rPr lang="en-US" dirty="0"/>
              <a:t>will be condemnation (judgement, damnation) for those who do the things written down aforetime and for those who are lead astray by them. Cf. Jude </a:t>
            </a:r>
            <a:r>
              <a:rPr lang="en-US" dirty="0" smtClean="0"/>
              <a:t>14-15, 18</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71053113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4; 2 Peter 2.1-3, 14, 18-19</a:t>
            </a:r>
            <a:endParaRPr lang="en-US" dirty="0"/>
          </a:p>
        </p:txBody>
      </p:sp>
      <p:sp>
        <p:nvSpPr>
          <p:cNvPr id="3" name="Content Placeholder 2"/>
          <p:cNvSpPr>
            <a:spLocks noGrp="1"/>
          </p:cNvSpPr>
          <p:nvPr>
            <p:ph idx="1"/>
          </p:nvPr>
        </p:nvSpPr>
        <p:spPr/>
        <p:txBody>
          <a:bodyPr>
            <a:normAutofit fontScale="92500"/>
          </a:bodyPr>
          <a:lstStyle/>
          <a:p>
            <a:pPr lvl="0"/>
            <a:r>
              <a:rPr lang="en-US" dirty="0" smtClean="0"/>
              <a:t>“who pervert the grace of our God into sensuality”</a:t>
            </a:r>
          </a:p>
          <a:p>
            <a:pPr lvl="0"/>
            <a:endParaRPr lang="en-US" dirty="0"/>
          </a:p>
          <a:p>
            <a:pPr lvl="0"/>
            <a:r>
              <a:rPr lang="en-US" dirty="0" smtClean="0"/>
              <a:t>They </a:t>
            </a:r>
            <a:r>
              <a:rPr lang="en-US" dirty="0"/>
              <a:t>were using God’s grace as an excuse for </a:t>
            </a:r>
            <a:r>
              <a:rPr lang="en-US" dirty="0" smtClean="0"/>
              <a:t>sin.</a:t>
            </a:r>
          </a:p>
          <a:p>
            <a:pPr lvl="0"/>
            <a:endParaRPr lang="en-US" dirty="0"/>
          </a:p>
          <a:p>
            <a:pPr lvl="1"/>
            <a:r>
              <a:rPr lang="en-US" dirty="0" smtClean="0"/>
              <a:t>As </a:t>
            </a:r>
            <a:r>
              <a:rPr lang="en-US" dirty="0"/>
              <a:t>Christians, we are free. Free from the law of Moses (Gal. 2.4; 5.1), freedom from sin, guilt and spiritual death (John </a:t>
            </a:r>
            <a:r>
              <a:rPr lang="en-US" dirty="0" smtClean="0"/>
              <a:t>8.32), </a:t>
            </a:r>
            <a:r>
              <a:rPr lang="en-US" dirty="0"/>
              <a:t>but we cannot use this freedom for evil (1 Peter 2.16)</a:t>
            </a:r>
          </a:p>
          <a:p>
            <a:pPr lvl="1"/>
            <a:endParaRPr lang="en-US" dirty="0" smtClean="0"/>
          </a:p>
          <a:p>
            <a:pPr lvl="1"/>
            <a:r>
              <a:rPr lang="en-US" dirty="0" smtClean="0"/>
              <a:t>Gal</a:t>
            </a:r>
            <a:r>
              <a:rPr lang="en-US" dirty="0"/>
              <a:t>. </a:t>
            </a:r>
            <a:r>
              <a:rPr lang="en-US" dirty="0" smtClean="0"/>
              <a:t>5.13: </a:t>
            </a:r>
            <a:r>
              <a:rPr lang="en-US" dirty="0"/>
              <a:t>Paul says we must not use our freedom to sin but our freedom to </a:t>
            </a:r>
            <a:r>
              <a:rPr lang="en-US" dirty="0" smtClean="0"/>
              <a:t>serve.</a:t>
            </a:r>
          </a:p>
          <a:p>
            <a:pPr lvl="1"/>
            <a:endParaRPr lang="en-US" dirty="0"/>
          </a:p>
          <a:p>
            <a:pPr lvl="1"/>
            <a:r>
              <a:rPr lang="en-US" dirty="0" smtClean="0"/>
              <a:t>Rom</a:t>
            </a:r>
            <a:r>
              <a:rPr lang="en-US" dirty="0"/>
              <a:t>. </a:t>
            </a:r>
            <a:r>
              <a:rPr lang="en-US" dirty="0" smtClean="0"/>
              <a:t>6.1ff: We </a:t>
            </a:r>
            <a:r>
              <a:rPr lang="en-US" dirty="0"/>
              <a:t>have freedom in Christ, but we have obligations to God’s grace</a:t>
            </a:r>
            <a:r>
              <a:rPr lang="en-US" dirty="0" smtClean="0"/>
              <a:t>. </a:t>
            </a:r>
            <a:r>
              <a:rPr lang="en-US" dirty="0"/>
              <a:t>Cf. Titus </a:t>
            </a:r>
            <a:r>
              <a:rPr lang="en-US" dirty="0" smtClean="0"/>
              <a:t>2.11-12</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3915729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4; 2 Peter 2.1-3, 14, 18-19</a:t>
            </a:r>
            <a:endParaRPr lang="en-US" dirty="0"/>
          </a:p>
        </p:txBody>
      </p:sp>
      <p:sp>
        <p:nvSpPr>
          <p:cNvPr id="3" name="Content Placeholder 2"/>
          <p:cNvSpPr>
            <a:spLocks noGrp="1"/>
          </p:cNvSpPr>
          <p:nvPr>
            <p:ph idx="1"/>
          </p:nvPr>
        </p:nvSpPr>
        <p:spPr/>
        <p:txBody>
          <a:bodyPr>
            <a:normAutofit lnSpcReduction="10000"/>
          </a:bodyPr>
          <a:lstStyle/>
          <a:p>
            <a:r>
              <a:rPr lang="en-US" dirty="0"/>
              <a:t>Lasciviousness</a:t>
            </a:r>
            <a:r>
              <a:rPr lang="en-US" dirty="0" smtClean="0"/>
              <a:t>:</a:t>
            </a:r>
          </a:p>
          <a:p>
            <a:endParaRPr lang="en-US" dirty="0"/>
          </a:p>
          <a:p>
            <a:pPr lvl="1"/>
            <a:r>
              <a:rPr lang="en-US" dirty="0"/>
              <a:t>“unbridled </a:t>
            </a:r>
            <a:r>
              <a:rPr lang="en-US" dirty="0" smtClean="0"/>
              <a:t>lust...</a:t>
            </a:r>
            <a:r>
              <a:rPr lang="en-US" dirty="0"/>
              <a:t>as filthy words, indecent bodily movements, unchaste handling of males and females, etc</a:t>
            </a:r>
            <a:r>
              <a:rPr lang="en-US" dirty="0" smtClean="0"/>
              <a:t>.” (Thayer)</a:t>
            </a:r>
            <a:endParaRPr lang="en-US" dirty="0"/>
          </a:p>
          <a:p>
            <a:endParaRPr lang="en-US" dirty="0" smtClean="0"/>
          </a:p>
          <a:p>
            <a:pPr lvl="1"/>
            <a:r>
              <a:rPr lang="en-US" dirty="0" smtClean="0"/>
              <a:t>These </a:t>
            </a:r>
            <a:r>
              <a:rPr lang="en-US" dirty="0"/>
              <a:t>teachers were teaching their followers to commit that which had eternal consequences: Gal. 5.19-21</a:t>
            </a:r>
          </a:p>
          <a:p>
            <a:pPr lvl="1"/>
            <a:endParaRPr lang="en-US" dirty="0" smtClean="0"/>
          </a:p>
          <a:p>
            <a:pPr lvl="1"/>
            <a:r>
              <a:rPr lang="en-US" dirty="0" smtClean="0"/>
              <a:t>Some </a:t>
            </a:r>
            <a:r>
              <a:rPr lang="en-US" dirty="0"/>
              <a:t>Christians want to be “in Christ” but still satisfy their evil desires and assume God’s grace is </a:t>
            </a:r>
            <a:r>
              <a:rPr lang="en-US" dirty="0" smtClean="0"/>
              <a:t>“understanding </a:t>
            </a:r>
            <a:r>
              <a:rPr lang="en-US" dirty="0"/>
              <a:t>and </a:t>
            </a:r>
            <a:r>
              <a:rPr lang="en-US" dirty="0" smtClean="0"/>
              <a:t>overlooking.”</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187933338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4; 2 Peter 2.1-3, 14, 18-19</a:t>
            </a:r>
            <a:endParaRPr lang="en-US" dirty="0"/>
          </a:p>
        </p:txBody>
      </p:sp>
      <p:sp>
        <p:nvSpPr>
          <p:cNvPr id="3" name="Content Placeholder 2"/>
          <p:cNvSpPr>
            <a:spLocks noGrp="1"/>
          </p:cNvSpPr>
          <p:nvPr>
            <p:ph idx="1"/>
          </p:nvPr>
        </p:nvSpPr>
        <p:spPr/>
        <p:txBody>
          <a:bodyPr/>
          <a:lstStyle/>
          <a:p>
            <a:r>
              <a:rPr lang="en-US" dirty="0"/>
              <a:t>“deny our only Master and Lord, Jesus </a:t>
            </a:r>
            <a:r>
              <a:rPr lang="en-US" dirty="0" smtClean="0"/>
              <a:t>Christ”</a:t>
            </a:r>
          </a:p>
          <a:p>
            <a:endParaRPr lang="en-US" dirty="0" smtClean="0"/>
          </a:p>
          <a:p>
            <a:pPr lvl="1"/>
            <a:r>
              <a:rPr lang="en-US" dirty="0" smtClean="0"/>
              <a:t>We </a:t>
            </a:r>
            <a:r>
              <a:rPr lang="en-US" dirty="0"/>
              <a:t>can deny our Lord in ways other than verbally.</a:t>
            </a:r>
          </a:p>
          <a:p>
            <a:pPr lvl="1"/>
            <a:endParaRPr lang="en-US" dirty="0" smtClean="0"/>
          </a:p>
          <a:p>
            <a:pPr lvl="1"/>
            <a:r>
              <a:rPr lang="en-US" dirty="0" smtClean="0"/>
              <a:t>These </a:t>
            </a:r>
            <a:r>
              <a:rPr lang="en-US" dirty="0"/>
              <a:t>teachers denied Jesus by their ungodly and unholy deeds and teaching claiming they could do as they please. See Luke 6.46; 1 John 1.8, </a:t>
            </a:r>
            <a:r>
              <a:rPr lang="en-US" dirty="0" smtClean="0"/>
              <a:t>10</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14514008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5</a:t>
            </a:r>
            <a:endParaRPr lang="en-US" dirty="0"/>
          </a:p>
        </p:txBody>
      </p:sp>
      <p:sp>
        <p:nvSpPr>
          <p:cNvPr id="3" name="Content Placeholder 2"/>
          <p:cNvSpPr>
            <a:spLocks noGrp="1"/>
          </p:cNvSpPr>
          <p:nvPr>
            <p:ph idx="1"/>
          </p:nvPr>
        </p:nvSpPr>
        <p:spPr/>
        <p:txBody>
          <a:bodyPr>
            <a:normAutofit lnSpcReduction="10000"/>
          </a:bodyPr>
          <a:lstStyle/>
          <a:p>
            <a:r>
              <a:rPr lang="en-US" dirty="0"/>
              <a:t>Saving the people out of the land of Egypt was saving the people from </a:t>
            </a:r>
            <a:r>
              <a:rPr lang="en-US" dirty="0" smtClean="0"/>
              <a:t>the bondage and the </a:t>
            </a:r>
            <a:r>
              <a:rPr lang="en-US" dirty="0"/>
              <a:t>judgements against Egypt (the ten plagues, the red sea).</a:t>
            </a:r>
          </a:p>
          <a:p>
            <a:endParaRPr lang="en-US" dirty="0" smtClean="0"/>
          </a:p>
          <a:p>
            <a:r>
              <a:rPr lang="en-US" dirty="0"/>
              <a:t>Next, God began to destroy His people who developed unbelief toward Him leading to </a:t>
            </a:r>
            <a:r>
              <a:rPr lang="en-US" dirty="0" smtClean="0"/>
              <a:t>disobedience. Even </a:t>
            </a:r>
            <a:r>
              <a:rPr lang="en-US" dirty="0"/>
              <a:t>though He just saved them from destruction in Egypt! This proves that if we do not remain faithful and instead become faithless, we will be destroyed though we were saved</a:t>
            </a:r>
            <a:r>
              <a:rPr lang="en-US" dirty="0" smtClean="0"/>
              <a:t>.</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18077580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a:t>
            </a:r>
            <a:r>
              <a:rPr lang="nb-NO" dirty="0"/>
              <a:t>2 Peter 2.4</a:t>
            </a:r>
            <a:endParaRPr lang="en-US" dirty="0"/>
          </a:p>
        </p:txBody>
      </p:sp>
      <p:sp>
        <p:nvSpPr>
          <p:cNvPr id="3" name="Content Placeholder 2"/>
          <p:cNvSpPr>
            <a:spLocks noGrp="1"/>
          </p:cNvSpPr>
          <p:nvPr>
            <p:ph idx="1"/>
          </p:nvPr>
        </p:nvSpPr>
        <p:spPr>
          <a:xfrm>
            <a:off x="628650" y="1825624"/>
            <a:ext cx="8326164" cy="4690790"/>
          </a:xfrm>
        </p:spPr>
        <p:txBody>
          <a:bodyPr>
            <a:normAutofit/>
          </a:bodyPr>
          <a:lstStyle/>
          <a:p>
            <a:r>
              <a:rPr lang="en-US" dirty="0"/>
              <a:t>“</a:t>
            </a:r>
            <a:r>
              <a:rPr lang="en-US" dirty="0" smtClean="0"/>
              <a:t>angel” </a:t>
            </a:r>
            <a:r>
              <a:rPr lang="en-US" dirty="0"/>
              <a:t>= </a:t>
            </a:r>
            <a:r>
              <a:rPr lang="en-US" dirty="0" smtClean="0"/>
              <a:t>messenger</a:t>
            </a:r>
          </a:p>
          <a:p>
            <a:endParaRPr lang="en-US" dirty="0" smtClean="0"/>
          </a:p>
          <a:p>
            <a:r>
              <a:rPr lang="en-US" dirty="0" smtClean="0"/>
              <a:t>God’s angels did not stay within their appointed position; they willingly rejected and abandoned Him.</a:t>
            </a:r>
          </a:p>
          <a:p>
            <a:endParaRPr lang="en-US" dirty="0"/>
          </a:p>
          <a:p>
            <a:pPr lvl="1"/>
            <a:r>
              <a:rPr lang="en-US" dirty="0"/>
              <a:t>“first estate” (KJV)</a:t>
            </a:r>
          </a:p>
          <a:p>
            <a:pPr lvl="1"/>
            <a:r>
              <a:rPr lang="en-US" dirty="0"/>
              <a:t>“stay within their own position of authority” (ESV)</a:t>
            </a:r>
          </a:p>
          <a:p>
            <a:pPr lvl="1"/>
            <a:r>
              <a:rPr lang="en-US" dirty="0"/>
              <a:t>“kept not their own principality” (ASV)</a:t>
            </a:r>
          </a:p>
          <a:p>
            <a:pPr lvl="1"/>
            <a:r>
              <a:rPr lang="en-US" dirty="0"/>
              <a:t>“did not keep their proper domain” (NKJV</a:t>
            </a:r>
            <a:r>
              <a:rPr lang="en-US" dirty="0" smtClean="0"/>
              <a:t>)</a:t>
            </a:r>
          </a:p>
          <a:p>
            <a:endParaRPr lang="en-US" dirty="0"/>
          </a:p>
          <a:p>
            <a:r>
              <a:rPr lang="en-US" dirty="0" smtClean="0"/>
              <a:t>God punished those who rebelled against Him; He did not spare them.</a:t>
            </a:r>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10046780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6; </a:t>
            </a:r>
            <a:r>
              <a:rPr lang="nb-NO" dirty="0"/>
              <a:t>2 Peter 2.4</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There </a:t>
            </a:r>
            <a:r>
              <a:rPr lang="en-US" dirty="0"/>
              <a:t>were messengers of God (prophets) who </a:t>
            </a:r>
            <a:r>
              <a:rPr lang="en-US" dirty="0" smtClean="0"/>
              <a:t>did </a:t>
            </a:r>
            <a:r>
              <a:rPr lang="en-US" dirty="0"/>
              <a:t>not stay within the authority given them.</a:t>
            </a:r>
          </a:p>
          <a:p>
            <a:endParaRPr lang="en-US" dirty="0"/>
          </a:p>
          <a:p>
            <a:pPr lvl="1"/>
            <a:r>
              <a:rPr lang="en-US" dirty="0" smtClean="0"/>
              <a:t>Balaam </a:t>
            </a:r>
            <a:r>
              <a:rPr lang="en-US" dirty="0"/>
              <a:t>(prophet) – greedy for money – willing to sell out God’s </a:t>
            </a:r>
            <a:r>
              <a:rPr lang="en-US" dirty="0" smtClean="0"/>
              <a:t>people.</a:t>
            </a:r>
          </a:p>
          <a:p>
            <a:pPr lvl="1"/>
            <a:endParaRPr lang="en-US" dirty="0"/>
          </a:p>
          <a:p>
            <a:pPr lvl="1"/>
            <a:r>
              <a:rPr lang="en-US" dirty="0" smtClean="0"/>
              <a:t>The </a:t>
            </a:r>
            <a:r>
              <a:rPr lang="en-US" dirty="0"/>
              <a:t>sons of Eli (priests): They did not follow the rules concerning sacrifices and they slept with the women who served the </a:t>
            </a:r>
            <a:r>
              <a:rPr lang="en-US" dirty="0" smtClean="0"/>
              <a:t>tabernacle</a:t>
            </a:r>
            <a:r>
              <a:rPr lang="en-US" dirty="0"/>
              <a:t>.</a:t>
            </a:r>
          </a:p>
          <a:p>
            <a:pPr lvl="1"/>
            <a:endParaRPr lang="en-US" dirty="0" smtClean="0"/>
          </a:p>
          <a:p>
            <a:r>
              <a:rPr lang="en-US" dirty="0" smtClean="0"/>
              <a:t>God </a:t>
            </a:r>
            <a:r>
              <a:rPr lang="en-US" dirty="0"/>
              <a:t>destroyed his own messengers who left their proper role and their punishment will last forever. Since we are messengers for God, </a:t>
            </a:r>
            <a:r>
              <a:rPr lang="en-US" dirty="0" smtClean="0"/>
              <a:t>we will </a:t>
            </a:r>
            <a:r>
              <a:rPr lang="en-US" dirty="0"/>
              <a:t>not escape the judgment if we forsake our proper domain</a:t>
            </a:r>
            <a:r>
              <a:rPr lang="en-US" dirty="0" smtClean="0"/>
              <a:t>.</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111845018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2 Peter 2.6-8</a:t>
            </a:r>
            <a:endParaRPr lang="en-US" dirty="0"/>
          </a:p>
        </p:txBody>
      </p:sp>
      <p:sp>
        <p:nvSpPr>
          <p:cNvPr id="3" name="Content Placeholder 2"/>
          <p:cNvSpPr>
            <a:spLocks noGrp="1"/>
          </p:cNvSpPr>
          <p:nvPr>
            <p:ph idx="1"/>
          </p:nvPr>
        </p:nvSpPr>
        <p:spPr/>
        <p:txBody>
          <a:bodyPr>
            <a:normAutofit/>
          </a:bodyPr>
          <a:lstStyle/>
          <a:p>
            <a:pPr lvl="0"/>
            <a:r>
              <a:rPr lang="en-US" dirty="0"/>
              <a:t>Cf. Gen. </a:t>
            </a:r>
            <a:r>
              <a:rPr lang="en-US" dirty="0" smtClean="0"/>
              <a:t>18-19</a:t>
            </a:r>
          </a:p>
          <a:p>
            <a:pPr lvl="0"/>
            <a:endParaRPr lang="en-US" dirty="0"/>
          </a:p>
          <a:p>
            <a:pPr lvl="1"/>
            <a:r>
              <a:rPr lang="en-US" dirty="0"/>
              <a:t>They “indulged” or “gave themselves over” </a:t>
            </a:r>
            <a:r>
              <a:rPr lang="en-US" dirty="0" smtClean="0"/>
              <a:t>to fornication: </a:t>
            </a:r>
            <a:r>
              <a:rPr lang="en-US" dirty="0"/>
              <a:t>Rom. </a:t>
            </a:r>
            <a:r>
              <a:rPr lang="en-US" dirty="0" smtClean="0"/>
              <a:t>1.26-27</a:t>
            </a:r>
            <a:endParaRPr lang="en-US" dirty="0"/>
          </a:p>
          <a:p>
            <a:pPr lvl="1"/>
            <a:endParaRPr lang="en-US" dirty="0" smtClean="0"/>
          </a:p>
          <a:p>
            <a:pPr lvl="1"/>
            <a:r>
              <a:rPr lang="en-US" dirty="0" smtClean="0"/>
              <a:t>The </a:t>
            </a:r>
            <a:r>
              <a:rPr lang="en-US" dirty="0"/>
              <a:t>whole city was addicted </a:t>
            </a:r>
            <a:r>
              <a:rPr lang="en-US" dirty="0" smtClean="0"/>
              <a:t>and </a:t>
            </a:r>
            <a:r>
              <a:rPr lang="en-US" dirty="0"/>
              <a:t>they didn’t hide it: Gen. </a:t>
            </a:r>
            <a:r>
              <a:rPr lang="en-US" dirty="0" smtClean="0"/>
              <a:t>19.4-5</a:t>
            </a:r>
          </a:p>
          <a:p>
            <a:pPr lvl="1"/>
            <a:endParaRPr lang="en-US" dirty="0"/>
          </a:p>
          <a:p>
            <a:pPr lvl="1"/>
            <a:r>
              <a:rPr lang="en-US" dirty="0"/>
              <a:t>Everything was destroyed except Lot and His two daughters</a:t>
            </a:r>
            <a:r>
              <a:rPr lang="en-US" dirty="0" smtClean="0"/>
              <a:t>.</a:t>
            </a:r>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4359537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endParaRPr lang="en-US" dirty="0"/>
          </a:p>
        </p:txBody>
      </p:sp>
      <p:sp>
        <p:nvSpPr>
          <p:cNvPr id="3" name="Content Placeholder 2"/>
          <p:cNvSpPr>
            <a:spLocks noGrp="1"/>
          </p:cNvSpPr>
          <p:nvPr>
            <p:ph idx="1"/>
          </p:nvPr>
        </p:nvSpPr>
        <p:spPr/>
        <p:txBody>
          <a:bodyPr>
            <a:normAutofit/>
          </a:bodyPr>
          <a:lstStyle/>
          <a:p>
            <a:r>
              <a:rPr lang="en-US" sz="3200" dirty="0" smtClean="0"/>
              <a:t>We preserved (kept) in Jesus:</a:t>
            </a:r>
          </a:p>
          <a:p>
            <a:pPr lvl="1"/>
            <a:r>
              <a:rPr lang="en-US" dirty="0" smtClean="0"/>
              <a:t>This is not “perseverance </a:t>
            </a:r>
            <a:r>
              <a:rPr lang="en-US" dirty="0"/>
              <a:t>of the </a:t>
            </a:r>
            <a:r>
              <a:rPr lang="en-US" dirty="0" smtClean="0"/>
              <a:t>saints” </a:t>
            </a:r>
            <a:r>
              <a:rPr lang="en-US" dirty="0"/>
              <a:t>aka </a:t>
            </a:r>
            <a:r>
              <a:rPr lang="en-US" dirty="0" smtClean="0"/>
              <a:t>OSAS!</a:t>
            </a:r>
            <a:endParaRPr lang="en-US" dirty="0"/>
          </a:p>
          <a:p>
            <a:pPr lvl="1"/>
            <a:endParaRPr lang="en-US" dirty="0" smtClean="0"/>
          </a:p>
          <a:p>
            <a:pPr lvl="1"/>
            <a:r>
              <a:rPr lang="en-US" dirty="0" smtClean="0"/>
              <a:t>The </a:t>
            </a:r>
            <a:r>
              <a:rPr lang="en-US" dirty="0"/>
              <a:t>letter itself refutes this idea (keep away from false </a:t>
            </a:r>
            <a:r>
              <a:rPr lang="en-US" dirty="0" smtClean="0"/>
              <a:t>doctrine</a:t>
            </a:r>
            <a:r>
              <a:rPr lang="en-US" dirty="0"/>
              <a:t>, keep yourself in the love of God (21), etc.)</a:t>
            </a:r>
          </a:p>
          <a:p>
            <a:pPr lvl="1"/>
            <a:endParaRPr lang="en-US" dirty="0" smtClean="0"/>
          </a:p>
          <a:p>
            <a:pPr lvl="1"/>
            <a:r>
              <a:rPr lang="en-US" dirty="0" smtClean="0"/>
              <a:t>It </a:t>
            </a:r>
            <a:r>
              <a:rPr lang="en-US" dirty="0"/>
              <a:t>is only when we live holy lives for </a:t>
            </a:r>
            <a:r>
              <a:rPr lang="en-US" dirty="0" smtClean="0"/>
              <a:t>Jesus and cooperate </a:t>
            </a:r>
            <a:r>
              <a:rPr lang="en-US" dirty="0"/>
              <a:t>with God and His will</a:t>
            </a:r>
            <a:r>
              <a:rPr lang="en-US" dirty="0" smtClean="0"/>
              <a:t> </a:t>
            </a:r>
            <a:r>
              <a:rPr lang="en-US" dirty="0"/>
              <a:t>that we will </a:t>
            </a:r>
            <a:r>
              <a:rPr lang="en-US" dirty="0" smtClean="0"/>
              <a:t>be preserved.</a:t>
            </a:r>
            <a:endParaRPr lang="en-US" dirty="0"/>
          </a:p>
          <a:p>
            <a:pPr lvl="1"/>
            <a:endParaRPr lang="en-US" dirty="0" smtClean="0"/>
          </a:p>
          <a:p>
            <a:pPr lvl="1"/>
            <a:r>
              <a:rPr lang="en-US" dirty="0" smtClean="0"/>
              <a:t>Thus, Jude </a:t>
            </a:r>
            <a:r>
              <a:rPr lang="en-US" dirty="0"/>
              <a:t>wrote to them so that they would not lose their spiritual protection</a:t>
            </a:r>
            <a:r>
              <a:rPr lang="en-US" dirty="0" smtClean="0"/>
              <a:t>.</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8092122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 </a:t>
            </a:r>
            <a:r>
              <a:rPr lang="nb-NO" sz="2400" dirty="0"/>
              <a:t>2 Peter 2.9-10, </a:t>
            </a:r>
            <a:r>
              <a:rPr lang="nb-NO" sz="2400" dirty="0" smtClean="0"/>
              <a:t>14</a:t>
            </a:r>
            <a:endParaRPr lang="en-US" sz="2400" dirty="0"/>
          </a:p>
        </p:txBody>
      </p:sp>
      <p:sp>
        <p:nvSpPr>
          <p:cNvPr id="3" name="Content Placeholder 2"/>
          <p:cNvSpPr>
            <a:spLocks noGrp="1"/>
          </p:cNvSpPr>
          <p:nvPr>
            <p:ph idx="1"/>
          </p:nvPr>
        </p:nvSpPr>
        <p:spPr/>
        <p:txBody>
          <a:bodyPr>
            <a:noAutofit/>
          </a:bodyPr>
          <a:lstStyle/>
          <a:p>
            <a:pPr lvl="0"/>
            <a:r>
              <a:rPr lang="en-US" sz="3000" dirty="0"/>
              <a:t>God </a:t>
            </a:r>
            <a:r>
              <a:rPr lang="en-US" sz="3000" dirty="0" smtClean="0"/>
              <a:t>compared </a:t>
            </a:r>
            <a:r>
              <a:rPr lang="en-US" sz="3000" dirty="0"/>
              <a:t>the false teachers to the destruction of Egypt, His people who developed unbelief, to the angels who left their position, to Sodom and Gomorrah, </a:t>
            </a:r>
            <a:r>
              <a:rPr lang="en-US" sz="3000" dirty="0" smtClean="0"/>
              <a:t>etc.</a:t>
            </a:r>
          </a:p>
          <a:p>
            <a:pPr lvl="0"/>
            <a:endParaRPr lang="en-US" sz="3000" dirty="0"/>
          </a:p>
          <a:p>
            <a:pPr lvl="0"/>
            <a:r>
              <a:rPr lang="en-US" sz="3000" dirty="0" smtClean="0"/>
              <a:t>They </a:t>
            </a:r>
            <a:r>
              <a:rPr lang="en-US" sz="3000" dirty="0"/>
              <a:t>have no concern for the O.T. examples. They continue in their immorality while they spread their religious error</a:t>
            </a:r>
            <a:r>
              <a:rPr lang="en-US" sz="3000" dirty="0" smtClean="0"/>
              <a:t>.</a:t>
            </a:r>
            <a:endParaRPr lang="en-US" sz="3000"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147608814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 </a:t>
            </a:r>
            <a:r>
              <a:rPr lang="nb-NO" sz="2400" dirty="0"/>
              <a:t>2 Peter 2.9-10, </a:t>
            </a:r>
            <a:r>
              <a:rPr lang="nb-NO" sz="2400" dirty="0" smtClean="0"/>
              <a:t>14</a:t>
            </a:r>
            <a:endParaRPr lang="en-US" sz="2400" dirty="0"/>
          </a:p>
        </p:txBody>
      </p:sp>
      <p:sp>
        <p:nvSpPr>
          <p:cNvPr id="3" name="Content Placeholder 2"/>
          <p:cNvSpPr>
            <a:spLocks noGrp="1"/>
          </p:cNvSpPr>
          <p:nvPr>
            <p:ph idx="1"/>
          </p:nvPr>
        </p:nvSpPr>
        <p:spPr/>
        <p:txBody>
          <a:bodyPr>
            <a:noAutofit/>
          </a:bodyPr>
          <a:lstStyle/>
          <a:p>
            <a:pPr lvl="0"/>
            <a:r>
              <a:rPr lang="en-US" sz="3000" dirty="0"/>
              <a:t>Dreams</a:t>
            </a:r>
            <a:r>
              <a:rPr lang="en-US" sz="3000" dirty="0" smtClean="0"/>
              <a:t>: cf. Acts 2.17</a:t>
            </a:r>
            <a:endParaRPr lang="en-US" sz="3000" dirty="0"/>
          </a:p>
          <a:p>
            <a:pPr lvl="1"/>
            <a:endParaRPr lang="en-US" sz="2600" dirty="0"/>
          </a:p>
          <a:p>
            <a:pPr lvl="1"/>
            <a:r>
              <a:rPr lang="en-US" sz="2600" dirty="0" smtClean="0"/>
              <a:t>It </a:t>
            </a:r>
            <a:r>
              <a:rPr lang="en-US" sz="2600" dirty="0"/>
              <a:t>would seem as if they were claiming to have </a:t>
            </a:r>
            <a:r>
              <a:rPr lang="en-US" sz="2600" dirty="0" smtClean="0"/>
              <a:t>approving-of-their-actions </a:t>
            </a:r>
            <a:r>
              <a:rPr lang="en-US" sz="2600" dirty="0"/>
              <a:t>visions from </a:t>
            </a:r>
            <a:r>
              <a:rPr lang="en-US" sz="2600" dirty="0" smtClean="0"/>
              <a:t>God.</a:t>
            </a:r>
          </a:p>
          <a:p>
            <a:pPr lvl="1"/>
            <a:endParaRPr lang="en-US" sz="2600" dirty="0"/>
          </a:p>
          <a:p>
            <a:pPr lvl="0"/>
            <a:r>
              <a:rPr lang="en-US" dirty="0"/>
              <a:t>Defiling the flesh: </a:t>
            </a:r>
            <a:r>
              <a:rPr lang="en-US" dirty="0" smtClean="0"/>
              <a:t>cf. v7; 1 </a:t>
            </a:r>
            <a:r>
              <a:rPr lang="en-US" dirty="0"/>
              <a:t>Cor. </a:t>
            </a:r>
            <a:r>
              <a:rPr lang="en-US" dirty="0" smtClean="0"/>
              <a:t>6.18</a:t>
            </a:r>
          </a:p>
          <a:p>
            <a:pPr lvl="0"/>
            <a:endParaRPr lang="en-US" dirty="0" smtClean="0"/>
          </a:p>
          <a:p>
            <a:pPr lvl="1"/>
            <a:r>
              <a:rPr lang="en-US" dirty="0" smtClean="0"/>
              <a:t>They </a:t>
            </a:r>
            <a:r>
              <a:rPr lang="en-US" dirty="0"/>
              <a:t>were defiling the flesh while claiming that God’s grace covered them</a:t>
            </a:r>
            <a:r>
              <a:rPr lang="en-US" dirty="0" smtClean="0"/>
              <a:t>. Possibly even homosexuality.</a:t>
            </a:r>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9954709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8; </a:t>
            </a:r>
            <a:r>
              <a:rPr lang="nb-NO" sz="2400" dirty="0"/>
              <a:t>2 Peter 2.9-10, </a:t>
            </a:r>
            <a:r>
              <a:rPr lang="nb-NO" sz="2400" dirty="0" smtClean="0"/>
              <a:t>14</a:t>
            </a:r>
            <a:endParaRPr lang="en-US" sz="2400" dirty="0"/>
          </a:p>
        </p:txBody>
      </p:sp>
      <p:sp>
        <p:nvSpPr>
          <p:cNvPr id="3" name="Content Placeholder 2"/>
          <p:cNvSpPr>
            <a:spLocks noGrp="1"/>
          </p:cNvSpPr>
          <p:nvPr>
            <p:ph idx="1"/>
          </p:nvPr>
        </p:nvSpPr>
        <p:spPr>
          <a:xfrm>
            <a:off x="628650" y="1825625"/>
            <a:ext cx="8136978" cy="4351338"/>
          </a:xfrm>
        </p:spPr>
        <p:txBody>
          <a:bodyPr>
            <a:noAutofit/>
          </a:bodyPr>
          <a:lstStyle/>
          <a:p>
            <a:r>
              <a:rPr lang="en-US" sz="2600" dirty="0"/>
              <a:t>D</a:t>
            </a:r>
            <a:r>
              <a:rPr lang="en-US" sz="2600" dirty="0" smtClean="0"/>
              <a:t>espise dominion</a:t>
            </a:r>
          </a:p>
          <a:p>
            <a:endParaRPr lang="en-US" sz="2400" dirty="0" smtClean="0"/>
          </a:p>
          <a:p>
            <a:pPr lvl="1"/>
            <a:r>
              <a:rPr lang="en-US" dirty="0" smtClean="0"/>
              <a:t>If </a:t>
            </a:r>
            <a:r>
              <a:rPr lang="en-US" dirty="0"/>
              <a:t>we are not content to stay in the realm of authority that God has given us, then we despise dominion and do whatever we </a:t>
            </a:r>
            <a:r>
              <a:rPr lang="en-US" dirty="0" smtClean="0"/>
              <a:t>want.</a:t>
            </a:r>
            <a:endParaRPr lang="en-US" dirty="0"/>
          </a:p>
          <a:p>
            <a:pPr lvl="1"/>
            <a:endParaRPr lang="en-US" dirty="0"/>
          </a:p>
          <a:p>
            <a:pPr lvl="0"/>
            <a:r>
              <a:rPr lang="en-US" sz="2600" dirty="0" smtClean="0"/>
              <a:t>Speaking evil</a:t>
            </a:r>
            <a:endParaRPr lang="en-US" sz="2600" dirty="0"/>
          </a:p>
          <a:p>
            <a:pPr lvl="1"/>
            <a:endParaRPr lang="en-US" dirty="0" smtClean="0"/>
          </a:p>
          <a:p>
            <a:pPr lvl="1"/>
            <a:r>
              <a:rPr lang="en-US" dirty="0" smtClean="0"/>
              <a:t>“… </a:t>
            </a:r>
            <a:r>
              <a:rPr lang="en-US" dirty="0"/>
              <a:t>a benevolent supernatural power deserving respect and honor—‘glorious power, wonderful being.’ … ‘arrogant people showing no respect for the glorious powers above’ 2 </a:t>
            </a:r>
            <a:r>
              <a:rPr lang="en-US" dirty="0" err="1"/>
              <a:t>Pe</a:t>
            </a:r>
            <a:r>
              <a:rPr lang="en-US" dirty="0"/>
              <a:t> 2:10.…” </a:t>
            </a:r>
            <a:r>
              <a:rPr lang="en-US" sz="1200" dirty="0"/>
              <a:t>(</a:t>
            </a:r>
            <a:r>
              <a:rPr lang="en-US" sz="1200" dirty="0" err="1"/>
              <a:t>Louw</a:t>
            </a:r>
            <a:r>
              <a:rPr lang="en-US" sz="1200" dirty="0"/>
              <a:t>, J. P., &amp; Nida, E. A. (1996). Greek-English lexicon of the New Testament: based on semantic domains (electronic ed. of the 2nd edition., Vol. 1, p. 148). New York: United Bible Societies.)</a:t>
            </a:r>
            <a:endParaRPr lang="en-US" sz="1800"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61628497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solidFill>
                  <a:prstClr val="white"/>
                </a:solidFill>
              </a:rPr>
              <a:t>9; </a:t>
            </a:r>
            <a:r>
              <a:rPr lang="nb-NO" sz="2400" dirty="0">
                <a:solidFill>
                  <a:prstClr val="white"/>
                </a:solidFill>
              </a:rPr>
              <a:t>2 Peter </a:t>
            </a:r>
            <a:r>
              <a:rPr lang="nb-NO" sz="2400" dirty="0" smtClean="0">
                <a:solidFill>
                  <a:prstClr val="white"/>
                </a:solidFill>
              </a:rPr>
              <a:t>2.11</a:t>
            </a:r>
            <a:endParaRPr lang="en-US" dirty="0"/>
          </a:p>
        </p:txBody>
      </p:sp>
      <p:sp>
        <p:nvSpPr>
          <p:cNvPr id="3" name="Content Placeholder 2"/>
          <p:cNvSpPr>
            <a:spLocks noGrp="1"/>
          </p:cNvSpPr>
          <p:nvPr>
            <p:ph idx="1"/>
          </p:nvPr>
        </p:nvSpPr>
        <p:spPr/>
        <p:txBody>
          <a:bodyPr>
            <a:noAutofit/>
          </a:bodyPr>
          <a:lstStyle/>
          <a:p>
            <a:r>
              <a:rPr lang="en-US" sz="3000" dirty="0"/>
              <a:t>This dispute is nowhere recorded in Scripture, but does not mean it did not happen (cf. Acts 20.35). The Holy Spirit simply supplemented Jude with this </a:t>
            </a:r>
            <a:r>
              <a:rPr lang="en-US" sz="3000" dirty="0" smtClean="0"/>
              <a:t>information.</a:t>
            </a:r>
          </a:p>
          <a:p>
            <a:endParaRPr lang="en-US" sz="3000" dirty="0"/>
          </a:p>
          <a:p>
            <a:r>
              <a:rPr lang="en-US" sz="3000" dirty="0" smtClean="0"/>
              <a:t>And </a:t>
            </a:r>
            <a:r>
              <a:rPr lang="en-US" sz="3000" dirty="0"/>
              <a:t>if he received this information from any other source, the Holy Spirit would have made sure that what was written was true and </a:t>
            </a:r>
            <a:r>
              <a:rPr lang="en-US" sz="3000" dirty="0" smtClean="0"/>
              <a:t>confirmed it as genuine </a:t>
            </a:r>
            <a:r>
              <a:rPr lang="en-US" sz="3000" dirty="0"/>
              <a:t>(cf. Acts 17.28; Titus 1.12-13</a:t>
            </a:r>
            <a:r>
              <a:rPr lang="en-US" sz="3000" dirty="0" smtClean="0"/>
              <a:t>).</a:t>
            </a:r>
            <a:endParaRPr lang="en-US" sz="3000"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15900893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prstClr val="white"/>
                </a:solidFill>
              </a:rPr>
              <a:t>9; </a:t>
            </a:r>
            <a:r>
              <a:rPr lang="nb-NO" dirty="0">
                <a:solidFill>
                  <a:prstClr val="white"/>
                </a:solidFill>
              </a:rPr>
              <a:t>2 Peter 2.11</a:t>
            </a:r>
            <a:endParaRPr lang="en-US" dirty="0"/>
          </a:p>
        </p:txBody>
      </p:sp>
      <p:sp>
        <p:nvSpPr>
          <p:cNvPr id="3" name="Content Placeholder 2"/>
          <p:cNvSpPr>
            <a:spLocks noGrp="1"/>
          </p:cNvSpPr>
          <p:nvPr>
            <p:ph idx="1"/>
          </p:nvPr>
        </p:nvSpPr>
        <p:spPr/>
        <p:txBody>
          <a:bodyPr>
            <a:normAutofit/>
          </a:bodyPr>
          <a:lstStyle/>
          <a:p>
            <a:r>
              <a:rPr lang="en-US" sz="3200" dirty="0"/>
              <a:t>What was the dispute over? </a:t>
            </a:r>
            <a:r>
              <a:rPr lang="en-US" sz="3200" dirty="0" smtClean="0"/>
              <a:t>cf</a:t>
            </a:r>
            <a:r>
              <a:rPr lang="en-US" sz="3200" dirty="0"/>
              <a:t>. Deut. </a:t>
            </a:r>
            <a:r>
              <a:rPr lang="en-US" sz="3200" dirty="0" smtClean="0"/>
              <a:t>34.5-6; 29.29</a:t>
            </a:r>
            <a:endParaRPr lang="en-US" sz="3200" dirty="0"/>
          </a:p>
          <a:p>
            <a:endParaRPr lang="en-US" sz="3200" dirty="0" smtClean="0"/>
          </a:p>
          <a:p>
            <a:r>
              <a:rPr lang="en-US" sz="3200" dirty="0" smtClean="0"/>
              <a:t>While </a:t>
            </a:r>
            <a:r>
              <a:rPr lang="en-US" sz="3200" dirty="0"/>
              <a:t>the false teachers were blaspheming the glorious ones, Michael did not presume (dare) to pronounce a blasphemous judgment (a railing accusation). </a:t>
            </a:r>
            <a:r>
              <a:rPr lang="en-US" sz="3200" dirty="0" smtClean="0"/>
              <a:t>He left that to God.</a:t>
            </a:r>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8534256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10; 2 Peter 2.12</a:t>
            </a:r>
            <a:endParaRPr lang="en-US" dirty="0"/>
          </a:p>
        </p:txBody>
      </p:sp>
      <p:sp>
        <p:nvSpPr>
          <p:cNvPr id="3" name="Content Placeholder 2"/>
          <p:cNvSpPr>
            <a:spLocks noGrp="1"/>
          </p:cNvSpPr>
          <p:nvPr>
            <p:ph idx="1"/>
          </p:nvPr>
        </p:nvSpPr>
        <p:spPr/>
        <p:txBody>
          <a:bodyPr>
            <a:normAutofit/>
          </a:bodyPr>
          <a:lstStyle/>
          <a:p>
            <a:r>
              <a:rPr lang="en-US" dirty="0"/>
              <a:t>These teachers, in contrast, speak evil of all that they do not understand</a:t>
            </a:r>
            <a:r>
              <a:rPr lang="en-US" dirty="0" smtClean="0"/>
              <a:t>.</a:t>
            </a:r>
          </a:p>
          <a:p>
            <a:endParaRPr lang="en-US" dirty="0" smtClean="0"/>
          </a:p>
          <a:p>
            <a:r>
              <a:rPr lang="en-US" dirty="0" smtClean="0"/>
              <a:t>These </a:t>
            </a:r>
            <a:r>
              <a:rPr lang="en-US" dirty="0"/>
              <a:t>teachers were like daring, irrational, and unrestrained animals. They had abandoned reason altogether; </a:t>
            </a:r>
            <a:r>
              <a:rPr lang="en-US"/>
              <a:t>they </a:t>
            </a:r>
            <a:r>
              <a:rPr lang="en-US" smtClean="0"/>
              <a:t>fed </a:t>
            </a:r>
            <a:r>
              <a:rPr lang="en-US" dirty="0"/>
              <a:t>on subjective feelings rather than objective truth</a:t>
            </a:r>
            <a:r>
              <a:rPr lang="en-US" dirty="0" smtClean="0"/>
              <a:t>.</a:t>
            </a:r>
          </a:p>
          <a:p>
            <a:endParaRPr lang="en-US" dirty="0"/>
          </a:p>
          <a:p>
            <a:r>
              <a:rPr lang="en-US" dirty="0"/>
              <a:t>They will be ruined, destroyed like the Egyptians, unbelieving Israelites, Sodom and Gomorrah, those who reject authority, etc</a:t>
            </a:r>
            <a:r>
              <a:rPr lang="en-US" dirty="0" smtClean="0"/>
              <a:t>.</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16868362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11; </a:t>
            </a:r>
            <a:r>
              <a:rPr lang="nb-NO" sz="2800" dirty="0"/>
              <a:t>2 Peter </a:t>
            </a:r>
            <a:r>
              <a:rPr lang="nb-NO" sz="2800" dirty="0" smtClean="0"/>
              <a:t>2.14-16</a:t>
            </a:r>
            <a:endParaRPr lang="en-US" sz="2800" dirty="0"/>
          </a:p>
        </p:txBody>
      </p:sp>
      <p:sp>
        <p:nvSpPr>
          <p:cNvPr id="3" name="Content Placeholder 2"/>
          <p:cNvSpPr>
            <a:spLocks noGrp="1"/>
          </p:cNvSpPr>
          <p:nvPr>
            <p:ph idx="1"/>
          </p:nvPr>
        </p:nvSpPr>
        <p:spPr>
          <a:xfrm>
            <a:off x="628650" y="1825624"/>
            <a:ext cx="7886700" cy="4803775"/>
          </a:xfrm>
        </p:spPr>
        <p:txBody>
          <a:bodyPr>
            <a:normAutofit lnSpcReduction="10000"/>
          </a:bodyPr>
          <a:lstStyle/>
          <a:p>
            <a:r>
              <a:rPr lang="en-US" dirty="0"/>
              <a:t>“woe” there is destruction coming upon these teachers. Cf. Matt. 23.13, 15, 16, 23, 25, 27, 29</a:t>
            </a:r>
          </a:p>
          <a:p>
            <a:endParaRPr lang="en-US" dirty="0" smtClean="0"/>
          </a:p>
          <a:p>
            <a:pPr lvl="1"/>
            <a:r>
              <a:rPr lang="en-US" dirty="0" smtClean="0"/>
              <a:t>Way of Cain: cf. Gen. 4; 1 John 3.12</a:t>
            </a:r>
          </a:p>
          <a:p>
            <a:pPr lvl="1"/>
            <a:endParaRPr lang="en-US" dirty="0"/>
          </a:p>
          <a:p>
            <a:pPr lvl="1"/>
            <a:r>
              <a:rPr lang="en-US" dirty="0" smtClean="0"/>
              <a:t>Balaam’s error: Numbers; 2 Peter 3.3, 15</a:t>
            </a:r>
          </a:p>
          <a:p>
            <a:pPr lvl="1"/>
            <a:endParaRPr lang="en-US" dirty="0"/>
          </a:p>
          <a:p>
            <a:pPr lvl="1"/>
            <a:r>
              <a:rPr lang="en-US" dirty="0" err="1" smtClean="0"/>
              <a:t>Korah’s</a:t>
            </a:r>
            <a:r>
              <a:rPr lang="en-US" dirty="0" smtClean="0"/>
              <a:t> rebellion: Num. 16</a:t>
            </a:r>
          </a:p>
          <a:p>
            <a:endParaRPr lang="en-US" dirty="0"/>
          </a:p>
          <a:p>
            <a:r>
              <a:rPr lang="en-US" dirty="0"/>
              <a:t>Overall, these teachers were selfish, hated the righteous, greedy, wanted to lead people into sin, divisive, rejected authority, and rebellious – all characteristics of Cain, Balaam, and </a:t>
            </a:r>
            <a:r>
              <a:rPr lang="en-US" dirty="0" err="1"/>
              <a:t>Korah</a:t>
            </a:r>
            <a:r>
              <a:rPr lang="en-US" dirty="0" smtClean="0"/>
              <a:t>!</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66613068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prstClr val="white"/>
                </a:solidFill>
              </a:rPr>
              <a:t>12; </a:t>
            </a:r>
            <a:r>
              <a:rPr lang="nb-NO" sz="2800" dirty="0">
                <a:solidFill>
                  <a:prstClr val="white"/>
                </a:solidFill>
              </a:rPr>
              <a:t>2 Peter 2.13, 17</a:t>
            </a:r>
          </a:p>
        </p:txBody>
      </p:sp>
      <p:sp>
        <p:nvSpPr>
          <p:cNvPr id="3" name="Content Placeholder 2"/>
          <p:cNvSpPr>
            <a:spLocks noGrp="1"/>
          </p:cNvSpPr>
          <p:nvPr>
            <p:ph idx="1"/>
          </p:nvPr>
        </p:nvSpPr>
        <p:spPr/>
        <p:txBody>
          <a:bodyPr>
            <a:normAutofit/>
          </a:bodyPr>
          <a:lstStyle/>
          <a:p>
            <a:pPr lvl="0"/>
            <a:r>
              <a:rPr lang="en-US" dirty="0"/>
              <a:t>“hidden reefs”: they seemed safe on the surface, but underneath </a:t>
            </a:r>
            <a:r>
              <a:rPr lang="en-US" dirty="0" smtClean="0"/>
              <a:t>was </a:t>
            </a:r>
            <a:r>
              <a:rPr lang="en-US" dirty="0"/>
              <a:t>hidden danger; hidden motives.</a:t>
            </a:r>
          </a:p>
          <a:p>
            <a:pPr lvl="1"/>
            <a:endParaRPr lang="en-US" dirty="0" smtClean="0"/>
          </a:p>
          <a:p>
            <a:pPr lvl="1"/>
            <a:r>
              <a:rPr lang="en-US" dirty="0" smtClean="0"/>
              <a:t>“</a:t>
            </a:r>
            <a:r>
              <a:rPr lang="en-US" dirty="0"/>
              <a:t>a rock in the sea, ledge, reef; metaph. of men who by their conduct damage others morally, wreck them as it </a:t>
            </a:r>
            <a:r>
              <a:rPr lang="en-US" dirty="0" smtClean="0"/>
              <a:t>were</a:t>
            </a:r>
            <a:r>
              <a:rPr lang="mr-IN" dirty="0" smtClean="0"/>
              <a:t>…</a:t>
            </a:r>
            <a:r>
              <a:rPr lang="en-US" dirty="0" smtClean="0"/>
              <a:t>” (Thayer)</a:t>
            </a:r>
          </a:p>
          <a:p>
            <a:pPr lvl="1"/>
            <a:endParaRPr lang="en-US" dirty="0"/>
          </a:p>
          <a:p>
            <a:pPr lvl="1"/>
            <a:r>
              <a:rPr lang="en-US" dirty="0" smtClean="0"/>
              <a:t>“A </a:t>
            </a:r>
            <a:r>
              <a:rPr lang="en-US" dirty="0"/>
              <a:t>late meaning ascribed to it is that of </a:t>
            </a:r>
            <a:r>
              <a:rPr lang="en-US" dirty="0" smtClean="0"/>
              <a:t>‘spots…’” (</a:t>
            </a:r>
            <a:r>
              <a:rPr lang="en-US" dirty="0"/>
              <a:t>Vines) - carries the idea of pollution, blemish, </a:t>
            </a:r>
            <a:r>
              <a:rPr lang="en-US" dirty="0" smtClean="0"/>
              <a:t>contamination, etc.</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9175480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solidFill>
                  <a:prstClr val="white"/>
                </a:solidFill>
              </a:rPr>
              <a:t>12; </a:t>
            </a:r>
            <a:r>
              <a:rPr lang="nb-NO" sz="2800" dirty="0">
                <a:solidFill>
                  <a:prstClr val="white"/>
                </a:solidFill>
              </a:rPr>
              <a:t>2 Peter 2.13, 17</a:t>
            </a:r>
          </a:p>
        </p:txBody>
      </p:sp>
      <p:sp>
        <p:nvSpPr>
          <p:cNvPr id="3" name="Content Placeholder 2"/>
          <p:cNvSpPr>
            <a:spLocks noGrp="1"/>
          </p:cNvSpPr>
          <p:nvPr>
            <p:ph idx="1"/>
          </p:nvPr>
        </p:nvSpPr>
        <p:spPr>
          <a:xfrm>
            <a:off x="628650" y="1825625"/>
            <a:ext cx="7886700" cy="4662261"/>
          </a:xfrm>
        </p:spPr>
        <p:txBody>
          <a:bodyPr>
            <a:normAutofit lnSpcReduction="10000"/>
          </a:bodyPr>
          <a:lstStyle/>
          <a:p>
            <a:pPr lvl="0"/>
            <a:r>
              <a:rPr lang="en-US" dirty="0"/>
              <a:t>“love </a:t>
            </a:r>
            <a:r>
              <a:rPr lang="en-US" dirty="0" smtClean="0"/>
              <a:t>feasts”: The </a:t>
            </a:r>
            <a:r>
              <a:rPr lang="en-US" dirty="0"/>
              <a:t>love feasts are nowhere described or defined in the New Testament.</a:t>
            </a:r>
          </a:p>
          <a:p>
            <a:pPr lvl="1"/>
            <a:endParaRPr lang="en-US" dirty="0"/>
          </a:p>
          <a:p>
            <a:pPr lvl="1"/>
            <a:r>
              <a:rPr lang="en-US" dirty="0"/>
              <a:t>Probably: Acts </a:t>
            </a:r>
            <a:r>
              <a:rPr lang="en-US" dirty="0" smtClean="0"/>
              <a:t>2.46. Consider </a:t>
            </a:r>
            <a:r>
              <a:rPr lang="en-US" dirty="0"/>
              <a:t>that these teachers taught house to house and secretly brought in damnable heresies; this could have easily been accomplished as they were taking advantage of the hospitality of some.</a:t>
            </a:r>
          </a:p>
          <a:p>
            <a:pPr lvl="1"/>
            <a:endParaRPr lang="en-US" dirty="0" smtClean="0"/>
          </a:p>
          <a:p>
            <a:pPr lvl="1"/>
            <a:r>
              <a:rPr lang="en-US" dirty="0" smtClean="0"/>
              <a:t>When </a:t>
            </a:r>
            <a:r>
              <a:rPr lang="en-US" dirty="0"/>
              <a:t>we associate with one another over a meal, that shows affection and approval of one </a:t>
            </a:r>
            <a:r>
              <a:rPr lang="en-US" dirty="0" smtClean="0"/>
              <a:t>another</a:t>
            </a:r>
            <a:r>
              <a:rPr lang="en-US" dirty="0"/>
              <a:t> </a:t>
            </a:r>
            <a:r>
              <a:rPr lang="mr-IN" dirty="0" smtClean="0"/>
              <a:t>–</a:t>
            </a:r>
            <a:r>
              <a:rPr lang="en-US" dirty="0" smtClean="0"/>
              <a:t> this is where they did their work.</a:t>
            </a:r>
            <a:endParaRPr lang="en-US" dirty="0"/>
          </a:p>
          <a:p>
            <a:pPr lvl="1"/>
            <a:endParaRPr lang="en-US" dirty="0"/>
          </a:p>
          <a:p>
            <a:pPr lvl="1"/>
            <a:r>
              <a:rPr lang="en-US" dirty="0" smtClean="0"/>
              <a:t>Whatever </a:t>
            </a:r>
            <a:r>
              <a:rPr lang="en-US" dirty="0"/>
              <a:t>love feasts were, they used these times to gain influence.</a:t>
            </a:r>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36473338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prstClr val="white"/>
                </a:solidFill>
              </a:rPr>
              <a:t>12; </a:t>
            </a:r>
            <a:r>
              <a:rPr lang="nb-NO" sz="2800" dirty="0">
                <a:solidFill>
                  <a:prstClr val="white"/>
                </a:solidFill>
              </a:rPr>
              <a:t>2 Peter 2.13, 17</a:t>
            </a:r>
            <a:endParaRPr lang="en-US" dirty="0"/>
          </a:p>
        </p:txBody>
      </p:sp>
      <p:sp>
        <p:nvSpPr>
          <p:cNvPr id="3" name="Content Placeholder 2"/>
          <p:cNvSpPr>
            <a:spLocks noGrp="1"/>
          </p:cNvSpPr>
          <p:nvPr>
            <p:ph idx="1"/>
          </p:nvPr>
        </p:nvSpPr>
        <p:spPr/>
        <p:txBody>
          <a:bodyPr>
            <a:normAutofit/>
          </a:bodyPr>
          <a:lstStyle/>
          <a:p>
            <a:pPr lvl="0"/>
            <a:r>
              <a:rPr lang="en-US" sz="3200" dirty="0"/>
              <a:t>“feast without fear”: “…they brazenly or without any pain of conscience, or the feeling of any shame, feast as if they were natural, brute beasts” (Hamilton, pg. </a:t>
            </a:r>
            <a:r>
              <a:rPr lang="en-US" sz="3200" dirty="0" smtClean="0"/>
              <a:t>464)</a:t>
            </a:r>
          </a:p>
          <a:p>
            <a:pPr lvl="0"/>
            <a:endParaRPr lang="en-US" sz="3200" dirty="0" smtClean="0"/>
          </a:p>
          <a:p>
            <a:pPr lvl="0"/>
            <a:r>
              <a:rPr lang="en-US" sz="3200" dirty="0"/>
              <a:t>“shepherds feeding </a:t>
            </a:r>
            <a:r>
              <a:rPr lang="en-US" sz="3200" dirty="0" smtClean="0"/>
              <a:t>themselves”: Perhaps </a:t>
            </a:r>
            <a:r>
              <a:rPr lang="en-US" sz="3200" dirty="0"/>
              <a:t>these were elders: Acts 20.29; 3 John 9-10</a:t>
            </a:r>
          </a:p>
          <a:p>
            <a:pPr lvl="1"/>
            <a:r>
              <a:rPr lang="en-US" dirty="0"/>
              <a:t>See Ezek. 34.2, 8, 10</a:t>
            </a:r>
          </a:p>
          <a:p>
            <a:pPr lvl="0"/>
            <a:endParaRPr lang="en-US" sz="3200"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8329911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Mercy </a:t>
            </a:r>
            <a:r>
              <a:rPr lang="en-US" dirty="0"/>
              <a:t>is not getting what we deserve (punishment</a:t>
            </a:r>
            <a:r>
              <a:rPr lang="en-US" dirty="0" smtClean="0"/>
              <a:t>).</a:t>
            </a:r>
          </a:p>
          <a:p>
            <a:endParaRPr lang="en-US" dirty="0"/>
          </a:p>
          <a:p>
            <a:r>
              <a:rPr lang="en-US" dirty="0"/>
              <a:t>P</a:t>
            </a:r>
            <a:r>
              <a:rPr lang="en-US" dirty="0" smtClean="0"/>
              <a:t>eace </a:t>
            </a:r>
            <a:r>
              <a:rPr lang="en-US" dirty="0"/>
              <a:t>in Christ is a peace present from allowing Christ to reign in our </a:t>
            </a:r>
            <a:r>
              <a:rPr lang="en-US" dirty="0" smtClean="0"/>
              <a:t>hearts.</a:t>
            </a:r>
          </a:p>
          <a:p>
            <a:endParaRPr lang="en-US" dirty="0"/>
          </a:p>
          <a:p>
            <a:pPr lvl="1"/>
            <a:r>
              <a:rPr lang="en-US" dirty="0" smtClean="0"/>
              <a:t>It </a:t>
            </a:r>
            <a:r>
              <a:rPr lang="en-US" dirty="0"/>
              <a:t>comes by being reconciled to Christ, forgiveness of </a:t>
            </a:r>
            <a:r>
              <a:rPr lang="en-US" dirty="0" smtClean="0"/>
              <a:t>sins, elimination of </a:t>
            </a:r>
            <a:r>
              <a:rPr lang="en-US" dirty="0"/>
              <a:t>the guilt we feel for our sins, </a:t>
            </a:r>
            <a:r>
              <a:rPr lang="en-US" dirty="0" smtClean="0"/>
              <a:t>contentment with </a:t>
            </a:r>
            <a:r>
              <a:rPr lang="en-US" dirty="0"/>
              <a:t>what we’ve been blessed with, an expectation of eternal life with Christ, etc</a:t>
            </a:r>
            <a:r>
              <a:rPr lang="en-US" dirty="0" smtClean="0"/>
              <a:t>.</a:t>
            </a:r>
          </a:p>
          <a:p>
            <a:endParaRPr lang="en-US" dirty="0"/>
          </a:p>
          <a:p>
            <a:r>
              <a:rPr lang="en-US" dirty="0"/>
              <a:t>One way to abound in mercy, peace, and love is to show mercy (Matt. 18.21-35), peace (Matt. 5.9), and love (John 15.12)!</a:t>
            </a:r>
          </a:p>
          <a:p>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9348786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solidFill>
                  <a:prstClr val="white"/>
                </a:solidFill>
              </a:rPr>
              <a:t>12; </a:t>
            </a:r>
            <a:r>
              <a:rPr lang="nb-NO" sz="2800" dirty="0">
                <a:solidFill>
                  <a:prstClr val="white"/>
                </a:solidFill>
              </a:rPr>
              <a:t>2 Peter 2.13, 17</a:t>
            </a:r>
            <a:endParaRPr lang="en-US" dirty="0"/>
          </a:p>
        </p:txBody>
      </p:sp>
      <p:sp>
        <p:nvSpPr>
          <p:cNvPr id="5" name="Content Placeholder 4"/>
          <p:cNvSpPr>
            <a:spLocks noGrp="1"/>
          </p:cNvSpPr>
          <p:nvPr>
            <p:ph idx="1"/>
          </p:nvPr>
        </p:nvSpPr>
        <p:spPr/>
        <p:txBody>
          <a:bodyPr>
            <a:normAutofit lnSpcReduction="10000"/>
          </a:bodyPr>
          <a:lstStyle/>
          <a:p>
            <a:pPr lvl="0"/>
            <a:r>
              <a:rPr lang="en-US" dirty="0"/>
              <a:t>W</a:t>
            </a:r>
            <a:r>
              <a:rPr lang="en-US" dirty="0" smtClean="0"/>
              <a:t>aterless </a:t>
            </a:r>
            <a:r>
              <a:rPr lang="en-US" dirty="0"/>
              <a:t>clouds are an empty promise. Cf. Prov. 25.14</a:t>
            </a:r>
          </a:p>
          <a:p>
            <a:pPr lvl="0"/>
            <a:endParaRPr lang="en-US" dirty="0" smtClean="0"/>
          </a:p>
          <a:p>
            <a:pPr lvl="0"/>
            <a:r>
              <a:rPr lang="en-US" dirty="0" smtClean="0"/>
              <a:t>Fruitless </a:t>
            </a:r>
            <a:r>
              <a:rPr lang="en-US" dirty="0"/>
              <a:t>trees: cf. Luke 13.6-9 – the trees promise fruit, but never bear anything!</a:t>
            </a:r>
          </a:p>
          <a:p>
            <a:pPr lvl="0"/>
            <a:endParaRPr lang="en-US" dirty="0" smtClean="0"/>
          </a:p>
          <a:p>
            <a:pPr lvl="1"/>
            <a:r>
              <a:rPr lang="en-US" dirty="0" smtClean="0"/>
              <a:t>“</a:t>
            </a:r>
            <a:r>
              <a:rPr lang="en-US" dirty="0"/>
              <a:t>trees without </a:t>
            </a:r>
            <a:r>
              <a:rPr lang="en-US" dirty="0" smtClean="0"/>
              <a:t>fruit” Greek can also be rendered “autumn trees”. “autumn trees; trees such as they are at the close of autumn, dry, leafless and without fruit; metaph. of unfruitful, worthless men” (Thayer)</a:t>
            </a:r>
          </a:p>
          <a:p>
            <a:pPr lvl="1"/>
            <a:r>
              <a:rPr lang="en-US" dirty="0" smtClean="0"/>
              <a:t> </a:t>
            </a:r>
          </a:p>
          <a:p>
            <a:pPr lvl="1"/>
            <a:r>
              <a:rPr lang="en-US" dirty="0" smtClean="0"/>
              <a:t>“</a:t>
            </a:r>
            <a:r>
              <a:rPr lang="en-US" dirty="0"/>
              <a:t>twice dead</a:t>
            </a:r>
            <a:r>
              <a:rPr lang="en-US" dirty="0" smtClean="0"/>
              <a:t>”: Dead </a:t>
            </a:r>
            <a:r>
              <a:rPr lang="en-US" dirty="0"/>
              <a:t>from not bearing fruit; dead spiritually </a:t>
            </a:r>
            <a:r>
              <a:rPr lang="en-US" dirty="0" smtClean="0"/>
              <a:t>speaking</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347071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13; </a:t>
            </a:r>
            <a:r>
              <a:rPr lang="nb-NO" dirty="0"/>
              <a:t>2 Peter </a:t>
            </a:r>
            <a:r>
              <a:rPr lang="nb-NO" dirty="0" smtClean="0"/>
              <a:t>2.17</a:t>
            </a:r>
            <a:endParaRPr lang="en-US" dirty="0"/>
          </a:p>
        </p:txBody>
      </p:sp>
      <p:sp>
        <p:nvSpPr>
          <p:cNvPr id="3" name="Content Placeholder 2"/>
          <p:cNvSpPr>
            <a:spLocks noGrp="1"/>
          </p:cNvSpPr>
          <p:nvPr>
            <p:ph idx="1"/>
          </p:nvPr>
        </p:nvSpPr>
        <p:spPr/>
        <p:txBody>
          <a:bodyPr>
            <a:normAutofit lnSpcReduction="10000"/>
          </a:bodyPr>
          <a:lstStyle/>
          <a:p>
            <a:pPr lvl="0"/>
            <a:r>
              <a:rPr lang="en-US" dirty="0"/>
              <a:t>These false teachers were uncontrolled – like fierce waves.</a:t>
            </a:r>
          </a:p>
          <a:p>
            <a:pPr lvl="0"/>
            <a:endParaRPr lang="en-US" dirty="0" smtClean="0"/>
          </a:p>
          <a:p>
            <a:pPr lvl="0"/>
            <a:r>
              <a:rPr lang="en-US" dirty="0" smtClean="0"/>
              <a:t>Some </a:t>
            </a:r>
            <a:r>
              <a:rPr lang="en-US" dirty="0"/>
              <a:t>of the biggest, scariest waves never reach the shore; only their </a:t>
            </a:r>
            <a:r>
              <a:rPr lang="en-US" dirty="0" smtClean="0"/>
              <a:t>foam. The </a:t>
            </a:r>
            <a:r>
              <a:rPr lang="en-US" dirty="0"/>
              <a:t>foam is a metaphor for their shame, disgrace, dishonor that follows them.</a:t>
            </a:r>
          </a:p>
          <a:p>
            <a:pPr lvl="0"/>
            <a:endParaRPr lang="en-US" dirty="0" smtClean="0"/>
          </a:p>
          <a:p>
            <a:pPr lvl="0"/>
            <a:r>
              <a:rPr lang="en-US" dirty="0" smtClean="0"/>
              <a:t>Stars </a:t>
            </a:r>
            <a:r>
              <a:rPr lang="en-US" dirty="0"/>
              <a:t>do not move; that is what makes them great navigational tools – but these false teachers are like stars that do </a:t>
            </a:r>
            <a:r>
              <a:rPr lang="en-US" dirty="0" smtClean="0"/>
              <a:t>move, pointing </a:t>
            </a:r>
            <a:r>
              <a:rPr lang="en-US" dirty="0"/>
              <a:t>their followers in the wrong or opposite </a:t>
            </a:r>
            <a:r>
              <a:rPr lang="en-US" dirty="0" smtClean="0"/>
              <a:t>way</a:t>
            </a:r>
            <a:r>
              <a:rPr lang="en-US" dirty="0"/>
              <a:t>.</a:t>
            </a:r>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134957757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14</a:t>
            </a:r>
            <a:endParaRPr lang="en-US" dirty="0"/>
          </a:p>
        </p:txBody>
      </p:sp>
      <p:sp>
        <p:nvSpPr>
          <p:cNvPr id="3" name="Content Placeholder 2"/>
          <p:cNvSpPr>
            <a:spLocks noGrp="1"/>
          </p:cNvSpPr>
          <p:nvPr>
            <p:ph idx="1"/>
          </p:nvPr>
        </p:nvSpPr>
        <p:spPr/>
        <p:txBody>
          <a:bodyPr>
            <a:normAutofit/>
          </a:bodyPr>
          <a:lstStyle/>
          <a:p>
            <a:pPr lvl="0"/>
            <a:r>
              <a:rPr lang="en-US" sz="3200" dirty="0"/>
              <a:t>Enoch was taken up by God and did not see death: Gen. 5.22, 24; Heb. </a:t>
            </a:r>
            <a:r>
              <a:rPr lang="en-US" sz="3200" dirty="0" smtClean="0"/>
              <a:t>11.5</a:t>
            </a:r>
          </a:p>
          <a:p>
            <a:pPr lvl="0"/>
            <a:endParaRPr lang="en-US" sz="3200" dirty="0"/>
          </a:p>
          <a:p>
            <a:pPr lvl="0"/>
            <a:r>
              <a:rPr lang="en-US" sz="3200" dirty="0"/>
              <a:t>Enoch, seventh from Adam: Gen. </a:t>
            </a:r>
            <a:r>
              <a:rPr lang="en-US" sz="3200" dirty="0" smtClean="0"/>
              <a:t>5.1-18; 1 chron. 1.1-3</a:t>
            </a:r>
          </a:p>
          <a:p>
            <a:pPr lvl="0"/>
            <a:endParaRPr lang="en-US" sz="3200" dirty="0"/>
          </a:p>
          <a:p>
            <a:pPr lvl="0"/>
            <a:r>
              <a:rPr lang="en-US" sz="3200" dirty="0"/>
              <a:t>Enoch’s prophecy is not recorded in Scripture: cf. Acts 20.35</a:t>
            </a:r>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54969788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a:t>
            </a:r>
            <a:endParaRPr lang="en-US" dirty="0"/>
          </a:p>
        </p:txBody>
      </p:sp>
      <p:sp>
        <p:nvSpPr>
          <p:cNvPr id="3" name="Content Placeholder 2"/>
          <p:cNvSpPr>
            <a:spLocks noGrp="1"/>
          </p:cNvSpPr>
          <p:nvPr>
            <p:ph idx="1"/>
          </p:nvPr>
        </p:nvSpPr>
        <p:spPr/>
        <p:txBody>
          <a:bodyPr>
            <a:normAutofit/>
          </a:bodyPr>
          <a:lstStyle/>
          <a:p>
            <a:pPr lvl="0"/>
            <a:r>
              <a:rPr lang="en-US" sz="3000" dirty="0"/>
              <a:t>“Enoch… prophesied of </a:t>
            </a:r>
            <a:r>
              <a:rPr lang="en-US" sz="3000" dirty="0" smtClean="0"/>
              <a:t>these” (the false teachers)</a:t>
            </a:r>
            <a:endParaRPr lang="en-US" sz="3000" dirty="0"/>
          </a:p>
          <a:p>
            <a:pPr lvl="1"/>
            <a:endParaRPr lang="en-US" dirty="0"/>
          </a:p>
          <a:p>
            <a:r>
              <a:rPr lang="en-US" sz="3000" dirty="0"/>
              <a:t>Enoch’s </a:t>
            </a:r>
            <a:r>
              <a:rPr lang="en-US" sz="3000" dirty="0" smtClean="0"/>
              <a:t>prophecy: Cf</a:t>
            </a:r>
            <a:r>
              <a:rPr lang="en-US" sz="3000" dirty="0"/>
              <a:t>. Deut. 33.2; Dan. 7.10-14</a:t>
            </a:r>
          </a:p>
          <a:p>
            <a:endParaRPr lang="en-US" dirty="0" smtClean="0"/>
          </a:p>
          <a:p>
            <a:pPr lvl="1"/>
            <a:r>
              <a:rPr lang="en-US" sz="2600" dirty="0" smtClean="0"/>
              <a:t>The </a:t>
            </a:r>
            <a:r>
              <a:rPr lang="en-US" sz="2600" dirty="0"/>
              <a:t>language describes deliverance of God’s people and destruction of sinners</a:t>
            </a:r>
            <a:r>
              <a:rPr lang="en-US" sz="2600" dirty="0" smtClean="0"/>
              <a:t>.</a:t>
            </a:r>
          </a:p>
          <a:p>
            <a:pPr lvl="1"/>
            <a:endParaRPr lang="en-US" sz="2600" dirty="0"/>
          </a:p>
          <a:p>
            <a:pPr lvl="1"/>
            <a:r>
              <a:rPr lang="en-US" sz="2600" dirty="0"/>
              <a:t>“ten thousands” means “myriads” cf. Rev. 5.11</a:t>
            </a:r>
          </a:p>
          <a:p>
            <a:pPr lvl="1"/>
            <a:r>
              <a:rPr lang="en-US" sz="2600" dirty="0"/>
              <a:t>“an innumerable multitude, an unlimited number” (Thayer</a:t>
            </a:r>
            <a:r>
              <a:rPr lang="en-US" sz="2600" dirty="0" smtClean="0"/>
              <a:t>)</a:t>
            </a:r>
            <a:endParaRPr lang="en-US" sz="2600"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31100631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15</a:t>
            </a:r>
            <a:endParaRPr lang="en-US" dirty="0"/>
          </a:p>
        </p:txBody>
      </p:sp>
      <p:sp>
        <p:nvSpPr>
          <p:cNvPr id="3" name="Content Placeholder 2"/>
          <p:cNvSpPr>
            <a:spLocks noGrp="1"/>
          </p:cNvSpPr>
          <p:nvPr>
            <p:ph idx="1"/>
          </p:nvPr>
        </p:nvSpPr>
        <p:spPr/>
        <p:txBody>
          <a:bodyPr>
            <a:normAutofit/>
          </a:bodyPr>
          <a:lstStyle/>
          <a:p>
            <a:r>
              <a:rPr lang="en-US" sz="3200" dirty="0" smtClean="0"/>
              <a:t>Ungodly </a:t>
            </a:r>
            <a:r>
              <a:rPr lang="en-US" sz="3200" dirty="0"/>
              <a:t>deeds: We will face judgment and have to give an account of our </a:t>
            </a:r>
            <a:r>
              <a:rPr lang="en-US" sz="3200" dirty="0" smtClean="0"/>
              <a:t>deeds and words </a:t>
            </a:r>
            <a:r>
              <a:rPr lang="en-US" sz="3200" dirty="0"/>
              <a:t>– whether good or bad: 2 Cor. 5.10; Rev. 20.12-13</a:t>
            </a:r>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641656151"/>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 2 Peter 2.3, 18; 3.3</a:t>
            </a:r>
            <a:endParaRPr lang="en-US" dirty="0"/>
          </a:p>
        </p:txBody>
      </p:sp>
      <p:sp>
        <p:nvSpPr>
          <p:cNvPr id="3" name="Content Placeholder 2"/>
          <p:cNvSpPr>
            <a:spLocks noGrp="1"/>
          </p:cNvSpPr>
          <p:nvPr>
            <p:ph idx="1"/>
          </p:nvPr>
        </p:nvSpPr>
        <p:spPr/>
        <p:txBody>
          <a:bodyPr>
            <a:noAutofit/>
          </a:bodyPr>
          <a:lstStyle/>
          <a:p>
            <a:r>
              <a:rPr lang="en-US" dirty="0"/>
              <a:t>They were murmuring (grumbling) against God and complaining about life in general; </a:t>
            </a:r>
            <a:r>
              <a:rPr lang="en-US" dirty="0" smtClean="0"/>
              <a:t>malcontents.</a:t>
            </a:r>
          </a:p>
          <a:p>
            <a:endParaRPr lang="en-US" dirty="0"/>
          </a:p>
          <a:p>
            <a:r>
              <a:rPr lang="en-US" dirty="0" smtClean="0"/>
              <a:t>They were complaining </a:t>
            </a:r>
            <a:r>
              <a:rPr lang="en-US" dirty="0"/>
              <a:t>about God’s restrictions; </a:t>
            </a:r>
            <a:r>
              <a:rPr lang="en-US" dirty="0" smtClean="0"/>
              <a:t>hence, </a:t>
            </a:r>
            <a:r>
              <a:rPr lang="en-US" dirty="0"/>
              <a:t>they taught a non-restricting </a:t>
            </a:r>
            <a:r>
              <a:rPr lang="en-US" dirty="0" smtClean="0"/>
              <a:t>grace!</a:t>
            </a:r>
          </a:p>
          <a:p>
            <a:endParaRPr lang="en-US" dirty="0"/>
          </a:p>
          <a:p>
            <a:pPr lvl="0"/>
            <a:r>
              <a:rPr lang="en-US" dirty="0">
                <a:solidFill>
                  <a:prstClr val="white"/>
                </a:solidFill>
              </a:rPr>
              <a:t>These false teachers were probably complaining to gain sympathy. Remember, everything they did was the sake of gain</a:t>
            </a:r>
            <a:r>
              <a:rPr lang="en-US" dirty="0" smtClean="0">
                <a:solidFill>
                  <a:prstClr val="white"/>
                </a:solidFill>
              </a:rPr>
              <a:t>.</a:t>
            </a:r>
            <a:endParaRPr lang="en-US" dirty="0">
              <a:solidFill>
                <a:prstClr val="white"/>
              </a:solidFill>
            </a:endParaRPr>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96453131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 2 Peter 2.3, 18; 3.3</a:t>
            </a:r>
            <a:endParaRPr lang="en-US" dirty="0"/>
          </a:p>
        </p:txBody>
      </p:sp>
      <p:sp>
        <p:nvSpPr>
          <p:cNvPr id="3" name="Content Placeholder 2"/>
          <p:cNvSpPr>
            <a:spLocks noGrp="1"/>
          </p:cNvSpPr>
          <p:nvPr>
            <p:ph idx="1"/>
          </p:nvPr>
        </p:nvSpPr>
        <p:spPr/>
        <p:txBody>
          <a:bodyPr>
            <a:noAutofit/>
          </a:bodyPr>
          <a:lstStyle/>
          <a:p>
            <a:r>
              <a:rPr lang="en-US" sz="3200" dirty="0" smtClean="0"/>
              <a:t>They </a:t>
            </a:r>
            <a:r>
              <a:rPr lang="en-US" sz="3200" dirty="0"/>
              <a:t>were living for themselves; giving themselves over to the flesh. Whatever they could do to satisfy self, they </a:t>
            </a:r>
            <a:r>
              <a:rPr lang="en-US" sz="3200" dirty="0" smtClean="0"/>
              <a:t>did: Gal</a:t>
            </a:r>
            <a:r>
              <a:rPr lang="en-US" sz="3200" dirty="0"/>
              <a:t>. 5.19-21, etc</a:t>
            </a:r>
            <a:r>
              <a:rPr lang="en-US" sz="3200" dirty="0" smtClean="0"/>
              <a:t>.</a:t>
            </a:r>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70800889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16; 2 Peter 2.3, 18; 3.3</a:t>
            </a:r>
            <a:endParaRPr lang="en-US" dirty="0"/>
          </a:p>
        </p:txBody>
      </p:sp>
      <p:sp>
        <p:nvSpPr>
          <p:cNvPr id="3" name="Content Placeholder 2"/>
          <p:cNvSpPr>
            <a:spLocks noGrp="1"/>
          </p:cNvSpPr>
          <p:nvPr>
            <p:ph idx="1"/>
          </p:nvPr>
        </p:nvSpPr>
        <p:spPr/>
        <p:txBody>
          <a:bodyPr>
            <a:noAutofit/>
          </a:bodyPr>
          <a:lstStyle/>
          <a:p>
            <a:r>
              <a:rPr lang="en-US" sz="3000" dirty="0"/>
              <a:t>Loud-mouthed boasters (ESV), they mouth great swelling words (NKJV): Cf. Psalm </a:t>
            </a:r>
            <a:r>
              <a:rPr lang="en-US" sz="3000" dirty="0" smtClean="0"/>
              <a:t>12.3-4</a:t>
            </a:r>
          </a:p>
          <a:p>
            <a:endParaRPr lang="en-US" sz="3000" dirty="0"/>
          </a:p>
          <a:p>
            <a:r>
              <a:rPr lang="en-US" sz="3000" dirty="0" smtClean="0"/>
              <a:t>Once you rebel against God in your heart, that pours out in your conduct and in your speech.</a:t>
            </a:r>
          </a:p>
          <a:p>
            <a:endParaRPr lang="en-US" sz="3000" dirty="0"/>
          </a:p>
          <a:p>
            <a:pPr marL="0" lvl="1"/>
            <a:r>
              <a:rPr lang="en-US" sz="3000" dirty="0"/>
              <a:t>These teachers were doing whatever they could to gain influence and to further their own </a:t>
            </a:r>
            <a:r>
              <a:rPr lang="en-US" sz="3000" dirty="0" smtClean="0"/>
              <a:t>agendas: </a:t>
            </a:r>
            <a:r>
              <a:rPr lang="en-US" sz="3000" dirty="0"/>
              <a:t>cf. Rom. </a:t>
            </a:r>
            <a:r>
              <a:rPr lang="en-US" sz="3000" dirty="0" smtClean="0"/>
              <a:t>16.17-18</a:t>
            </a:r>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1536349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 2 Peter 3.2</a:t>
            </a:r>
            <a:endParaRPr lang="en-US" dirty="0"/>
          </a:p>
        </p:txBody>
      </p:sp>
      <p:sp>
        <p:nvSpPr>
          <p:cNvPr id="3" name="Content Placeholder 2"/>
          <p:cNvSpPr>
            <a:spLocks noGrp="1"/>
          </p:cNvSpPr>
          <p:nvPr>
            <p:ph idx="1"/>
          </p:nvPr>
        </p:nvSpPr>
        <p:spPr/>
        <p:txBody>
          <a:bodyPr/>
          <a:lstStyle/>
          <a:p>
            <a:r>
              <a:rPr lang="en-US" dirty="0"/>
              <a:t>Remember (call to mind) the inspired oral / written teachings of the apostles (cf. Matt. 24.5, 11, 24; 2 Tim. 3.1-5; 2 Peter 2.1-3; 1 John 2.18; 4.1-3</a:t>
            </a:r>
            <a:r>
              <a:rPr lang="en-US" dirty="0" smtClean="0"/>
              <a:t>).</a:t>
            </a:r>
          </a:p>
          <a:p>
            <a:endParaRPr lang="en-US" dirty="0"/>
          </a:p>
          <a:p>
            <a:r>
              <a:rPr lang="en-US" dirty="0"/>
              <a:t>To forget the apostles’ words now would be destructive to their faith</a:t>
            </a:r>
            <a:r>
              <a:rPr lang="en-US" dirty="0" smtClean="0"/>
              <a:t>!</a:t>
            </a:r>
          </a:p>
          <a:p>
            <a:endParaRPr lang="en-US" dirty="0"/>
          </a:p>
          <a:p>
            <a:r>
              <a:rPr lang="en-US" dirty="0"/>
              <a:t>Notice what happens when we forget the judgements of God in the O.T. (cf. Jude 5-16</a:t>
            </a:r>
            <a:r>
              <a:rPr lang="en-US" dirty="0" smtClean="0"/>
              <a:t>)</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146847207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18; 2 Peter 3.3</a:t>
            </a:r>
            <a:endParaRPr lang="en-US" dirty="0"/>
          </a:p>
        </p:txBody>
      </p:sp>
      <p:sp>
        <p:nvSpPr>
          <p:cNvPr id="3" name="Content Placeholder 2"/>
          <p:cNvSpPr>
            <a:spLocks noGrp="1"/>
          </p:cNvSpPr>
          <p:nvPr>
            <p:ph idx="1"/>
          </p:nvPr>
        </p:nvSpPr>
        <p:spPr/>
        <p:txBody>
          <a:bodyPr>
            <a:noAutofit/>
          </a:bodyPr>
          <a:lstStyle/>
          <a:p>
            <a:r>
              <a:rPr lang="en-US" sz="3000" dirty="0" smtClean="0"/>
              <a:t>Mockers/scoffers are those who ridicule someone or something; in this case, they insult and despise God, His law, and religion.</a:t>
            </a:r>
          </a:p>
          <a:p>
            <a:endParaRPr lang="en-US" sz="3000" dirty="0" smtClean="0"/>
          </a:p>
          <a:p>
            <a:r>
              <a:rPr lang="en-US" sz="3000" dirty="0" smtClean="0"/>
              <a:t>They follow their own ungodly passions: cf. 1 Peter 4.3; 2 Peter 2.10; 3.3; Jude 11, 16</a:t>
            </a:r>
          </a:p>
          <a:p>
            <a:endParaRPr lang="en-US" sz="3000" dirty="0" smtClean="0"/>
          </a:p>
          <a:p>
            <a:r>
              <a:rPr lang="en-US" sz="3000" dirty="0" smtClean="0"/>
              <a:t>These teachers are ungodly and work ungodly deeds.</a:t>
            </a:r>
            <a:endParaRPr lang="en-US" sz="3000"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67907524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3</a:t>
            </a:r>
          </a:p>
        </p:txBody>
      </p:sp>
      <p:sp>
        <p:nvSpPr>
          <p:cNvPr id="3" name="Content Placeholder 2"/>
          <p:cNvSpPr>
            <a:spLocks noGrp="1"/>
          </p:cNvSpPr>
          <p:nvPr>
            <p:ph idx="1"/>
          </p:nvPr>
        </p:nvSpPr>
        <p:spPr/>
        <p:txBody>
          <a:bodyPr>
            <a:normAutofit fontScale="92500" lnSpcReduction="10000"/>
          </a:bodyPr>
          <a:lstStyle/>
          <a:p>
            <a:pPr lvl="0"/>
            <a:r>
              <a:rPr lang="en-US" dirty="0" smtClean="0"/>
              <a:t>In </a:t>
            </a:r>
            <a:r>
              <a:rPr lang="en-US" dirty="0"/>
              <a:t>writing about a common salvation, he could have wrote about our Savior, His plan of salvation that saves all, how we can break down walls of racism, division, hatred, etc. to all be one in Christ Jesus and how we all share in the same blessings and hope of eternal </a:t>
            </a:r>
            <a:r>
              <a:rPr lang="en-US" dirty="0" smtClean="0"/>
              <a:t>life.</a:t>
            </a:r>
          </a:p>
          <a:p>
            <a:pPr lvl="0"/>
            <a:endParaRPr lang="en-US" dirty="0"/>
          </a:p>
          <a:p>
            <a:pPr lvl="0"/>
            <a:r>
              <a:rPr lang="en-US" dirty="0" smtClean="0"/>
              <a:t>However</a:t>
            </a:r>
            <a:r>
              <a:rPr lang="en-US" dirty="0"/>
              <a:t>, he was not able to write about these things. Notice that Jude wanted to write a letter about their common salvation – a letter to boost their confidence of the eternal life in Christ – but he had other issues more pressing, namely false teachers leading them astray</a:t>
            </a:r>
            <a:r>
              <a:rPr lang="en-US" dirty="0" smtClean="0"/>
              <a:t>.</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211535400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a:t>
            </a:r>
            <a:endParaRPr lang="en-US" dirty="0"/>
          </a:p>
        </p:txBody>
      </p:sp>
      <p:sp>
        <p:nvSpPr>
          <p:cNvPr id="3" name="Content Placeholder 2"/>
          <p:cNvSpPr>
            <a:spLocks noGrp="1"/>
          </p:cNvSpPr>
          <p:nvPr>
            <p:ph idx="1"/>
          </p:nvPr>
        </p:nvSpPr>
        <p:spPr>
          <a:xfrm>
            <a:off x="228600" y="1825624"/>
            <a:ext cx="8686800" cy="4731587"/>
          </a:xfrm>
        </p:spPr>
        <p:txBody>
          <a:bodyPr>
            <a:normAutofit/>
          </a:bodyPr>
          <a:lstStyle/>
          <a:p>
            <a:r>
              <a:rPr lang="en-US" sz="3200" dirty="0"/>
              <a:t>God hates those who sow discord: Prov. 6.16-19</a:t>
            </a:r>
          </a:p>
          <a:p>
            <a:pPr lvl="1"/>
            <a:r>
              <a:rPr lang="en-US" sz="2800" dirty="0"/>
              <a:t>They caused divisions by teaching false doctrines.</a:t>
            </a:r>
          </a:p>
          <a:p>
            <a:pPr lvl="1"/>
            <a:endParaRPr lang="en-US" sz="2000" dirty="0" smtClean="0"/>
          </a:p>
          <a:p>
            <a:pPr lvl="1"/>
            <a:r>
              <a:rPr lang="en-US" sz="2800" dirty="0" smtClean="0"/>
              <a:t>They </a:t>
            </a:r>
            <a:r>
              <a:rPr lang="en-US" sz="2800" dirty="0"/>
              <a:t>caused divisions by living ungodly lives.</a:t>
            </a:r>
          </a:p>
          <a:p>
            <a:pPr lvl="1"/>
            <a:endParaRPr lang="en-US" sz="2000" dirty="0" smtClean="0"/>
          </a:p>
          <a:p>
            <a:pPr lvl="1"/>
            <a:r>
              <a:rPr lang="en-US" sz="2800" dirty="0" smtClean="0"/>
              <a:t>They </a:t>
            </a:r>
            <a:r>
              <a:rPr lang="en-US" sz="2800" dirty="0"/>
              <a:t>caused divisions by using arrogant words.</a:t>
            </a:r>
          </a:p>
          <a:p>
            <a:pPr lvl="1"/>
            <a:endParaRPr lang="en-US" sz="2000" dirty="0" smtClean="0"/>
          </a:p>
          <a:p>
            <a:pPr lvl="1"/>
            <a:r>
              <a:rPr lang="en-US" sz="2800" dirty="0" smtClean="0"/>
              <a:t>Perhaps they caused </a:t>
            </a:r>
            <a:r>
              <a:rPr lang="en-US" sz="2800" dirty="0"/>
              <a:t>divisions by pitting the members against the elders; </a:t>
            </a:r>
            <a:r>
              <a:rPr lang="en-US" sz="2800" dirty="0" smtClean="0"/>
              <a:t>perhaps they were the </a:t>
            </a:r>
            <a:r>
              <a:rPr lang="en-US" sz="2800" dirty="0"/>
              <a:t>elders</a:t>
            </a:r>
            <a:r>
              <a:rPr lang="en-US" sz="2800" dirty="0" smtClean="0"/>
              <a:t>.</a:t>
            </a:r>
          </a:p>
          <a:p>
            <a:pPr lvl="1"/>
            <a:endParaRPr lang="en-US" sz="2000" dirty="0"/>
          </a:p>
          <a:p>
            <a:r>
              <a:rPr lang="en-US" sz="3200" dirty="0"/>
              <a:t>Do we cause division by doing these things</a:t>
            </a:r>
            <a:r>
              <a:rPr lang="en-US" sz="3200" dirty="0" smtClean="0"/>
              <a:t>?</a:t>
            </a:r>
            <a:endParaRPr lang="en-US" sz="3200"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184656153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19</a:t>
            </a:r>
            <a:endParaRPr lang="en-US" dirty="0"/>
          </a:p>
        </p:txBody>
      </p:sp>
      <p:sp>
        <p:nvSpPr>
          <p:cNvPr id="3" name="Content Placeholder 2"/>
          <p:cNvSpPr>
            <a:spLocks noGrp="1"/>
          </p:cNvSpPr>
          <p:nvPr>
            <p:ph idx="1"/>
          </p:nvPr>
        </p:nvSpPr>
        <p:spPr>
          <a:xfrm>
            <a:off x="628649" y="1825625"/>
            <a:ext cx="8250655" cy="4351338"/>
          </a:xfrm>
        </p:spPr>
        <p:txBody>
          <a:bodyPr>
            <a:noAutofit/>
          </a:bodyPr>
          <a:lstStyle/>
          <a:p>
            <a:r>
              <a:rPr lang="en-US" sz="3000" dirty="0"/>
              <a:t>Worldly people (ESV); sensual (KJV); who follow mere natural instincts (NIV); worldly-minded (NASB</a:t>
            </a:r>
            <a:r>
              <a:rPr lang="en-US" sz="3000" dirty="0" smtClean="0"/>
              <a:t>)</a:t>
            </a:r>
          </a:p>
          <a:p>
            <a:endParaRPr lang="en-US" sz="3000" dirty="0"/>
          </a:p>
          <a:p>
            <a:r>
              <a:rPr lang="en-US" sz="3000" dirty="0"/>
              <a:t>These teachers gave no consideration to spiritual things; they were truly empty of the Spirit.</a:t>
            </a:r>
          </a:p>
          <a:p>
            <a:r>
              <a:rPr lang="en-US" sz="3000" dirty="0"/>
              <a:t>Cf. 1 John </a:t>
            </a:r>
            <a:r>
              <a:rPr lang="en-US" sz="3000" dirty="0" smtClean="0"/>
              <a:t>2.15-17</a:t>
            </a:r>
          </a:p>
          <a:p>
            <a:endParaRPr lang="en-US" sz="3000" dirty="0"/>
          </a:p>
          <a:p>
            <a:r>
              <a:rPr lang="en-US" sz="3000" dirty="0"/>
              <a:t>They </a:t>
            </a:r>
            <a:r>
              <a:rPr lang="en-US" sz="3000" dirty="0" smtClean="0"/>
              <a:t>were </a:t>
            </a:r>
            <a:r>
              <a:rPr lang="en-US" sz="3000" dirty="0"/>
              <a:t>not following the spirit-inspired teachings of God</a:t>
            </a:r>
            <a:r>
              <a:rPr lang="en-US" sz="3000" dirty="0" smtClean="0"/>
              <a:t>.</a:t>
            </a:r>
            <a:endParaRPr lang="en-US" sz="3000"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17708077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a:t>
            </a:r>
            <a:endParaRPr lang="en-US" dirty="0"/>
          </a:p>
        </p:txBody>
      </p:sp>
      <p:sp>
        <p:nvSpPr>
          <p:cNvPr id="3" name="Content Placeholder 2"/>
          <p:cNvSpPr>
            <a:spLocks noGrp="1"/>
          </p:cNvSpPr>
          <p:nvPr>
            <p:ph idx="1"/>
          </p:nvPr>
        </p:nvSpPr>
        <p:spPr/>
        <p:txBody>
          <a:bodyPr/>
          <a:lstStyle/>
          <a:p>
            <a:pPr lvl="0"/>
            <a:r>
              <a:rPr lang="en-US" dirty="0"/>
              <a:t>To build ourselves up is to grow, building on the foundation of Christ: Acts 20.32; Col. 2.7; 2 Peter 1.5-7</a:t>
            </a:r>
          </a:p>
          <a:p>
            <a:endParaRPr lang="en-US" dirty="0" smtClean="0"/>
          </a:p>
          <a:p>
            <a:pPr lvl="0"/>
            <a:r>
              <a:rPr lang="en-US" dirty="0"/>
              <a:t>“praying in the Holy Spirit</a:t>
            </a:r>
            <a:r>
              <a:rPr lang="en-US" dirty="0" smtClean="0"/>
              <a:t>”: cf. Eph</a:t>
            </a:r>
            <a:r>
              <a:rPr lang="en-US" dirty="0"/>
              <a:t>. 2.18; 6.17-18; Rom. </a:t>
            </a:r>
            <a:r>
              <a:rPr lang="en-US" dirty="0" smtClean="0"/>
              <a:t>8.26-27</a:t>
            </a:r>
          </a:p>
          <a:p>
            <a:pPr lvl="0"/>
            <a:endParaRPr lang="en-US" dirty="0"/>
          </a:p>
          <a:p>
            <a:pPr lvl="0"/>
            <a:r>
              <a:rPr lang="en-US" dirty="0"/>
              <a:t>We pray to the Father, through the Son, in the Holy Spirit: “For through him we both have access in one Spirit to the Father.” </a:t>
            </a:r>
            <a:r>
              <a:rPr lang="en-US" dirty="0" smtClean="0"/>
              <a:t>Eph 2.18</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213648566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21</a:t>
            </a:r>
            <a:endParaRPr lang="en-US" dirty="0"/>
          </a:p>
        </p:txBody>
      </p:sp>
      <p:sp>
        <p:nvSpPr>
          <p:cNvPr id="3" name="Content Placeholder 2"/>
          <p:cNvSpPr>
            <a:spLocks noGrp="1"/>
          </p:cNvSpPr>
          <p:nvPr>
            <p:ph idx="1"/>
          </p:nvPr>
        </p:nvSpPr>
        <p:spPr/>
        <p:txBody>
          <a:bodyPr/>
          <a:lstStyle/>
          <a:p>
            <a:pPr lvl="0"/>
            <a:r>
              <a:rPr lang="en-US" dirty="0"/>
              <a:t>We keep ourselves in the love of God by building ourselves up in the faith and by praying (which is bearing fruit for Him: John 15.1-10; John 5.38-42</a:t>
            </a:r>
            <a:r>
              <a:rPr lang="en-US" dirty="0" smtClean="0"/>
              <a:t>).</a:t>
            </a:r>
          </a:p>
          <a:p>
            <a:pPr lvl="0"/>
            <a:endParaRPr lang="en-US" dirty="0"/>
          </a:p>
          <a:p>
            <a:pPr lvl="0"/>
            <a:r>
              <a:rPr lang="en-US" dirty="0"/>
              <a:t>Those who are faithful have two things to look forward to: mercy (not receiving what is due us: eternal damnation) and eternal life (grace).</a:t>
            </a:r>
          </a:p>
          <a:p>
            <a:pPr lvl="0"/>
            <a:endParaRPr lang="en-US" dirty="0" smtClean="0"/>
          </a:p>
          <a:p>
            <a:pPr lvl="0"/>
            <a:r>
              <a:rPr lang="en-US" dirty="0" smtClean="0"/>
              <a:t>Not </a:t>
            </a:r>
            <a:r>
              <a:rPr lang="en-US" dirty="0"/>
              <a:t>only do we have the responsibility to ourselves, but to our brethren too.</a:t>
            </a:r>
          </a:p>
          <a:p>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73295910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22</a:t>
            </a:r>
            <a:endParaRPr lang="en-US" dirty="0"/>
          </a:p>
        </p:txBody>
      </p:sp>
      <p:sp>
        <p:nvSpPr>
          <p:cNvPr id="3" name="Content Placeholder 2"/>
          <p:cNvSpPr>
            <a:spLocks noGrp="1"/>
          </p:cNvSpPr>
          <p:nvPr>
            <p:ph idx="1"/>
          </p:nvPr>
        </p:nvSpPr>
        <p:spPr/>
        <p:txBody>
          <a:bodyPr>
            <a:normAutofit lnSpcReduction="10000"/>
          </a:bodyPr>
          <a:lstStyle/>
          <a:p>
            <a:r>
              <a:rPr lang="en-US" dirty="0"/>
              <a:t>Those who are struggling with doubt (brought about by the false teachers) need patience and encouragement (compassion/mercy). They need to be built up</a:t>
            </a:r>
            <a:r>
              <a:rPr lang="en-US" dirty="0" smtClean="0"/>
              <a:t>.</a:t>
            </a:r>
          </a:p>
          <a:p>
            <a:endParaRPr lang="en-US" dirty="0"/>
          </a:p>
          <a:p>
            <a:pPr lvl="0"/>
            <a:r>
              <a:rPr lang="en-US" dirty="0"/>
              <a:t>Those who are struggling with sin need patience and encouragement (compassion/mercy). They need to be built up</a:t>
            </a:r>
            <a:r>
              <a:rPr lang="en-US" dirty="0" smtClean="0"/>
              <a:t>.</a:t>
            </a:r>
          </a:p>
          <a:p>
            <a:endParaRPr lang="en-US" dirty="0"/>
          </a:p>
          <a:p>
            <a:pPr lvl="0"/>
            <a:r>
              <a:rPr lang="en-US" dirty="0"/>
              <a:t>Those who are willfully sinning need to be snatched out of the fire, but we do so with </a:t>
            </a:r>
            <a:r>
              <a:rPr lang="en-US" dirty="0" smtClean="0"/>
              <a:t>fear and compassion.</a:t>
            </a:r>
            <a:endParaRPr lang="en-US" dirty="0"/>
          </a:p>
          <a:p>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7108523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23</a:t>
            </a:r>
            <a:endParaRPr lang="en-US" dirty="0"/>
          </a:p>
        </p:txBody>
      </p:sp>
      <p:sp>
        <p:nvSpPr>
          <p:cNvPr id="3" name="Content Placeholder 2"/>
          <p:cNvSpPr>
            <a:spLocks noGrp="1"/>
          </p:cNvSpPr>
          <p:nvPr>
            <p:ph idx="1"/>
          </p:nvPr>
        </p:nvSpPr>
        <p:spPr/>
        <p:txBody>
          <a:bodyPr>
            <a:normAutofit lnSpcReduction="10000"/>
          </a:bodyPr>
          <a:lstStyle/>
          <a:p>
            <a:r>
              <a:rPr lang="en-US" dirty="0"/>
              <a:t>“hating even the garment stained by the flesh”</a:t>
            </a:r>
          </a:p>
          <a:p>
            <a:pPr lvl="1"/>
            <a:endParaRPr lang="en-US" dirty="0" smtClean="0"/>
          </a:p>
          <a:p>
            <a:pPr lvl="1"/>
            <a:r>
              <a:rPr lang="en-US" dirty="0" smtClean="0"/>
              <a:t>We </a:t>
            </a:r>
            <a:r>
              <a:rPr lang="en-US" dirty="0"/>
              <a:t>should hate the sin they are committing!</a:t>
            </a:r>
          </a:p>
          <a:p>
            <a:pPr lvl="1"/>
            <a:endParaRPr lang="en-US" dirty="0" smtClean="0"/>
          </a:p>
          <a:p>
            <a:pPr lvl="1"/>
            <a:r>
              <a:rPr lang="en-US" dirty="0" smtClean="0"/>
              <a:t>This </a:t>
            </a:r>
            <a:r>
              <a:rPr lang="en-US" dirty="0"/>
              <a:t>is how God views sin: with hatred and with </a:t>
            </a:r>
            <a:r>
              <a:rPr lang="en-US" dirty="0" smtClean="0"/>
              <a:t>disgust.</a:t>
            </a:r>
          </a:p>
          <a:p>
            <a:pPr lvl="1"/>
            <a:endParaRPr lang="en-US" dirty="0" smtClean="0"/>
          </a:p>
          <a:p>
            <a:pPr lvl="1"/>
            <a:r>
              <a:rPr lang="en-US" dirty="0" smtClean="0"/>
              <a:t>If </a:t>
            </a:r>
            <a:r>
              <a:rPr lang="en-US" dirty="0"/>
              <a:t>we truly fear God, we will truly hate sin.</a:t>
            </a:r>
          </a:p>
          <a:p>
            <a:endParaRPr lang="en-US" dirty="0" smtClean="0"/>
          </a:p>
          <a:p>
            <a:r>
              <a:rPr lang="en-US" dirty="0" smtClean="0"/>
              <a:t>The </a:t>
            </a:r>
            <a:r>
              <a:rPr lang="en-US" dirty="0"/>
              <a:t>garments must be metaphorically understood as the ungodly deeds done by sinners. They are stained/defiled/polluted by ungodliness</a:t>
            </a:r>
            <a:r>
              <a:rPr lang="en-US" dirty="0" smtClean="0"/>
              <a:t>. Cf. </a:t>
            </a:r>
            <a:r>
              <a:rPr lang="en-US" dirty="0"/>
              <a:t>Zech. </a:t>
            </a:r>
            <a:r>
              <a:rPr lang="en-US" dirty="0" smtClean="0"/>
              <a:t>3.3-4</a:t>
            </a:r>
            <a:endParaRPr lang="en-US" dirty="0"/>
          </a:p>
          <a:p>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6969218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23</a:t>
            </a:r>
            <a:endParaRPr lang="en-US" dirty="0"/>
          </a:p>
        </p:txBody>
      </p:sp>
      <p:sp>
        <p:nvSpPr>
          <p:cNvPr id="3" name="Content Placeholder 2"/>
          <p:cNvSpPr>
            <a:spLocks noGrp="1"/>
          </p:cNvSpPr>
          <p:nvPr>
            <p:ph idx="1"/>
          </p:nvPr>
        </p:nvSpPr>
        <p:spPr/>
        <p:txBody>
          <a:bodyPr>
            <a:normAutofit/>
          </a:bodyPr>
          <a:lstStyle/>
          <a:p>
            <a:pPr lvl="0"/>
            <a:r>
              <a:rPr lang="en-US" sz="3200" dirty="0"/>
              <a:t>Do you know of any erring brethren who need to be brought back to the Lord?</a:t>
            </a:r>
          </a:p>
          <a:p>
            <a:pPr lvl="0"/>
            <a:endParaRPr lang="en-US" sz="3200" dirty="0" smtClean="0"/>
          </a:p>
          <a:p>
            <a:pPr lvl="0"/>
            <a:r>
              <a:rPr lang="en-US" sz="3200" dirty="0" smtClean="0"/>
              <a:t>Do </a:t>
            </a:r>
            <a:r>
              <a:rPr lang="en-US" sz="3200" dirty="0"/>
              <a:t>you avoid the person and leave them in </a:t>
            </a:r>
            <a:r>
              <a:rPr lang="en-US" sz="3200" dirty="0" smtClean="0"/>
              <a:t>their doubt, weakness, or even </a:t>
            </a:r>
            <a:r>
              <a:rPr lang="en-US" sz="3200" dirty="0"/>
              <a:t>filthy garment?</a:t>
            </a:r>
          </a:p>
          <a:p>
            <a:pPr lvl="0"/>
            <a:endParaRPr lang="en-US" sz="3200" dirty="0" smtClean="0"/>
          </a:p>
          <a:p>
            <a:pPr lvl="0"/>
            <a:r>
              <a:rPr lang="en-US" sz="3200" dirty="0" smtClean="0"/>
              <a:t>We </a:t>
            </a:r>
            <a:r>
              <a:rPr lang="en-US" sz="3200" dirty="0"/>
              <a:t>cannot stand by and allow them to go deeper and deeper in sin</a:t>
            </a:r>
            <a:r>
              <a:rPr lang="en-US" sz="3200" dirty="0" smtClean="0"/>
              <a:t>.</a:t>
            </a:r>
            <a:endParaRPr lang="en-US" sz="3200"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83997169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24</a:t>
            </a: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a:t>He is able to keep us from falling as He has made a way for us to escape temptation: 1 Cor. </a:t>
            </a:r>
            <a:r>
              <a:rPr lang="en-US" dirty="0" smtClean="0"/>
              <a:t>10.13</a:t>
            </a:r>
          </a:p>
          <a:p>
            <a:pPr lvl="0"/>
            <a:endParaRPr lang="en-US" dirty="0"/>
          </a:p>
          <a:p>
            <a:pPr lvl="0"/>
            <a:r>
              <a:rPr lang="en-US" dirty="0"/>
              <a:t>Additionally, as we grow in our faith and make our calling and election sure, we can keep from </a:t>
            </a:r>
            <a:r>
              <a:rPr lang="en-US" dirty="0" smtClean="0"/>
              <a:t>falling: 2 Peter 1.10; 1 John 1.9</a:t>
            </a:r>
            <a:endParaRPr lang="en-US" dirty="0"/>
          </a:p>
          <a:p>
            <a:pPr lvl="0"/>
            <a:endParaRPr lang="en-US" dirty="0" smtClean="0"/>
          </a:p>
          <a:p>
            <a:pPr lvl="0"/>
            <a:r>
              <a:rPr lang="en-US" dirty="0" smtClean="0"/>
              <a:t>If </a:t>
            </a:r>
            <a:r>
              <a:rPr lang="en-US" dirty="0"/>
              <a:t>we contend for the faith, practice self-control from sin, denounce false doctrines, He will keep us from falling. See 2 Peter 3.14</a:t>
            </a:r>
          </a:p>
          <a:p>
            <a:pPr lvl="0"/>
            <a:endParaRPr lang="en-US" dirty="0" smtClean="0"/>
          </a:p>
          <a:p>
            <a:pPr lvl="0"/>
            <a:r>
              <a:rPr lang="en-US" dirty="0" smtClean="0"/>
              <a:t>He </a:t>
            </a:r>
            <a:r>
              <a:rPr lang="en-US" dirty="0"/>
              <a:t>presents us blameless by the blood of Christ: Eph. 5.26-27; Col. 1.21-23; Heb. 9.14; Rom. 3.24; 5.1-2</a:t>
            </a:r>
          </a:p>
          <a:p>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210730271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25</a:t>
            </a:r>
            <a:endParaRPr lang="en-US" dirty="0"/>
          </a:p>
        </p:txBody>
      </p:sp>
      <p:sp>
        <p:nvSpPr>
          <p:cNvPr id="3" name="Content Placeholder 2"/>
          <p:cNvSpPr>
            <a:spLocks noGrp="1"/>
          </p:cNvSpPr>
          <p:nvPr>
            <p:ph idx="1"/>
          </p:nvPr>
        </p:nvSpPr>
        <p:spPr/>
        <p:txBody>
          <a:bodyPr>
            <a:normAutofit/>
          </a:bodyPr>
          <a:lstStyle/>
          <a:p>
            <a:pPr lvl="0"/>
            <a:r>
              <a:rPr lang="en-US" sz="3200" dirty="0"/>
              <a:t>God is our Savior; </a:t>
            </a:r>
            <a:r>
              <a:rPr lang="en-US" sz="3200" dirty="0" smtClean="0"/>
              <a:t>His wisdom </a:t>
            </a:r>
            <a:r>
              <a:rPr lang="en-US" sz="3200" dirty="0"/>
              <a:t>authored our salvation: </a:t>
            </a:r>
            <a:r>
              <a:rPr lang="en-US" sz="3200" dirty="0" smtClean="0"/>
              <a:t>Rom. 1.1-3; Luke </a:t>
            </a:r>
            <a:r>
              <a:rPr lang="en-US" sz="3200" dirty="0"/>
              <a:t>1.47; 1 Tim. 2.3; 4.10; Titus 1.3-4; 2.10; 3.4; Jude 25</a:t>
            </a:r>
          </a:p>
          <a:p>
            <a:pPr lvl="0"/>
            <a:endParaRPr lang="en-US" sz="3200" dirty="0" smtClean="0"/>
          </a:p>
          <a:p>
            <a:pPr lvl="0"/>
            <a:r>
              <a:rPr lang="en-US" sz="3200" dirty="0" smtClean="0"/>
              <a:t>Only </a:t>
            </a:r>
            <a:r>
              <a:rPr lang="en-US" sz="3200" dirty="0"/>
              <a:t>God deserves </a:t>
            </a:r>
            <a:r>
              <a:rPr lang="en-US" sz="3200" dirty="0" smtClean="0"/>
              <a:t>glory, majesty, dominion, authority, etc.</a:t>
            </a:r>
          </a:p>
          <a:p>
            <a:pPr lvl="0"/>
            <a:endParaRPr lang="en-US" sz="3200" dirty="0"/>
          </a:p>
          <a:p>
            <a:pPr lvl="0"/>
            <a:r>
              <a:rPr lang="en-US" sz="3200" dirty="0"/>
              <a:t>All these attributes and more have been possessed by God for all eternity</a:t>
            </a:r>
            <a:r>
              <a:rPr lang="en-US" sz="3200" dirty="0" smtClean="0"/>
              <a:t>.</a:t>
            </a:r>
            <a:endParaRPr lang="en-US" sz="3200"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5877872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p:txBody>
          <a:bodyPr>
            <a:normAutofit/>
          </a:bodyPr>
          <a:lstStyle/>
          <a:p>
            <a:r>
              <a:rPr lang="en-US" dirty="0"/>
              <a:t>Jude urged these Christians to contend for the faith</a:t>
            </a:r>
            <a:r>
              <a:rPr lang="en-US" dirty="0" smtClean="0"/>
              <a:t>.</a:t>
            </a:r>
          </a:p>
          <a:p>
            <a:endParaRPr lang="en-US" dirty="0"/>
          </a:p>
          <a:p>
            <a:r>
              <a:rPr lang="en-US" dirty="0"/>
              <a:t>To contend is to wrestle!</a:t>
            </a:r>
          </a:p>
          <a:p>
            <a:pPr lvl="1"/>
            <a:r>
              <a:rPr lang="en-US" dirty="0"/>
              <a:t>There is </a:t>
            </a:r>
            <a:r>
              <a:rPr lang="en-US" dirty="0" smtClean="0"/>
              <a:t>someone/something </a:t>
            </a:r>
            <a:r>
              <a:rPr lang="en-US" dirty="0"/>
              <a:t>against us (False teachers; S</a:t>
            </a:r>
            <a:r>
              <a:rPr lang="en-US" dirty="0" smtClean="0"/>
              <a:t>atan)!</a:t>
            </a:r>
          </a:p>
          <a:p>
            <a:pPr lvl="1"/>
            <a:endParaRPr lang="en-US" dirty="0" smtClean="0"/>
          </a:p>
          <a:p>
            <a:pPr lvl="1"/>
            <a:r>
              <a:rPr lang="en-US" dirty="0" smtClean="0"/>
              <a:t>Are we remaining quiet or fighting?</a:t>
            </a:r>
            <a:endParaRPr lang="en-US" dirty="0"/>
          </a:p>
          <a:p>
            <a:pPr lvl="1"/>
            <a:endParaRPr lang="en-US" dirty="0" smtClean="0"/>
          </a:p>
          <a:p>
            <a:pPr lvl="1"/>
            <a:r>
              <a:rPr lang="en-US" dirty="0" smtClean="0"/>
              <a:t>Remember </a:t>
            </a:r>
            <a:r>
              <a:rPr lang="en-US" dirty="0"/>
              <a:t>this fight is spiritual and not </a:t>
            </a:r>
            <a:r>
              <a:rPr lang="en-US" dirty="0" smtClean="0"/>
              <a:t>physical: John </a:t>
            </a:r>
            <a:r>
              <a:rPr lang="en-US" dirty="0"/>
              <a:t>18.10-11, </a:t>
            </a:r>
            <a:r>
              <a:rPr lang="en-US" dirty="0" smtClean="0"/>
              <a:t>36</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7405600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p:txBody>
          <a:bodyPr>
            <a:normAutofit lnSpcReduction="10000"/>
          </a:bodyPr>
          <a:lstStyle/>
          <a:p>
            <a:pPr lvl="0"/>
            <a:r>
              <a:rPr lang="en-US" dirty="0"/>
              <a:t>“Once” (KJV); “Once for all” (ESV</a:t>
            </a:r>
            <a:r>
              <a:rPr lang="en-US" dirty="0" smtClean="0"/>
              <a:t>): cf. Heb</a:t>
            </a:r>
            <a:r>
              <a:rPr lang="en-US" dirty="0"/>
              <a:t>. 9.26, 28</a:t>
            </a:r>
          </a:p>
          <a:p>
            <a:pPr lvl="1"/>
            <a:endParaRPr lang="en-US" dirty="0" smtClean="0"/>
          </a:p>
          <a:p>
            <a:pPr lvl="1"/>
            <a:r>
              <a:rPr lang="en-US" dirty="0" smtClean="0"/>
              <a:t>The </a:t>
            </a:r>
            <a:r>
              <a:rPr lang="en-US" dirty="0"/>
              <a:t>gospel </a:t>
            </a:r>
            <a:r>
              <a:rPr lang="en-US" dirty="0" smtClean="0"/>
              <a:t>has been </a:t>
            </a:r>
            <a:r>
              <a:rPr lang="en-US" dirty="0"/>
              <a:t>revealed and there </a:t>
            </a:r>
            <a:r>
              <a:rPr lang="en-US" dirty="0" smtClean="0"/>
              <a:t>is nothing </a:t>
            </a:r>
            <a:r>
              <a:rPr lang="en-US" dirty="0"/>
              <a:t>left to reveal! Everything that pertains to life and </a:t>
            </a:r>
            <a:r>
              <a:rPr lang="en-US" dirty="0" smtClean="0"/>
              <a:t>godliness was </a:t>
            </a:r>
            <a:r>
              <a:rPr lang="en-US" dirty="0"/>
              <a:t>settled in heaven and on </a:t>
            </a:r>
            <a:r>
              <a:rPr lang="en-US" dirty="0" smtClean="0"/>
              <a:t>earth in the first century.</a:t>
            </a:r>
          </a:p>
          <a:p>
            <a:pPr lvl="1"/>
            <a:endParaRPr lang="en-US" dirty="0"/>
          </a:p>
          <a:p>
            <a:pPr lvl="1"/>
            <a:r>
              <a:rPr lang="en-US" dirty="0" smtClean="0"/>
              <a:t>Paul </a:t>
            </a:r>
            <a:r>
              <a:rPr lang="en-US" dirty="0"/>
              <a:t>taught the whole counsel of </a:t>
            </a:r>
            <a:r>
              <a:rPr lang="en-US" dirty="0" smtClean="0"/>
              <a:t>God: Acts 20.27</a:t>
            </a:r>
            <a:endParaRPr lang="en-US" dirty="0"/>
          </a:p>
          <a:p>
            <a:pPr lvl="1"/>
            <a:endParaRPr lang="en-US" dirty="0" smtClean="0"/>
          </a:p>
          <a:p>
            <a:pPr lvl="1"/>
            <a:r>
              <a:rPr lang="en-US" dirty="0" smtClean="0"/>
              <a:t>Though </a:t>
            </a:r>
            <a:r>
              <a:rPr lang="en-US" dirty="0"/>
              <a:t>there have been attempts to change the complete word of God, none are </a:t>
            </a:r>
            <a:r>
              <a:rPr lang="en-US" dirty="0" smtClean="0"/>
              <a:t>successful.</a:t>
            </a:r>
          </a:p>
          <a:p>
            <a:pPr lvl="1"/>
            <a:endParaRPr lang="en-US" dirty="0"/>
          </a:p>
          <a:p>
            <a:pPr lvl="1"/>
            <a:r>
              <a:rPr lang="en-US" dirty="0" smtClean="0"/>
              <a:t>This </a:t>
            </a:r>
            <a:r>
              <a:rPr lang="en-US" dirty="0"/>
              <a:t>is a final deliverance and we should not look for any additional revelations</a:t>
            </a:r>
            <a:r>
              <a:rPr lang="en-US" dirty="0" smtClean="0"/>
              <a:t>.</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4483089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endParaRPr lang="en-US" dirty="0"/>
          </a:p>
        </p:txBody>
      </p:sp>
      <p:sp>
        <p:nvSpPr>
          <p:cNvPr id="3" name="Content Placeholder 2"/>
          <p:cNvSpPr>
            <a:spLocks noGrp="1"/>
          </p:cNvSpPr>
          <p:nvPr>
            <p:ph idx="1"/>
          </p:nvPr>
        </p:nvSpPr>
        <p:spPr/>
        <p:txBody>
          <a:bodyPr/>
          <a:lstStyle/>
          <a:p>
            <a:pPr lvl="0"/>
            <a:r>
              <a:rPr lang="en-US" dirty="0"/>
              <a:t>“to the saints”: Saints are entrusted with the gospel, the faith. </a:t>
            </a:r>
            <a:r>
              <a:rPr lang="en-US" i="1" u="sng" dirty="0" smtClean="0"/>
              <a:t>NO ONE ELSE.</a:t>
            </a:r>
          </a:p>
          <a:p>
            <a:pPr lvl="0"/>
            <a:endParaRPr lang="en-US" dirty="0"/>
          </a:p>
          <a:p>
            <a:pPr lvl="1"/>
            <a:r>
              <a:rPr lang="en-US" dirty="0"/>
              <a:t>Cf. 2 Tim. 2.2; 1 Tim. </a:t>
            </a:r>
            <a:r>
              <a:rPr lang="en-US" dirty="0" smtClean="0"/>
              <a:t>3.15</a:t>
            </a:r>
          </a:p>
          <a:p>
            <a:pPr lvl="1"/>
            <a:endParaRPr lang="en-US" dirty="0"/>
          </a:p>
          <a:p>
            <a:pPr lvl="1"/>
            <a:r>
              <a:rPr lang="en-US" dirty="0"/>
              <a:t>We are to protect to the truth, teach the truth, advance the truth, </a:t>
            </a:r>
            <a:r>
              <a:rPr lang="en-US" dirty="0" smtClean="0"/>
              <a:t>and contend </a:t>
            </a:r>
            <a:r>
              <a:rPr lang="en-US" dirty="0"/>
              <a:t>for the truth.</a:t>
            </a:r>
          </a:p>
          <a:p>
            <a:pPr lvl="1"/>
            <a:endParaRPr lang="en-US" dirty="0" smtClean="0"/>
          </a:p>
          <a:p>
            <a:pPr lvl="1"/>
            <a:r>
              <a:rPr lang="en-US" dirty="0" smtClean="0"/>
              <a:t>No </a:t>
            </a:r>
            <a:r>
              <a:rPr lang="en-US" dirty="0"/>
              <a:t>one else is allowed to do this – but the saints.</a:t>
            </a:r>
          </a:p>
          <a:p>
            <a:pPr lvl="1"/>
            <a:endParaRPr lang="en-US" dirty="0" smtClean="0"/>
          </a:p>
          <a:p>
            <a:pPr lvl="1"/>
            <a:r>
              <a:rPr lang="en-US" dirty="0" smtClean="0"/>
              <a:t>Saints </a:t>
            </a:r>
            <a:r>
              <a:rPr lang="en-US" dirty="0"/>
              <a:t>are those who have been sanctified; set apart for God’s service; made holy</a:t>
            </a:r>
            <a:r>
              <a:rPr lang="en-US" dirty="0" smtClean="0"/>
              <a:t>.</a:t>
            </a:r>
            <a:endParaRPr lang="en-US" dirty="0"/>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10926175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4; 2 Peter </a:t>
            </a:r>
            <a:r>
              <a:rPr lang="en-US" sz="2800" dirty="0" smtClean="0"/>
              <a:t>2.1-3, 14, 18-19</a:t>
            </a:r>
            <a:endParaRPr lang="en-US" sz="2800" dirty="0"/>
          </a:p>
        </p:txBody>
      </p:sp>
      <p:sp>
        <p:nvSpPr>
          <p:cNvPr id="3" name="Content Placeholder 2"/>
          <p:cNvSpPr>
            <a:spLocks noGrp="1"/>
          </p:cNvSpPr>
          <p:nvPr>
            <p:ph idx="1"/>
          </p:nvPr>
        </p:nvSpPr>
        <p:spPr>
          <a:xfrm>
            <a:off x="628650" y="1825625"/>
            <a:ext cx="8210550" cy="4351338"/>
          </a:xfrm>
        </p:spPr>
        <p:txBody>
          <a:bodyPr>
            <a:normAutofit lnSpcReduction="10000"/>
          </a:bodyPr>
          <a:lstStyle/>
          <a:p>
            <a:pPr lvl="0"/>
            <a:r>
              <a:rPr lang="en-US" dirty="0"/>
              <a:t>Who are these people?</a:t>
            </a:r>
          </a:p>
          <a:p>
            <a:pPr lvl="1"/>
            <a:r>
              <a:rPr lang="en-US" dirty="0"/>
              <a:t>Those who pervert God’s grace and deny their Master: 4</a:t>
            </a:r>
          </a:p>
          <a:p>
            <a:pPr lvl="1"/>
            <a:r>
              <a:rPr lang="en-US" dirty="0"/>
              <a:t>Those who do not believe: 5</a:t>
            </a:r>
          </a:p>
          <a:p>
            <a:pPr lvl="1"/>
            <a:r>
              <a:rPr lang="en-US" dirty="0"/>
              <a:t>Those who reject authority: 6, 8</a:t>
            </a:r>
          </a:p>
          <a:p>
            <a:pPr lvl="1"/>
            <a:r>
              <a:rPr lang="en-US" dirty="0"/>
              <a:t>Those who indulged in wickedness: 7</a:t>
            </a:r>
          </a:p>
          <a:p>
            <a:pPr lvl="1"/>
            <a:r>
              <a:rPr lang="en-US" dirty="0"/>
              <a:t>Those who defile the flesh and speak evil of spiritual things: 8</a:t>
            </a:r>
          </a:p>
          <a:p>
            <a:pPr lvl="1"/>
            <a:r>
              <a:rPr lang="en-US" dirty="0"/>
              <a:t>Those who blaspheme: 10</a:t>
            </a:r>
          </a:p>
          <a:p>
            <a:pPr lvl="1"/>
            <a:r>
              <a:rPr lang="en-US" dirty="0"/>
              <a:t>Those who walk in the way of Cain and run greedily after the way of Balaam: 11</a:t>
            </a:r>
          </a:p>
          <a:p>
            <a:pPr lvl="1"/>
            <a:r>
              <a:rPr lang="en-US" dirty="0"/>
              <a:t>Those who offer empty promises: 12</a:t>
            </a:r>
          </a:p>
          <a:p>
            <a:pPr lvl="1"/>
            <a:r>
              <a:rPr lang="en-US" dirty="0"/>
              <a:t>Those who practice ungodly deeds: 15</a:t>
            </a:r>
          </a:p>
          <a:p>
            <a:pPr lvl="1"/>
            <a:r>
              <a:rPr lang="en-US" dirty="0"/>
              <a:t>Those who are murmurers, complainers: 16</a:t>
            </a:r>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1262759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a:t>4; 2 Peter 2.1-3, 14, 18-19</a:t>
            </a:r>
          </a:p>
        </p:txBody>
      </p:sp>
      <p:sp>
        <p:nvSpPr>
          <p:cNvPr id="3" name="Content Placeholder 2"/>
          <p:cNvSpPr>
            <a:spLocks noGrp="1"/>
          </p:cNvSpPr>
          <p:nvPr>
            <p:ph idx="1"/>
          </p:nvPr>
        </p:nvSpPr>
        <p:spPr/>
        <p:txBody>
          <a:bodyPr>
            <a:normAutofit/>
          </a:bodyPr>
          <a:lstStyle/>
          <a:p>
            <a:pPr lvl="0"/>
            <a:r>
              <a:rPr lang="en-US" sz="3200" dirty="0"/>
              <a:t>“designated for this condemnation”</a:t>
            </a:r>
          </a:p>
          <a:p>
            <a:pPr lvl="1"/>
            <a:endParaRPr lang="en-US" dirty="0" smtClean="0"/>
          </a:p>
          <a:p>
            <a:pPr lvl="1"/>
            <a:r>
              <a:rPr lang="en-US" dirty="0" smtClean="0"/>
              <a:t>Jude </a:t>
            </a:r>
            <a:r>
              <a:rPr lang="en-US" dirty="0"/>
              <a:t>is not referring to those who are predestined in the sense of setting someone’s destiny before time </a:t>
            </a:r>
            <a:r>
              <a:rPr lang="en-US" dirty="0" smtClean="0"/>
              <a:t>began.</a:t>
            </a:r>
          </a:p>
          <a:p>
            <a:pPr lvl="1"/>
            <a:endParaRPr lang="en-US" dirty="0"/>
          </a:p>
          <a:p>
            <a:pPr lvl="1"/>
            <a:r>
              <a:rPr lang="en-US" dirty="0"/>
              <a:t>The proof that their destiny was not set in stone is answered in the letter itself which refutes this idea (keep away from false doctrine, keep yourself in the love of God (21), etc</a:t>
            </a:r>
            <a:r>
              <a:rPr lang="en-US" dirty="0" smtClean="0"/>
              <a:t>.).</a:t>
            </a:r>
          </a:p>
          <a:p>
            <a:pPr lvl="1"/>
            <a:endParaRPr lang="en-US" dirty="0"/>
          </a:p>
          <a:p>
            <a:pPr lvl="1"/>
            <a:r>
              <a:rPr lang="en-US" dirty="0" smtClean="0"/>
              <a:t>What would happen if they accepted the error?</a:t>
            </a:r>
          </a:p>
        </p:txBody>
      </p:sp>
      <p:sp>
        <p:nvSpPr>
          <p:cNvPr id="4" name="Date Placeholder 3"/>
          <p:cNvSpPr>
            <a:spLocks noGrp="1"/>
          </p:cNvSpPr>
          <p:nvPr>
            <p:ph type="dt" sz="half" idx="10"/>
          </p:nvPr>
        </p:nvSpPr>
        <p:spPr/>
        <p:txBody>
          <a:bodyPr/>
          <a:lstStyle/>
          <a:p>
            <a:r>
              <a:rPr lang="en-US" smtClean="0"/>
              <a:t>txkchurch.com</a:t>
            </a:r>
            <a:endParaRPr lang="en-US"/>
          </a:p>
        </p:txBody>
      </p:sp>
    </p:spTree>
    <p:extLst>
      <p:ext uri="{BB962C8B-B14F-4D97-AF65-F5344CB8AC3E}">
        <p14:creationId xmlns:p14="http://schemas.microsoft.com/office/powerpoint/2010/main" val="201607958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2390</TotalTime>
  <Words>3642</Words>
  <Application>Microsoft Macintosh PowerPoint</Application>
  <PresentationFormat>On-screen Show (4:3)</PresentationFormat>
  <Paragraphs>381</Paragraphs>
  <Slides>48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Calibri</vt:lpstr>
      <vt:lpstr>Calibri Light</vt:lpstr>
      <vt:lpstr>Corbel</vt:lpstr>
      <vt:lpstr>Arial</vt:lpstr>
      <vt:lpstr>Office Theme</vt:lpstr>
      <vt:lpstr>PowerPoint Presentation</vt:lpstr>
      <vt:lpstr>1</vt:lpstr>
      <vt:lpstr>2</vt:lpstr>
      <vt:lpstr>3</vt:lpstr>
      <vt:lpstr>3</vt:lpstr>
      <vt:lpstr>3</vt:lpstr>
      <vt:lpstr>3</vt:lpstr>
      <vt:lpstr>4; 2 Peter 2.1-3, 14, 18-19</vt:lpstr>
      <vt:lpstr>4; 2 Peter 2.1-3, 14, 18-19</vt:lpstr>
      <vt:lpstr>4; 2 Peter 2.1-3, 14, 18-19</vt:lpstr>
      <vt:lpstr>4; 2 Peter 2.1-3, 14, 18-19</vt:lpstr>
      <vt:lpstr>4; 2 Peter 2.1-3, 14, 18-19</vt:lpstr>
      <vt:lpstr>4; 2 Peter 2.1-3, 14, 18-19</vt:lpstr>
      <vt:lpstr>4; 2 Peter 2.1-3, 14, 18-19</vt:lpstr>
      <vt:lpstr>4; 2 Peter 2.1-3, 14, 18-19</vt:lpstr>
      <vt:lpstr>5</vt:lpstr>
      <vt:lpstr>6; 2 Peter 2.4</vt:lpstr>
      <vt:lpstr>6; 2 Peter 2.4</vt:lpstr>
      <vt:lpstr>7; 2 Peter 2.6-8</vt:lpstr>
      <vt:lpstr>8; 2 Peter 2.9-10, 14</vt:lpstr>
      <vt:lpstr>8; 2 Peter 2.9-10, 14</vt:lpstr>
      <vt:lpstr>8; 2 Peter 2.9-10, 14</vt:lpstr>
      <vt:lpstr>9; 2 Peter 2.11</vt:lpstr>
      <vt:lpstr>9; 2 Peter 2.11</vt:lpstr>
      <vt:lpstr>10; 2 Peter 2.12</vt:lpstr>
      <vt:lpstr>11; 2 Peter 2.14-16</vt:lpstr>
      <vt:lpstr>12; 2 Peter 2.13, 17</vt:lpstr>
      <vt:lpstr>12; 2 Peter 2.13, 17</vt:lpstr>
      <vt:lpstr>12; 2 Peter 2.13, 17</vt:lpstr>
      <vt:lpstr>12; 2 Peter 2.13, 17</vt:lpstr>
      <vt:lpstr>13; 2 Peter 2.17</vt:lpstr>
      <vt:lpstr>14</vt:lpstr>
      <vt:lpstr>14</vt:lpstr>
      <vt:lpstr>15</vt:lpstr>
      <vt:lpstr>16; 2 Peter 2.3, 18; 3.3</vt:lpstr>
      <vt:lpstr>16; 2 Peter 2.3, 18; 3.3</vt:lpstr>
      <vt:lpstr>16; 2 Peter 2.3, 18; 3.3</vt:lpstr>
      <vt:lpstr>17; 2 Peter 3.2</vt:lpstr>
      <vt:lpstr>18; 2 Peter 3.3</vt:lpstr>
      <vt:lpstr>19</vt:lpstr>
      <vt:lpstr>19</vt:lpstr>
      <vt:lpstr>20</vt:lpstr>
      <vt:lpstr>21</vt:lpstr>
      <vt:lpstr>22</vt:lpstr>
      <vt:lpstr>23</vt:lpstr>
      <vt:lpstr>23</vt:lpstr>
      <vt:lpstr>24</vt:lpstr>
      <vt:lpstr>25</vt:lpstr>
    </vt:vector>
  </TitlesOfParts>
  <Company/>
  <LinksUpToDate>false</LinksUpToDate>
  <SharedDoc>false</SharedDoc>
  <HyperlinksChanged>false</HyperlinksChanged>
  <AppVersion>15.0030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Bryan Garlock</dc:creator>
  <cp:lastModifiedBy>Bryan Garlock</cp:lastModifiedBy>
  <cp:revision>98</cp:revision>
  <dcterms:created xsi:type="dcterms:W3CDTF">2017-07-19T05:03:01Z</dcterms:created>
  <dcterms:modified xsi:type="dcterms:W3CDTF">2017-08-10T05:26:27Z</dcterms:modified>
</cp:coreProperties>
</file>