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1" r:id="rId4"/>
    <p:sldId id="262" r:id="rId5"/>
    <p:sldId id="264" r:id="rId6"/>
    <p:sldId id="266" r:id="rId7"/>
    <p:sldId id="263" r:id="rId8"/>
    <p:sldId id="271" r:id="rId9"/>
    <p:sldId id="273" r:id="rId10"/>
    <p:sldId id="277" r:id="rId11"/>
    <p:sldId id="278" r:id="rId12"/>
    <p:sldId id="259" r:id="rId13"/>
    <p:sldId id="27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1F1B"/>
    <a:srgbClr val="6C251F"/>
    <a:srgbClr val="8C46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6" autoAdjust="0"/>
    <p:restoredTop sz="94729" autoAdjust="0"/>
  </p:normalViewPr>
  <p:slideViewPr>
    <p:cSldViewPr snapToGrid="0" snapToObjects="1">
      <p:cViewPr>
        <p:scale>
          <a:sx n="83" d="100"/>
          <a:sy n="83" d="100"/>
        </p:scale>
        <p:origin x="920" y="720"/>
      </p:cViewPr>
      <p:guideLst>
        <p:guide orient="horz" pos="2160"/>
        <p:guide pos="2880"/>
      </p:guideLst>
    </p:cSldViewPr>
  </p:slideViewPr>
  <p:outlineViewPr>
    <p:cViewPr>
      <p:scale>
        <a:sx n="33" d="100"/>
        <a:sy n="33" d="100"/>
      </p:scale>
      <p:origin x="0" y="-50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E3571-65ED-B342-B37F-CDC4C97D4442}" type="datetimeFigureOut">
              <a:rPr lang="en-US" smtClean="0"/>
              <a:t>8/5/17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BABC7-A171-854B-8C3C-C7D936001217}" type="slidenum">
              <a:rPr lang="en-US" smtClean="0"/>
              <a:t>‹#›</a:t>
            </a:fld>
            <a:endParaRPr lang="en-US"/>
          </a:p>
        </p:txBody>
      </p:sp>
    </p:spTree>
    <p:extLst>
      <p:ext uri="{BB962C8B-B14F-4D97-AF65-F5344CB8AC3E}">
        <p14:creationId xmlns:p14="http://schemas.microsoft.com/office/powerpoint/2010/main" val="200580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E53582-3E5D-2F4B-91E5-CE5738464CA6}" type="datetimeFigureOut">
              <a:rPr lang="en-US" smtClean="0"/>
              <a:t>8/5/17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138540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53582-3E5D-2F4B-91E5-CE5738464CA6}" type="datetimeFigureOut">
              <a:rPr lang="en-US" smtClean="0"/>
              <a:t>8/5/17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345686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53582-3E5D-2F4B-91E5-CE5738464CA6}" type="datetimeFigureOut">
              <a:rPr lang="en-US" smtClean="0"/>
              <a:t>8/5/17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6824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53582-3E5D-2F4B-91E5-CE5738464CA6}" type="datetimeFigureOut">
              <a:rPr lang="en-US" smtClean="0"/>
              <a:t>8/5/17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42152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E53582-3E5D-2F4B-91E5-CE5738464CA6}" type="datetimeFigureOut">
              <a:rPr lang="en-US" smtClean="0"/>
              <a:t>8/5/17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2204466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E53582-3E5D-2F4B-91E5-CE5738464CA6}" type="datetimeFigureOut">
              <a:rPr lang="en-US" smtClean="0"/>
              <a:t>8/5/17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13789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E53582-3E5D-2F4B-91E5-CE5738464CA6}" type="datetimeFigureOut">
              <a:rPr lang="en-US" smtClean="0"/>
              <a:t>8/5/17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36722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E53582-3E5D-2F4B-91E5-CE5738464CA6}" type="datetimeFigureOut">
              <a:rPr lang="en-US" smtClean="0"/>
              <a:t>8/5/17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28080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53582-3E5D-2F4B-91E5-CE5738464CA6}" type="datetimeFigureOut">
              <a:rPr lang="en-US" smtClean="0"/>
              <a:t>8/5/17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5275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53582-3E5D-2F4B-91E5-CE5738464CA6}" type="datetimeFigureOut">
              <a:rPr lang="en-US" smtClean="0"/>
              <a:t>8/5/17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263212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53582-3E5D-2F4B-91E5-CE5738464CA6}" type="datetimeFigureOut">
              <a:rPr lang="en-US" smtClean="0"/>
              <a:t>8/5/17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22017277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53582-3E5D-2F4B-91E5-CE5738464CA6}" type="datetimeFigureOut">
              <a:rPr lang="en-US" smtClean="0"/>
              <a:t>8/5/17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EACA2-5796-8E48-971B-C131DA884117}" type="slidenum">
              <a:rPr lang="en-US" smtClean="0"/>
              <a:t>‹#›</a:t>
            </a:fld>
            <a:endParaRPr lang="en-US"/>
          </a:p>
        </p:txBody>
      </p:sp>
    </p:spTree>
    <p:extLst>
      <p:ext uri="{BB962C8B-B14F-4D97-AF65-F5344CB8AC3E}">
        <p14:creationId xmlns:p14="http://schemas.microsoft.com/office/powerpoint/2010/main" val="2300636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12855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6611"/>
            <a:ext cx="8229600" cy="3697932"/>
          </a:xfrm>
        </p:spPr>
        <p:txBody>
          <a:bodyPr>
            <a:noAutofit/>
          </a:bodyPr>
          <a:lstStyle/>
          <a:p>
            <a:pPr marL="0" indent="0" algn="ctr">
              <a:lnSpc>
                <a:spcPct val="110000"/>
              </a:lnSpc>
              <a:spcBef>
                <a:spcPts val="0"/>
              </a:spcBef>
              <a:buNone/>
            </a:pPr>
            <a:r>
              <a:rPr lang="en-US" sz="3400"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There are some who will have to make themselves eunuchs for the sake of the kingdom of heaven because they are in an unlawful marriage or they are divorced for any reason other than sexual </a:t>
            </a:r>
            <a:r>
              <a:rPr lang="en-US" sz="3400"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immorality and have no right to remarry.</a:t>
            </a:r>
            <a:endParaRPr lang="en-US" sz="3400"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endParaRPr>
          </a:p>
        </p:txBody>
      </p:sp>
    </p:spTree>
    <p:extLst>
      <p:ext uri="{BB962C8B-B14F-4D97-AF65-F5344CB8AC3E}">
        <p14:creationId xmlns:p14="http://schemas.microsoft.com/office/powerpoint/2010/main" val="75665690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1960"/>
            <a:ext cx="8229600" cy="3456122"/>
          </a:xfrm>
        </p:spPr>
        <p:txBody>
          <a:bodyPr>
            <a:noAutofit/>
          </a:bodyPr>
          <a:lstStyle/>
          <a:p>
            <a:pPr marL="0" indent="0" algn="ctr">
              <a:lnSpc>
                <a:spcPct val="110000"/>
              </a:lnSpc>
              <a:spcBef>
                <a:spcPts val="0"/>
              </a:spcBef>
              <a:buNone/>
            </a:pPr>
            <a:r>
              <a:rPr lang="en-US" sz="6600" b="1" dirty="0">
                <a:ln w="18415" cmpd="sng">
                  <a:noFill/>
                  <a:prstDash val="solid"/>
                </a:ln>
                <a:solidFill>
                  <a:srgbClr val="631F1B"/>
                </a:solidFill>
                <a:effectLst>
                  <a:outerShdw blurRad="50800" dist="38100" algn="l" rotWithShape="0">
                    <a:prstClr val="black">
                      <a:alpha val="40000"/>
                    </a:prstClr>
                  </a:outerShdw>
                </a:effectLst>
                <a:latin typeface="Corbel"/>
                <a:cs typeface="Corbel"/>
              </a:rPr>
              <a:t>It will </a:t>
            </a:r>
            <a:r>
              <a:rPr lang="en-US" sz="6600"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take </a:t>
            </a:r>
            <a:r>
              <a:rPr lang="en-US" sz="6600" b="1" dirty="0">
                <a:ln w="18415" cmpd="sng">
                  <a:noFill/>
                  <a:prstDash val="solid"/>
                </a:ln>
                <a:solidFill>
                  <a:srgbClr val="631F1B"/>
                </a:solidFill>
                <a:effectLst>
                  <a:outerShdw blurRad="50800" dist="38100" algn="l" rotWithShape="0">
                    <a:prstClr val="black">
                      <a:alpha val="40000"/>
                    </a:prstClr>
                  </a:outerShdw>
                </a:effectLst>
                <a:latin typeface="Corbel"/>
                <a:cs typeface="Corbel"/>
              </a:rPr>
              <a:t>the HEART of a </a:t>
            </a:r>
            <a:r>
              <a:rPr lang="en-US" sz="6600"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child </a:t>
            </a:r>
            <a:r>
              <a:rPr lang="en-US" sz="6600" b="1" dirty="0">
                <a:ln w="18415" cmpd="sng">
                  <a:noFill/>
                  <a:prstDash val="solid"/>
                </a:ln>
                <a:solidFill>
                  <a:srgbClr val="631F1B"/>
                </a:solidFill>
                <a:effectLst>
                  <a:outerShdw blurRad="50800" dist="38100" algn="l" rotWithShape="0">
                    <a:prstClr val="black">
                      <a:alpha val="40000"/>
                    </a:prstClr>
                  </a:outerShdw>
                </a:effectLst>
                <a:latin typeface="Corbel"/>
                <a:cs typeface="Corbel"/>
              </a:rPr>
              <a:t>to ACCEPT this TEACHING!</a:t>
            </a:r>
          </a:p>
        </p:txBody>
      </p:sp>
    </p:spTree>
    <p:extLst>
      <p:ext uri="{BB962C8B-B14F-4D97-AF65-F5344CB8AC3E}">
        <p14:creationId xmlns:p14="http://schemas.microsoft.com/office/powerpoint/2010/main" val="172208601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75834" y="725194"/>
            <a:ext cx="8392332" cy="2123658"/>
          </a:xfrm>
          <a:prstGeom prst="rect">
            <a:avLst/>
          </a:prstGeom>
          <a:noFill/>
        </p:spPr>
        <p:txBody>
          <a:bodyPr wrap="square" lIns="91440" tIns="45720" rIns="91440" bIns="45720">
            <a:spAutoFit/>
          </a:bodyPr>
          <a:lstStyle/>
          <a:p>
            <a:pPr algn="ctr"/>
            <a:r>
              <a:rPr lang="en-US" sz="6600"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Do you have questions about your marriage?</a:t>
            </a:r>
            <a:endParaRPr lang="en-US" sz="6600" b="1" dirty="0">
              <a:ln w="18415" cmpd="sng">
                <a:noFill/>
                <a:prstDash val="solid"/>
              </a:ln>
              <a:solidFill>
                <a:srgbClr val="631F1B"/>
              </a:solidFill>
              <a:effectLst>
                <a:outerShdw blurRad="50800" dist="38100" algn="l" rotWithShape="0">
                  <a:prstClr val="black">
                    <a:alpha val="40000"/>
                  </a:prstClr>
                </a:outerShdw>
              </a:effectLst>
              <a:latin typeface="Corbel"/>
              <a:cs typeface="Corbel"/>
            </a:endParaRPr>
          </a:p>
        </p:txBody>
      </p:sp>
    </p:spTree>
    <p:extLst>
      <p:ext uri="{BB962C8B-B14F-4D97-AF65-F5344CB8AC3E}">
        <p14:creationId xmlns:p14="http://schemas.microsoft.com/office/powerpoint/2010/main" val="231818196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4800"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God’s Plan </a:t>
            </a:r>
            <a:r>
              <a:rPr lang="en-US" sz="4800"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for </a:t>
            </a:r>
            <a:r>
              <a:rPr lang="en-US" sz="4800"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Your </a:t>
            </a:r>
            <a:r>
              <a:rPr lang="en-US" sz="4800"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Salvation</a:t>
            </a:r>
            <a:endParaRPr lang="en-US" sz="4800" b="1" dirty="0">
              <a:ln w="18415" cmpd="sng">
                <a:noFill/>
                <a:prstDash val="solid"/>
              </a:ln>
              <a:solidFill>
                <a:srgbClr val="631F1B"/>
              </a:solidFill>
              <a:effectLst>
                <a:outerShdw blurRad="63500" dir="3600000" algn="tl" rotWithShape="0">
                  <a:srgbClr val="000000">
                    <a:alpha val="70000"/>
                  </a:srgbClr>
                </a:outerShdw>
              </a:effectLst>
              <a:latin typeface="Corbel"/>
              <a:cs typeface="Corbel"/>
            </a:endParaRPr>
          </a:p>
        </p:txBody>
      </p:sp>
      <p:sp>
        <p:nvSpPr>
          <p:cNvPr id="5" name="Content Placeholder 2"/>
          <p:cNvSpPr>
            <a:spLocks noGrp="1"/>
          </p:cNvSpPr>
          <p:nvPr>
            <p:ph idx="1"/>
          </p:nvPr>
        </p:nvSpPr>
        <p:spPr>
          <a:xfrm>
            <a:off x="674177" y="1522714"/>
            <a:ext cx="8229600" cy="4525963"/>
          </a:xfrm>
        </p:spPr>
        <p:txBody>
          <a:bodyPr>
            <a:noAutofit/>
          </a:bodyPr>
          <a:lstStyle/>
          <a:p>
            <a:pPr marL="0" indent="0" algn="r">
              <a:spcBef>
                <a:spcPts val="0"/>
              </a:spcBef>
              <a:spcAft>
                <a:spcPts val="1200"/>
              </a:spcAft>
              <a:buNone/>
            </a:pP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Listen to the gospel: Rom</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 10.17</a:t>
            </a:r>
          </a:p>
          <a:p>
            <a:pPr marL="0" indent="0" algn="r">
              <a:spcBef>
                <a:spcPts val="0"/>
              </a:spcBef>
              <a:spcAft>
                <a:spcPts val="1200"/>
              </a:spcAft>
              <a:buNone/>
            </a:pP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Believe that Jesus is the Son of God: </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John 3.16</a:t>
            </a:r>
            <a:endPar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endParaRPr>
          </a:p>
          <a:p>
            <a:pPr marL="0" indent="0" algn="r">
              <a:spcBef>
                <a:spcPts val="0"/>
              </a:spcBef>
              <a:spcAft>
                <a:spcPts val="1200"/>
              </a:spcAft>
              <a:buNone/>
            </a:pP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Repent </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of </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s</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ins</a:t>
            </a: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 </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Acts 2.38</a:t>
            </a:r>
            <a:endPar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endParaRPr>
          </a:p>
          <a:p>
            <a:pPr marL="0" indent="0" algn="r">
              <a:spcBef>
                <a:spcPts val="0"/>
              </a:spcBef>
              <a:spcAft>
                <a:spcPts val="1200"/>
              </a:spcAft>
              <a:buNone/>
            </a:pP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Confess </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faith </a:t>
            </a: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i</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n Christ: </a:t>
            </a: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Rom. 10.9-10</a:t>
            </a:r>
          </a:p>
          <a:p>
            <a:pPr marL="0" indent="0" algn="r">
              <a:spcBef>
                <a:spcPts val="0"/>
              </a:spcBef>
              <a:spcAft>
                <a:spcPts val="1200"/>
              </a:spcAft>
              <a:buNone/>
            </a:pP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Be </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fully </a:t>
            </a: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i</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mmersed </a:t>
            </a: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i</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n </a:t>
            </a: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Jesus’ </a:t>
            </a: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n</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ame: Acts </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22.16</a:t>
            </a:r>
            <a:endPar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endParaRPr>
          </a:p>
          <a:p>
            <a:pPr marL="0" indent="0" algn="r">
              <a:spcBef>
                <a:spcPts val="0"/>
              </a:spcBef>
              <a:spcAft>
                <a:spcPts val="1200"/>
              </a:spcAft>
              <a:buNone/>
            </a:pP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Be </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faithful </a:t>
            </a: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i</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n </a:t>
            </a: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a</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ll </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t</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hings</a:t>
            </a: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 Rev. </a:t>
            </a: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2.10</a:t>
            </a:r>
          </a:p>
          <a:p>
            <a:pPr marL="0" indent="0" algn="r">
              <a:spcBef>
                <a:spcPts val="0"/>
              </a:spcBef>
              <a:spcAft>
                <a:spcPts val="1200"/>
              </a:spcAft>
              <a:buNone/>
            </a:pP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Repent, Confess, </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Pray: </a:t>
            </a:r>
            <a:r>
              <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rPr>
              <a:t>1 John </a:t>
            </a:r>
            <a:r>
              <a:rPr lang="en-US" b="1" dirty="0" smtClean="0">
                <a:ln w="18415" cmpd="sng">
                  <a:noFill/>
                  <a:prstDash val="solid"/>
                </a:ln>
                <a:solidFill>
                  <a:srgbClr val="631F1B"/>
                </a:solidFill>
                <a:effectLst>
                  <a:outerShdw blurRad="63500" dir="3600000" algn="tl" rotWithShape="0">
                    <a:srgbClr val="000000">
                      <a:alpha val="70000"/>
                    </a:srgbClr>
                  </a:outerShdw>
                </a:effectLst>
                <a:latin typeface="Corbel"/>
                <a:cs typeface="Corbel"/>
              </a:rPr>
              <a:t>1.9</a:t>
            </a:r>
            <a:endParaRPr lang="en-US" b="1" dirty="0">
              <a:ln w="18415" cmpd="sng">
                <a:noFill/>
                <a:prstDash val="solid"/>
              </a:ln>
              <a:solidFill>
                <a:srgbClr val="631F1B"/>
              </a:solidFill>
              <a:effectLst>
                <a:outerShdw blurRad="63500" dir="3600000" algn="tl" rotWithShape="0">
                  <a:srgbClr val="000000">
                    <a:alpha val="70000"/>
                  </a:srgbClr>
                </a:outerShdw>
              </a:effectLst>
              <a:latin typeface="Corbel"/>
              <a:cs typeface="Corbel"/>
            </a:endParaRPr>
          </a:p>
        </p:txBody>
      </p:sp>
    </p:spTree>
    <p:extLst>
      <p:ext uri="{BB962C8B-B14F-4D97-AF65-F5344CB8AC3E}">
        <p14:creationId xmlns:p14="http://schemas.microsoft.com/office/powerpoint/2010/main" val="119030354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1537" y="991892"/>
            <a:ext cx="7480927" cy="3249246"/>
          </a:xfrm>
        </p:spPr>
        <p:txBody>
          <a:bodyPr>
            <a:noAutofit/>
          </a:bodyPr>
          <a:lstStyle/>
          <a:p>
            <a:pPr marL="0" indent="0" algn="ctr">
              <a:spcBef>
                <a:spcPts val="0"/>
              </a:spcBef>
              <a:buClr>
                <a:schemeClr val="tx1"/>
              </a:buClr>
              <a:buNone/>
            </a:pPr>
            <a:r>
              <a:rPr lang="en-US" sz="6000" b="1" dirty="0" smtClean="0">
                <a:solidFill>
                  <a:srgbClr val="631F1B"/>
                </a:solidFill>
                <a:effectLst>
                  <a:outerShdw blurRad="38100" dist="38100" dir="2700000" algn="tl">
                    <a:srgbClr val="000000">
                      <a:alpha val="43137"/>
                    </a:srgbClr>
                  </a:outerShdw>
                </a:effectLst>
                <a:latin typeface="Corbel"/>
                <a:cs typeface="Corbel"/>
              </a:rPr>
              <a:t>“</a:t>
            </a:r>
            <a:r>
              <a:rPr lang="en-US" sz="6000" b="1" dirty="0" smtClean="0">
                <a:solidFill>
                  <a:srgbClr val="631F1B"/>
                </a:solidFill>
                <a:effectLst>
                  <a:outerShdw blurRad="38100" dist="38100" dir="2700000" algn="tl">
                    <a:srgbClr val="000000">
                      <a:alpha val="43137"/>
                    </a:srgbClr>
                  </a:outerShdw>
                </a:effectLst>
                <a:latin typeface="Corbel"/>
                <a:cs typeface="Corbel"/>
              </a:rPr>
              <a:t>Is it LAWFUL to divorce one's wife for any CAUSE?”</a:t>
            </a:r>
          </a:p>
        </p:txBody>
      </p:sp>
    </p:spTree>
    <p:extLst>
      <p:ext uri="{BB962C8B-B14F-4D97-AF65-F5344CB8AC3E}">
        <p14:creationId xmlns:p14="http://schemas.microsoft.com/office/powerpoint/2010/main" val="38804848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620054"/>
            <a:ext cx="9144000" cy="2608056"/>
          </a:xfrm>
        </p:spPr>
        <p:txBody>
          <a:bodyPr>
            <a:noAutofit/>
          </a:bodyPr>
          <a:lstStyle/>
          <a:p>
            <a:pPr marL="0" indent="0" algn="ctr">
              <a:spcBef>
                <a:spcPts val="0"/>
              </a:spcBef>
              <a:buNone/>
            </a:pPr>
            <a:r>
              <a:rPr lang="en-US" sz="4000" b="1" dirty="0" smtClean="0">
                <a:ln w="18415" cmpd="sng">
                  <a:noFill/>
                  <a:prstDash val="solid"/>
                </a:ln>
                <a:solidFill>
                  <a:srgbClr val="631F1B"/>
                </a:solidFill>
                <a:effectLst>
                  <a:outerShdw blurRad="50800" dist="38100" algn="l" rotWithShape="0">
                    <a:prstClr val="black">
                      <a:alpha val="40000"/>
                    </a:prstClr>
                  </a:outerShdw>
                </a:effectLst>
                <a:latin typeface="Corbel" charset="0"/>
                <a:ea typeface="Corbel" charset="0"/>
                <a:cs typeface="Corbel" charset="0"/>
              </a:rPr>
              <a:t>“</a:t>
            </a:r>
            <a:r>
              <a:rPr lang="en-US" sz="4000" b="1" dirty="0" smtClean="0">
                <a:ln w="18415" cmpd="sng">
                  <a:noFill/>
                  <a:prstDash val="solid"/>
                </a:ln>
                <a:solidFill>
                  <a:srgbClr val="631F1B"/>
                </a:solidFill>
                <a:effectLst>
                  <a:outerShdw blurRad="50800" dist="38100" algn="l" rotWithShape="0">
                    <a:prstClr val="black">
                      <a:alpha val="40000"/>
                    </a:prstClr>
                  </a:outerShdw>
                </a:effectLst>
                <a:latin typeface="Corbel" charset="0"/>
                <a:ea typeface="Corbel" charset="0"/>
                <a:cs typeface="Corbel" charset="0"/>
              </a:rPr>
              <a:t>NO</a:t>
            </a:r>
            <a:r>
              <a:rPr lang="en-US" sz="4000" b="1" dirty="0" smtClean="0">
                <a:ln w="18415" cmpd="sng">
                  <a:noFill/>
                  <a:prstDash val="solid"/>
                </a:ln>
                <a:solidFill>
                  <a:srgbClr val="631F1B"/>
                </a:solidFill>
                <a:effectLst>
                  <a:outerShdw blurRad="50800" dist="38100" algn="l" rotWithShape="0">
                    <a:prstClr val="black">
                      <a:alpha val="40000"/>
                    </a:prstClr>
                  </a:outerShdw>
                </a:effectLst>
                <a:latin typeface="Corbel" charset="0"/>
                <a:ea typeface="Corbel" charset="0"/>
                <a:cs typeface="Corbel" charset="0"/>
              </a:rPr>
              <a:t>!”</a:t>
            </a:r>
          </a:p>
          <a:p>
            <a:pPr marL="0" indent="0" algn="ctr">
              <a:spcBef>
                <a:spcPts val="0"/>
              </a:spcBef>
              <a:buNone/>
            </a:pPr>
            <a:endParaRPr lang="en-US" b="1" dirty="0" smtClean="0">
              <a:ln w="18415" cmpd="sng">
                <a:noFill/>
                <a:prstDash val="solid"/>
              </a:ln>
              <a:solidFill>
                <a:srgbClr val="631F1B"/>
              </a:solidFill>
              <a:effectLst>
                <a:outerShdw blurRad="50800" dist="38100" algn="l" rotWithShape="0">
                  <a:prstClr val="black">
                    <a:alpha val="40000"/>
                  </a:prstClr>
                </a:outerShdw>
              </a:effectLst>
              <a:latin typeface="Corbel" charset="0"/>
              <a:ea typeface="Corbel" charset="0"/>
              <a:cs typeface="Corbel" charset="0"/>
            </a:endParaRPr>
          </a:p>
          <a:p>
            <a:pPr marL="57150" indent="0" algn="ctr">
              <a:spcBef>
                <a:spcPts val="0"/>
              </a:spcBef>
              <a:buNone/>
            </a:pPr>
            <a:r>
              <a:rPr lang="en-US" b="1" dirty="0">
                <a:solidFill>
                  <a:srgbClr val="631F1B"/>
                </a:solidFill>
                <a:effectLst>
                  <a:outerShdw blurRad="38100" dist="38100" dir="2700000" algn="tl">
                    <a:srgbClr val="000000">
                      <a:alpha val="43137"/>
                    </a:srgbClr>
                  </a:outerShdw>
                </a:effectLst>
                <a:latin typeface="Corbel" charset="0"/>
                <a:ea typeface="Corbel" charset="0"/>
                <a:cs typeface="Corbel" charset="0"/>
              </a:rPr>
              <a:t>He appealed to </a:t>
            </a:r>
            <a:r>
              <a:rPr lang="en-US" b="1" dirty="0" smtClean="0">
                <a:solidFill>
                  <a:srgbClr val="631F1B"/>
                </a:solidFill>
                <a:effectLst>
                  <a:outerShdw blurRad="38100" dist="38100" dir="2700000" algn="tl">
                    <a:srgbClr val="000000">
                      <a:alpha val="43137"/>
                    </a:srgbClr>
                  </a:outerShdw>
                </a:effectLst>
                <a:latin typeface="Corbel" charset="0"/>
                <a:ea typeface="Corbel" charset="0"/>
                <a:cs typeface="Corbel" charset="0"/>
              </a:rPr>
              <a:t>SCRIPTURE - AUTHORITY - GOD</a:t>
            </a:r>
            <a:endParaRPr lang="en-US" b="1" dirty="0" smtClean="0">
              <a:solidFill>
                <a:srgbClr val="631F1B"/>
              </a:solidFill>
              <a:effectLst>
                <a:outerShdw blurRad="50800" dist="38100" algn="l" rotWithShape="0">
                  <a:prstClr val="black">
                    <a:alpha val="40000"/>
                  </a:prstClr>
                </a:outerShdw>
              </a:effectLst>
              <a:latin typeface="Corbel" charset="0"/>
              <a:ea typeface="Corbel" charset="0"/>
              <a:cs typeface="Corbel" charset="0"/>
            </a:endParaRPr>
          </a:p>
          <a:p>
            <a:pPr marL="0" indent="0" algn="ctr">
              <a:spcBef>
                <a:spcPts val="0"/>
              </a:spcBef>
              <a:buNone/>
            </a:pPr>
            <a:endParaRPr lang="en-US" b="1" dirty="0" smtClean="0">
              <a:ln w="18415" cmpd="sng">
                <a:noFill/>
                <a:prstDash val="solid"/>
              </a:ln>
              <a:solidFill>
                <a:srgbClr val="631F1B"/>
              </a:solidFill>
              <a:effectLst>
                <a:outerShdw blurRad="50800" dist="38100" algn="l" rotWithShape="0">
                  <a:prstClr val="black">
                    <a:alpha val="40000"/>
                  </a:prstClr>
                </a:outerShdw>
              </a:effectLst>
              <a:latin typeface="Corbel" charset="0"/>
              <a:ea typeface="Corbel" charset="0"/>
              <a:cs typeface="Corbel" charset="0"/>
            </a:endParaRPr>
          </a:p>
          <a:p>
            <a:pPr marL="0" indent="0" algn="ctr">
              <a:spcBef>
                <a:spcPts val="0"/>
              </a:spcBef>
              <a:buNone/>
            </a:pPr>
            <a:r>
              <a:rPr lang="en-US" sz="4000" b="1" dirty="0" smtClean="0">
                <a:ln w="18415" cmpd="sng">
                  <a:noFill/>
                  <a:prstDash val="solid"/>
                </a:ln>
                <a:solidFill>
                  <a:srgbClr val="631F1B"/>
                </a:solidFill>
                <a:effectLst>
                  <a:outerShdw blurRad="50800" dist="38100" algn="l" rotWithShape="0">
                    <a:prstClr val="black">
                      <a:alpha val="40000"/>
                    </a:prstClr>
                  </a:outerShdw>
                </a:effectLst>
                <a:latin typeface="Corbel" charset="0"/>
                <a:ea typeface="Corbel" charset="0"/>
                <a:cs typeface="Corbel" charset="0"/>
              </a:rPr>
              <a:t>He was </a:t>
            </a:r>
            <a:r>
              <a:rPr lang="en-US" sz="4000" b="1" dirty="0" smtClean="0">
                <a:ln w="18415" cmpd="sng">
                  <a:noFill/>
                  <a:prstDash val="solid"/>
                </a:ln>
                <a:solidFill>
                  <a:srgbClr val="631F1B"/>
                </a:solidFill>
                <a:effectLst>
                  <a:outerShdw blurRad="50800" dist="38100" algn="l" rotWithShape="0">
                    <a:prstClr val="black">
                      <a:alpha val="40000"/>
                    </a:prstClr>
                  </a:outerShdw>
                </a:effectLst>
                <a:latin typeface="Corbel" charset="0"/>
                <a:ea typeface="Corbel" charset="0"/>
                <a:cs typeface="Corbel" charset="0"/>
              </a:rPr>
              <a:t>FINISHED with His ANSWER!</a:t>
            </a:r>
          </a:p>
        </p:txBody>
      </p:sp>
    </p:spTree>
    <p:extLst>
      <p:ext uri="{BB962C8B-B14F-4D97-AF65-F5344CB8AC3E}">
        <p14:creationId xmlns:p14="http://schemas.microsoft.com/office/powerpoint/2010/main" val="152518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19589"/>
            <a:ext cx="9144000" cy="3624555"/>
          </a:xfrm>
        </p:spPr>
        <p:txBody>
          <a:bodyPr>
            <a:noAutofit/>
          </a:bodyPr>
          <a:lstStyle/>
          <a:p>
            <a:pPr marL="0" indent="0" algn="ctr">
              <a:buClr>
                <a:schemeClr val="tx1"/>
              </a:buClr>
              <a:buNone/>
            </a:pPr>
            <a:r>
              <a:rPr lang="en-US" sz="5400" b="1" dirty="0" smtClean="0">
                <a:solidFill>
                  <a:srgbClr val="631F1B"/>
                </a:solidFill>
                <a:effectLst>
                  <a:outerShdw blurRad="50800" dist="38100" algn="l" rotWithShape="0">
                    <a:prstClr val="black">
                      <a:alpha val="40000"/>
                    </a:prstClr>
                  </a:outerShdw>
                </a:effectLst>
                <a:latin typeface="Corbel"/>
                <a:cs typeface="Corbel"/>
              </a:rPr>
              <a:t>“WHY then did MOSES command one to give a certificate of divorce and to send her away?”</a:t>
            </a:r>
          </a:p>
        </p:txBody>
      </p:sp>
    </p:spTree>
    <p:extLst>
      <p:ext uri="{BB962C8B-B14F-4D97-AF65-F5344CB8AC3E}">
        <p14:creationId xmlns:p14="http://schemas.microsoft.com/office/powerpoint/2010/main" val="42892451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17" y="282844"/>
            <a:ext cx="8768166" cy="4525963"/>
          </a:xfrm>
        </p:spPr>
        <p:txBody>
          <a:bodyPr>
            <a:normAutofit/>
          </a:bodyPr>
          <a:lstStyle/>
          <a:p>
            <a:pPr marL="0" indent="0">
              <a:spcBef>
                <a:spcPts val="0"/>
              </a:spcBef>
              <a:buClr>
                <a:schemeClr val="tx1"/>
              </a:buClr>
              <a:buNone/>
            </a:pPr>
            <a:r>
              <a:rPr lang="en-US" sz="2800" b="1" dirty="0" smtClean="0">
                <a:solidFill>
                  <a:srgbClr val="631F1B"/>
                </a:solidFill>
                <a:effectLst>
                  <a:outerShdw blurRad="50800" dist="38100" algn="l" rotWithShape="0">
                    <a:prstClr val="black">
                      <a:alpha val="40000"/>
                    </a:prstClr>
                  </a:outerShdw>
                </a:effectLst>
                <a:latin typeface="Corbel"/>
                <a:cs typeface="Corbel"/>
              </a:rPr>
              <a:t>ALLOWANCE </a:t>
            </a:r>
            <a:r>
              <a:rPr lang="en-US" sz="2800" b="1" dirty="0" smtClean="0">
                <a:solidFill>
                  <a:srgbClr val="631F1B"/>
                </a:solidFill>
                <a:effectLst>
                  <a:outerShdw blurRad="50800" dist="38100" algn="l" rotWithShape="0">
                    <a:prstClr val="black">
                      <a:alpha val="40000"/>
                    </a:prstClr>
                  </a:outerShdw>
                </a:effectLst>
                <a:latin typeface="Corbel"/>
                <a:cs typeface="Corbel"/>
              </a:rPr>
              <a:t>under </a:t>
            </a:r>
            <a:r>
              <a:rPr lang="en-US" sz="2800" b="1" dirty="0" smtClean="0">
                <a:solidFill>
                  <a:srgbClr val="631F1B"/>
                </a:solidFill>
                <a:effectLst>
                  <a:outerShdw blurRad="50800" dist="38100" algn="l" rotWithShape="0">
                    <a:prstClr val="black">
                      <a:alpha val="40000"/>
                    </a:prstClr>
                  </a:outerShdw>
                </a:effectLst>
                <a:latin typeface="Corbel"/>
                <a:cs typeface="Corbel"/>
              </a:rPr>
              <a:t>Moses’ Law was because </a:t>
            </a:r>
            <a:r>
              <a:rPr lang="en-US" sz="2800" b="1" dirty="0" smtClean="0">
                <a:solidFill>
                  <a:srgbClr val="631F1B"/>
                </a:solidFill>
                <a:effectLst>
                  <a:outerShdw blurRad="50800" dist="38100" algn="l" rotWithShape="0">
                    <a:prstClr val="black">
                      <a:alpha val="40000"/>
                    </a:prstClr>
                  </a:outerShdw>
                </a:effectLst>
                <a:latin typeface="Corbel"/>
                <a:cs typeface="Corbel"/>
              </a:rPr>
              <a:t>of their </a:t>
            </a:r>
            <a:r>
              <a:rPr lang="en-US" sz="2800" b="1" dirty="0" smtClean="0">
                <a:solidFill>
                  <a:srgbClr val="631F1B"/>
                </a:solidFill>
                <a:effectLst>
                  <a:outerShdw blurRad="50800" dist="38100" algn="l" rotWithShape="0">
                    <a:prstClr val="black">
                      <a:alpha val="40000"/>
                    </a:prstClr>
                  </a:outerShdw>
                </a:effectLst>
                <a:latin typeface="Corbel"/>
                <a:cs typeface="Corbel"/>
              </a:rPr>
              <a:t>HARDENED HEARTS</a:t>
            </a:r>
          </a:p>
          <a:p>
            <a:pPr marL="0" indent="0">
              <a:spcBef>
                <a:spcPts val="0"/>
              </a:spcBef>
              <a:buClr>
                <a:schemeClr val="tx1"/>
              </a:buClr>
              <a:buNone/>
            </a:pPr>
            <a:endParaRPr lang="en-US" sz="2800" b="1" dirty="0">
              <a:solidFill>
                <a:srgbClr val="631F1B"/>
              </a:solidFill>
              <a:effectLst>
                <a:outerShdw blurRad="50800" dist="38100" algn="l" rotWithShape="0">
                  <a:prstClr val="black">
                    <a:alpha val="40000"/>
                  </a:prstClr>
                </a:outerShdw>
              </a:effectLst>
              <a:latin typeface="Corbel"/>
              <a:cs typeface="Corbel"/>
            </a:endParaRPr>
          </a:p>
          <a:p>
            <a:pPr marL="0" lvl="1" indent="0">
              <a:spcBef>
                <a:spcPts val="0"/>
              </a:spcBef>
              <a:buClr>
                <a:schemeClr val="tx1"/>
              </a:buClr>
              <a:buNone/>
            </a:pPr>
            <a:r>
              <a:rPr lang="en-US" b="1" dirty="0">
                <a:solidFill>
                  <a:srgbClr val="631F1B"/>
                </a:solidFill>
                <a:effectLst>
                  <a:outerShdw blurRad="50800" dist="38100" algn="l" rotWithShape="0">
                    <a:prstClr val="black">
                      <a:alpha val="40000"/>
                    </a:prstClr>
                  </a:outerShdw>
                </a:effectLst>
                <a:latin typeface="Corbel"/>
                <a:cs typeface="Corbel"/>
              </a:rPr>
              <a:t>Can I</a:t>
            </a:r>
            <a:r>
              <a:rPr lang="en-US" b="1" dirty="0" smtClean="0">
                <a:solidFill>
                  <a:srgbClr val="631F1B"/>
                </a:solidFill>
                <a:effectLst>
                  <a:outerShdw blurRad="50800" dist="38100" algn="l" rotWithShape="0">
                    <a:prstClr val="black">
                      <a:alpha val="40000"/>
                    </a:prstClr>
                  </a:outerShdw>
                </a:effectLst>
                <a:latin typeface="Corbel"/>
                <a:cs typeface="Corbel"/>
              </a:rPr>
              <a:t> </a:t>
            </a:r>
            <a:r>
              <a:rPr lang="en-US" b="1" dirty="0">
                <a:solidFill>
                  <a:srgbClr val="631F1B"/>
                </a:solidFill>
                <a:effectLst>
                  <a:outerShdw blurRad="50800" dist="38100" algn="l" rotWithShape="0">
                    <a:prstClr val="black">
                      <a:alpha val="40000"/>
                    </a:prstClr>
                  </a:outerShdw>
                </a:effectLst>
                <a:latin typeface="Corbel"/>
                <a:cs typeface="Corbel"/>
              </a:rPr>
              <a:t>get a divorce for any reason? NO</a:t>
            </a:r>
          </a:p>
          <a:p>
            <a:pPr marL="0" lvl="1" indent="0">
              <a:spcBef>
                <a:spcPts val="0"/>
              </a:spcBef>
              <a:buClr>
                <a:schemeClr val="tx1"/>
              </a:buClr>
              <a:buNone/>
            </a:pPr>
            <a:endParaRPr lang="en-US" b="1" dirty="0">
              <a:solidFill>
                <a:srgbClr val="631F1B"/>
              </a:solidFill>
              <a:effectLst>
                <a:outerShdw blurRad="50800" dist="38100" algn="l" rotWithShape="0">
                  <a:prstClr val="black">
                    <a:alpha val="40000"/>
                  </a:prstClr>
                </a:outerShdw>
              </a:effectLst>
              <a:latin typeface="Corbel"/>
              <a:cs typeface="Corbel"/>
            </a:endParaRPr>
          </a:p>
          <a:p>
            <a:pPr marL="400050" lvl="2" indent="0">
              <a:spcBef>
                <a:spcPts val="0"/>
              </a:spcBef>
              <a:buClr>
                <a:schemeClr val="tx1"/>
              </a:buClr>
              <a:buNone/>
            </a:pPr>
            <a:r>
              <a:rPr lang="en-US" sz="2600" b="1" dirty="0" smtClean="0">
                <a:solidFill>
                  <a:srgbClr val="631F1B"/>
                </a:solidFill>
                <a:effectLst>
                  <a:outerShdw blurRad="50800" dist="38100" algn="l" rotWithShape="0">
                    <a:prstClr val="black">
                      <a:alpha val="40000"/>
                    </a:prstClr>
                  </a:outerShdw>
                </a:effectLst>
                <a:latin typeface="Corbel"/>
                <a:cs typeface="Corbel"/>
              </a:rPr>
              <a:t>No matter what your SPOUSE does! (except for adultery)</a:t>
            </a:r>
          </a:p>
          <a:p>
            <a:pPr marL="400050" lvl="2" indent="0">
              <a:spcBef>
                <a:spcPts val="0"/>
              </a:spcBef>
              <a:buClr>
                <a:schemeClr val="tx1"/>
              </a:buClr>
              <a:buNone/>
            </a:pPr>
            <a:r>
              <a:rPr lang="en-US" sz="2600" b="1" dirty="0" smtClean="0">
                <a:solidFill>
                  <a:srgbClr val="631F1B"/>
                </a:solidFill>
                <a:effectLst>
                  <a:outerShdw blurRad="50800" dist="38100" algn="l" rotWithShape="0">
                    <a:prstClr val="black">
                      <a:alpha val="40000"/>
                    </a:prstClr>
                  </a:outerShdw>
                </a:effectLst>
                <a:latin typeface="Corbel"/>
                <a:cs typeface="Corbel"/>
              </a:rPr>
              <a:t>No </a:t>
            </a:r>
            <a:r>
              <a:rPr lang="en-US" sz="2600" b="1" dirty="0">
                <a:solidFill>
                  <a:srgbClr val="631F1B"/>
                </a:solidFill>
                <a:effectLst>
                  <a:outerShdw blurRad="50800" dist="38100" algn="l" rotWithShape="0">
                    <a:prstClr val="black">
                      <a:alpha val="40000"/>
                    </a:prstClr>
                  </a:outerShdw>
                </a:effectLst>
                <a:latin typeface="Corbel"/>
                <a:cs typeface="Corbel"/>
              </a:rPr>
              <a:t>matter how you </a:t>
            </a:r>
            <a:r>
              <a:rPr lang="en-US" sz="2600" b="1" dirty="0" smtClean="0">
                <a:solidFill>
                  <a:srgbClr val="631F1B"/>
                </a:solidFill>
                <a:effectLst>
                  <a:outerShdw blurRad="50800" dist="38100" algn="l" rotWithShape="0">
                    <a:prstClr val="black">
                      <a:alpha val="40000"/>
                    </a:prstClr>
                  </a:outerShdw>
                </a:effectLst>
                <a:latin typeface="Corbel"/>
                <a:cs typeface="Corbel"/>
              </a:rPr>
              <a:t>FEEL or </a:t>
            </a:r>
            <a:r>
              <a:rPr lang="en-US" sz="2600" b="1" dirty="0">
                <a:solidFill>
                  <a:srgbClr val="631F1B"/>
                </a:solidFill>
                <a:effectLst>
                  <a:outerShdw blurRad="50800" dist="38100" algn="l" rotWithShape="0">
                    <a:prstClr val="black">
                      <a:alpha val="40000"/>
                    </a:prstClr>
                  </a:outerShdw>
                </a:effectLst>
                <a:latin typeface="Corbel"/>
                <a:cs typeface="Corbel"/>
              </a:rPr>
              <a:t>what your OPINION is</a:t>
            </a:r>
            <a:r>
              <a:rPr lang="en-US" sz="2600" b="1" dirty="0" smtClean="0">
                <a:solidFill>
                  <a:srgbClr val="631F1B"/>
                </a:solidFill>
                <a:effectLst>
                  <a:outerShdw blurRad="50800" dist="38100" algn="l" rotWithShape="0">
                    <a:prstClr val="black">
                      <a:alpha val="40000"/>
                    </a:prstClr>
                  </a:outerShdw>
                </a:effectLst>
                <a:latin typeface="Corbel"/>
                <a:cs typeface="Corbel"/>
              </a:rPr>
              <a:t>!</a:t>
            </a:r>
            <a:endParaRPr lang="en-US" sz="2600" b="1" dirty="0">
              <a:solidFill>
                <a:srgbClr val="631F1B"/>
              </a:solidFill>
              <a:effectLst>
                <a:outerShdw blurRad="50800" dist="38100" algn="l" rotWithShape="0">
                  <a:prstClr val="black">
                    <a:alpha val="40000"/>
                  </a:prstClr>
                </a:outerShdw>
              </a:effectLst>
              <a:latin typeface="Corbel"/>
              <a:cs typeface="Corbel"/>
            </a:endParaRPr>
          </a:p>
          <a:p>
            <a:pPr marL="400050" lvl="2" indent="0">
              <a:spcBef>
                <a:spcPts val="0"/>
              </a:spcBef>
              <a:buClr>
                <a:schemeClr val="tx1"/>
              </a:buClr>
              <a:buNone/>
            </a:pPr>
            <a:r>
              <a:rPr lang="en-US" sz="2600" b="1" dirty="0" smtClean="0">
                <a:solidFill>
                  <a:srgbClr val="631F1B"/>
                </a:solidFill>
                <a:effectLst>
                  <a:outerShdw blurRad="50800" dist="38100" algn="l" rotWithShape="0">
                    <a:prstClr val="black">
                      <a:alpha val="40000"/>
                    </a:prstClr>
                  </a:outerShdw>
                </a:effectLst>
                <a:latin typeface="Corbel"/>
                <a:cs typeface="Corbel"/>
              </a:rPr>
              <a:t>No </a:t>
            </a:r>
            <a:r>
              <a:rPr lang="en-US" sz="2600" b="1" dirty="0">
                <a:solidFill>
                  <a:srgbClr val="631F1B"/>
                </a:solidFill>
                <a:effectLst>
                  <a:outerShdw blurRad="50800" dist="38100" algn="l" rotWithShape="0">
                    <a:prstClr val="black">
                      <a:alpha val="40000"/>
                    </a:prstClr>
                  </a:outerShdw>
                </a:effectLst>
                <a:latin typeface="Corbel"/>
                <a:cs typeface="Corbel"/>
              </a:rPr>
              <a:t>matter what the LAWS of the land allow!</a:t>
            </a:r>
          </a:p>
          <a:p>
            <a:pPr marL="400050" lvl="2" indent="0">
              <a:spcBef>
                <a:spcPts val="0"/>
              </a:spcBef>
              <a:buClr>
                <a:schemeClr val="tx1"/>
              </a:buClr>
              <a:buNone/>
            </a:pPr>
            <a:r>
              <a:rPr lang="en-US" sz="2600" b="1" dirty="0" smtClean="0">
                <a:solidFill>
                  <a:srgbClr val="631F1B"/>
                </a:solidFill>
                <a:effectLst>
                  <a:outerShdw blurRad="50800" dist="38100" algn="l" rotWithShape="0">
                    <a:prstClr val="black">
                      <a:alpha val="40000"/>
                    </a:prstClr>
                  </a:outerShdw>
                </a:effectLst>
                <a:latin typeface="Corbel"/>
                <a:cs typeface="Corbel"/>
              </a:rPr>
              <a:t>No </a:t>
            </a:r>
            <a:r>
              <a:rPr lang="en-US" sz="2600" b="1" dirty="0">
                <a:solidFill>
                  <a:srgbClr val="631F1B"/>
                </a:solidFill>
                <a:effectLst>
                  <a:outerShdw blurRad="50800" dist="38100" algn="l" rotWithShape="0">
                    <a:prstClr val="black">
                      <a:alpha val="40000"/>
                    </a:prstClr>
                  </a:outerShdw>
                </a:effectLst>
                <a:latin typeface="Corbel"/>
                <a:cs typeface="Corbel"/>
              </a:rPr>
              <a:t>matter what the PREACHER says</a:t>
            </a:r>
            <a:r>
              <a:rPr lang="en-US" sz="2600" b="1" dirty="0" smtClean="0">
                <a:solidFill>
                  <a:srgbClr val="631F1B"/>
                </a:solidFill>
                <a:effectLst>
                  <a:outerShdw blurRad="50800" dist="38100" algn="l" rotWithShape="0">
                    <a:prstClr val="black">
                      <a:alpha val="40000"/>
                    </a:prstClr>
                  </a:outerShdw>
                </a:effectLst>
                <a:latin typeface="Corbel"/>
                <a:cs typeface="Corbel"/>
              </a:rPr>
              <a:t>!</a:t>
            </a:r>
          </a:p>
          <a:p>
            <a:pPr marL="400050" lvl="2" indent="0">
              <a:spcBef>
                <a:spcPts val="0"/>
              </a:spcBef>
              <a:buClr>
                <a:schemeClr val="tx1"/>
              </a:buClr>
              <a:buNone/>
            </a:pPr>
            <a:r>
              <a:rPr lang="en-US" sz="2600" b="1" dirty="0" smtClean="0">
                <a:solidFill>
                  <a:srgbClr val="631F1B"/>
                </a:solidFill>
                <a:effectLst>
                  <a:outerShdw blurRad="50800" dist="38100" algn="l" rotWithShape="0">
                    <a:prstClr val="black">
                      <a:alpha val="40000"/>
                    </a:prstClr>
                  </a:outerShdw>
                </a:effectLst>
                <a:latin typeface="Corbel"/>
                <a:cs typeface="Corbel"/>
              </a:rPr>
              <a:t>No matter what the ELDERS say!</a:t>
            </a:r>
            <a:endParaRPr lang="en-US" sz="2600" b="1" dirty="0">
              <a:solidFill>
                <a:srgbClr val="631F1B"/>
              </a:solidFill>
              <a:effectLst>
                <a:outerShdw blurRad="50800" dist="38100" algn="l" rotWithShape="0">
                  <a:prstClr val="black">
                    <a:alpha val="40000"/>
                  </a:prstClr>
                </a:outerShdw>
              </a:effectLst>
              <a:latin typeface="Corbel"/>
              <a:cs typeface="Corbel"/>
            </a:endParaRPr>
          </a:p>
        </p:txBody>
      </p:sp>
    </p:spTree>
    <p:extLst>
      <p:ext uri="{BB962C8B-B14F-4D97-AF65-F5344CB8AC3E}">
        <p14:creationId xmlns:p14="http://schemas.microsoft.com/office/powerpoint/2010/main" val="242972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260" y="1080931"/>
            <a:ext cx="8171481" cy="2545672"/>
          </a:xfrm>
        </p:spPr>
        <p:txBody>
          <a:bodyPr>
            <a:noAutofit/>
          </a:bodyPr>
          <a:lstStyle/>
          <a:p>
            <a:pPr marL="0" indent="0" algn="ctr">
              <a:lnSpc>
                <a:spcPct val="90000"/>
              </a:lnSpc>
              <a:spcBef>
                <a:spcPts val="0"/>
              </a:spcBef>
              <a:buClr>
                <a:schemeClr val="tx1"/>
              </a:buClr>
              <a:buNone/>
            </a:pPr>
            <a:r>
              <a:rPr lang="en-US" sz="6000" b="1" dirty="0" smtClean="0">
                <a:solidFill>
                  <a:srgbClr val="631F1B"/>
                </a:solidFill>
                <a:effectLst>
                  <a:outerShdw blurRad="50800" dist="38100" algn="l" rotWithShape="0">
                    <a:prstClr val="black">
                      <a:alpha val="40000"/>
                    </a:prstClr>
                  </a:outerShdw>
                </a:effectLst>
                <a:latin typeface="Corbel"/>
                <a:cs typeface="Corbel"/>
              </a:rPr>
              <a:t>The </a:t>
            </a:r>
            <a:r>
              <a:rPr lang="en-US" sz="6000" b="1" dirty="0" smtClean="0">
                <a:solidFill>
                  <a:srgbClr val="631F1B"/>
                </a:solidFill>
                <a:effectLst>
                  <a:outerShdw blurRad="50800" dist="38100" algn="l" rotWithShape="0">
                    <a:prstClr val="black">
                      <a:alpha val="40000"/>
                    </a:prstClr>
                  </a:outerShdw>
                </a:effectLst>
                <a:latin typeface="Corbel"/>
                <a:cs typeface="Corbel"/>
              </a:rPr>
              <a:t>only </a:t>
            </a:r>
            <a:r>
              <a:rPr lang="en-US" sz="6000" b="1" dirty="0" smtClean="0">
                <a:solidFill>
                  <a:srgbClr val="631F1B"/>
                </a:solidFill>
                <a:effectLst>
                  <a:outerShdw blurRad="50800" dist="38100" algn="l" rotWithShape="0">
                    <a:prstClr val="black">
                      <a:alpha val="40000"/>
                    </a:prstClr>
                  </a:outerShdw>
                </a:effectLst>
                <a:latin typeface="Corbel"/>
                <a:cs typeface="Corbel"/>
              </a:rPr>
              <a:t>EXCEPTION for </a:t>
            </a:r>
            <a:r>
              <a:rPr lang="en-US" sz="6000" b="1" dirty="0" smtClean="0">
                <a:solidFill>
                  <a:srgbClr val="631F1B"/>
                </a:solidFill>
                <a:effectLst>
                  <a:outerShdw blurRad="50800" dist="38100" algn="l" rotWithShape="0">
                    <a:prstClr val="black">
                      <a:alpha val="40000"/>
                    </a:prstClr>
                  </a:outerShdw>
                </a:effectLst>
                <a:latin typeface="Corbel"/>
                <a:cs typeface="Corbel"/>
              </a:rPr>
              <a:t>divorce </a:t>
            </a:r>
            <a:r>
              <a:rPr lang="en-US" sz="6000" b="1" dirty="0" smtClean="0">
                <a:solidFill>
                  <a:srgbClr val="631F1B"/>
                </a:solidFill>
                <a:effectLst>
                  <a:outerShdw blurRad="50800" dist="38100" algn="l" rotWithShape="0">
                    <a:prstClr val="black">
                      <a:alpha val="40000"/>
                    </a:prstClr>
                  </a:outerShdw>
                </a:effectLst>
                <a:latin typeface="Corbel"/>
                <a:cs typeface="Corbel"/>
              </a:rPr>
              <a:t>is SEXUAL IMMORALITY</a:t>
            </a:r>
            <a:r>
              <a:rPr lang="en-US" sz="6000" b="1" dirty="0" smtClean="0">
                <a:solidFill>
                  <a:srgbClr val="631F1B"/>
                </a:solidFill>
                <a:effectLst>
                  <a:outerShdw blurRad="50800" dist="38100" algn="l" rotWithShape="0">
                    <a:prstClr val="black">
                      <a:alpha val="40000"/>
                    </a:prstClr>
                  </a:outerShdw>
                </a:effectLst>
                <a:latin typeface="Corbel"/>
                <a:cs typeface="Corbel"/>
              </a:rPr>
              <a:t>!</a:t>
            </a:r>
            <a:endParaRPr lang="en-US" sz="6000" b="1" dirty="0" smtClean="0">
              <a:solidFill>
                <a:srgbClr val="631F1B"/>
              </a:solidFill>
              <a:effectLst>
                <a:outerShdw blurRad="50800" dist="38100" algn="l" rotWithShape="0">
                  <a:prstClr val="black">
                    <a:alpha val="40000"/>
                  </a:prstClr>
                </a:outerShdw>
              </a:effectLst>
              <a:latin typeface="Corbel"/>
              <a:cs typeface="Corbel"/>
            </a:endParaRPr>
          </a:p>
        </p:txBody>
      </p:sp>
    </p:spTree>
    <p:extLst>
      <p:ext uri="{BB962C8B-B14F-4D97-AF65-F5344CB8AC3E}">
        <p14:creationId xmlns:p14="http://schemas.microsoft.com/office/powerpoint/2010/main" val="4058778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910" y="743499"/>
            <a:ext cx="8230181" cy="2685501"/>
          </a:xfrm>
        </p:spPr>
        <p:txBody>
          <a:bodyPr>
            <a:noAutofit/>
          </a:bodyPr>
          <a:lstStyle/>
          <a:p>
            <a:pPr marL="0" indent="0" algn="ctr">
              <a:spcBef>
                <a:spcPts val="0"/>
              </a:spcBef>
              <a:buClr>
                <a:schemeClr val="tx1"/>
              </a:buClr>
              <a:buNone/>
            </a:pPr>
            <a:r>
              <a:rPr lang="en-US" sz="5400" b="1" dirty="0" smtClean="0">
                <a:solidFill>
                  <a:srgbClr val="631F1B"/>
                </a:solidFill>
                <a:effectLst>
                  <a:outerShdw blurRad="50800" dist="38100" algn="l" rotWithShape="0">
                    <a:prstClr val="black">
                      <a:alpha val="40000"/>
                    </a:prstClr>
                  </a:outerShdw>
                </a:effectLst>
                <a:latin typeface="Corbel"/>
                <a:cs typeface="Corbel"/>
              </a:rPr>
              <a:t>“If SUCH is the case of a man with his wife, it is BETTER not to marry</a:t>
            </a:r>
            <a:r>
              <a:rPr lang="en-US" sz="5400" b="1" dirty="0" smtClean="0">
                <a:solidFill>
                  <a:srgbClr val="631F1B"/>
                </a:solidFill>
                <a:effectLst>
                  <a:outerShdw blurRad="50800" dist="38100" algn="l" rotWithShape="0">
                    <a:prstClr val="black">
                      <a:alpha val="40000"/>
                    </a:prstClr>
                  </a:outerShdw>
                </a:effectLst>
                <a:latin typeface="Corbel"/>
                <a:cs typeface="Corbel"/>
              </a:rPr>
              <a:t>.”</a:t>
            </a:r>
          </a:p>
          <a:p>
            <a:pPr marL="0" lvl="1" indent="0" algn="ctr">
              <a:spcBef>
                <a:spcPts val="0"/>
              </a:spcBef>
              <a:buClr>
                <a:schemeClr val="tx1"/>
              </a:buClr>
              <a:buNone/>
            </a:pPr>
            <a:endParaRPr lang="en-US" sz="1400"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endParaRPr>
          </a:p>
          <a:p>
            <a:pPr marL="0" lvl="1" indent="0" algn="ctr">
              <a:spcBef>
                <a:spcPts val="0"/>
              </a:spcBef>
              <a:buClr>
                <a:schemeClr val="tx1"/>
              </a:buClr>
              <a:buNone/>
            </a:pPr>
            <a:r>
              <a:rPr lang="en-US"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Some </a:t>
            </a:r>
            <a:r>
              <a:rPr lang="en-US" b="1" dirty="0">
                <a:ln w="18415" cmpd="sng">
                  <a:noFill/>
                  <a:prstDash val="solid"/>
                </a:ln>
                <a:solidFill>
                  <a:srgbClr val="631F1B"/>
                </a:solidFill>
                <a:effectLst>
                  <a:outerShdw blurRad="50800" dist="38100" algn="l" rotWithShape="0">
                    <a:prstClr val="black">
                      <a:alpha val="40000"/>
                    </a:prstClr>
                  </a:outerShdw>
                </a:effectLst>
                <a:latin typeface="Corbel"/>
                <a:cs typeface="Corbel"/>
              </a:rPr>
              <a:t>are WILLING to BECOME </a:t>
            </a:r>
            <a:r>
              <a:rPr lang="en-US"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eunuchs (by will-power, choose a life of celibacy)</a:t>
            </a:r>
            <a:endParaRPr lang="en-US" b="1" dirty="0">
              <a:ln w="18415" cmpd="sng">
                <a:noFill/>
                <a:prstDash val="solid"/>
              </a:ln>
              <a:solidFill>
                <a:srgbClr val="631F1B"/>
              </a:solidFill>
              <a:effectLst>
                <a:outerShdw blurRad="50800" dist="38100" algn="l" rotWithShape="0">
                  <a:prstClr val="black">
                    <a:alpha val="40000"/>
                  </a:prstClr>
                </a:outerShdw>
              </a:effectLst>
              <a:latin typeface="Corbel"/>
              <a:cs typeface="Corbel"/>
            </a:endParaRPr>
          </a:p>
        </p:txBody>
      </p:sp>
    </p:spTree>
    <p:extLst>
      <p:ext uri="{BB962C8B-B14F-4D97-AF65-F5344CB8AC3E}">
        <p14:creationId xmlns:p14="http://schemas.microsoft.com/office/powerpoint/2010/main" val="25356066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73850"/>
            <a:ext cx="8686800" cy="2286019"/>
          </a:xfrm>
        </p:spPr>
        <p:txBody>
          <a:bodyPr>
            <a:noAutofit/>
          </a:bodyPr>
          <a:lstStyle/>
          <a:p>
            <a:pPr marL="0" indent="0">
              <a:lnSpc>
                <a:spcPct val="120000"/>
              </a:lnSpc>
              <a:spcBef>
                <a:spcPts val="0"/>
              </a:spcBef>
              <a:buNone/>
            </a:pPr>
            <a:r>
              <a:rPr lang="en-US" sz="4000"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The little CHILDREN: 13-15</a:t>
            </a:r>
            <a:endParaRPr lang="en-US" sz="4000"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endParaRPr>
          </a:p>
          <a:p>
            <a:pPr marL="400050" lvl="2" indent="0">
              <a:spcBef>
                <a:spcPts val="0"/>
              </a:spcBef>
              <a:buNone/>
            </a:pPr>
            <a:endParaRPr lang="en-US" sz="3200"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endParaRPr>
          </a:p>
          <a:p>
            <a:pPr marL="400050" lvl="2" indent="0">
              <a:spcBef>
                <a:spcPts val="0"/>
              </a:spcBef>
              <a:buNone/>
            </a:pPr>
            <a:r>
              <a:rPr lang="en-US" sz="3200"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A child is HUMBLE and has a TRUSTING faith!</a:t>
            </a:r>
          </a:p>
        </p:txBody>
      </p:sp>
    </p:spTree>
    <p:extLst>
      <p:ext uri="{BB962C8B-B14F-4D97-AF65-F5344CB8AC3E}">
        <p14:creationId xmlns:p14="http://schemas.microsoft.com/office/powerpoint/2010/main" val="12487754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6611"/>
            <a:ext cx="8229600" cy="3773016"/>
          </a:xfrm>
        </p:spPr>
        <p:txBody>
          <a:bodyPr>
            <a:normAutofit/>
          </a:bodyPr>
          <a:lstStyle/>
          <a:p>
            <a:pPr marL="0" indent="0">
              <a:lnSpc>
                <a:spcPct val="90000"/>
              </a:lnSpc>
              <a:spcBef>
                <a:spcPts val="0"/>
              </a:spcBef>
              <a:buNone/>
            </a:pPr>
            <a:r>
              <a:rPr lang="en-US"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The RICH young </a:t>
            </a:r>
            <a:r>
              <a:rPr lang="en-US"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ruler: 16-26</a:t>
            </a:r>
            <a:endParaRPr lang="en-US"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endParaRPr>
          </a:p>
          <a:p>
            <a:pPr marL="0" indent="0" algn="ctr">
              <a:lnSpc>
                <a:spcPct val="90000"/>
              </a:lnSpc>
              <a:spcBef>
                <a:spcPts val="0"/>
              </a:spcBef>
              <a:buNone/>
            </a:pPr>
            <a:endParaRPr lang="en-US"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endParaRPr>
          </a:p>
          <a:p>
            <a:pPr marL="400050" lvl="1" indent="0">
              <a:lnSpc>
                <a:spcPct val="90000"/>
              </a:lnSpc>
              <a:spcBef>
                <a:spcPts val="0"/>
              </a:spcBef>
              <a:buNone/>
            </a:pPr>
            <a:r>
              <a:rPr lang="en-US"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Why did he GO away? /  Why did he LEAVE Jesus?</a:t>
            </a:r>
          </a:p>
          <a:p>
            <a:pPr marL="400050" lvl="1" indent="0">
              <a:lnSpc>
                <a:spcPct val="90000"/>
              </a:lnSpc>
              <a:spcBef>
                <a:spcPts val="0"/>
              </a:spcBef>
              <a:buNone/>
            </a:pPr>
            <a:endParaRPr lang="en-US"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endParaRPr>
          </a:p>
          <a:p>
            <a:pPr marL="400050" lvl="1" indent="0">
              <a:lnSpc>
                <a:spcPct val="90000"/>
              </a:lnSpc>
              <a:spcBef>
                <a:spcPts val="0"/>
              </a:spcBef>
              <a:buNone/>
            </a:pPr>
            <a:r>
              <a:rPr lang="en-US"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He was not WILLING to give up something very PRECIOUS to him to SERVE the </a:t>
            </a:r>
            <a:r>
              <a:rPr lang="en-US"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Lord</a:t>
            </a:r>
            <a:r>
              <a:rPr lang="en-US"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a:t>
            </a:r>
          </a:p>
          <a:p>
            <a:pPr marL="400050" lvl="1" indent="0">
              <a:lnSpc>
                <a:spcPct val="90000"/>
              </a:lnSpc>
              <a:spcBef>
                <a:spcPts val="0"/>
              </a:spcBef>
              <a:buNone/>
            </a:pPr>
            <a:endParaRPr lang="en-US" b="1" dirty="0">
              <a:ln w="18415" cmpd="sng">
                <a:noFill/>
                <a:prstDash val="solid"/>
              </a:ln>
              <a:solidFill>
                <a:srgbClr val="631F1B"/>
              </a:solidFill>
              <a:effectLst>
                <a:outerShdw blurRad="50800" dist="38100" algn="l" rotWithShape="0">
                  <a:prstClr val="black">
                    <a:alpha val="40000"/>
                  </a:prstClr>
                </a:outerShdw>
              </a:effectLst>
              <a:latin typeface="Corbel"/>
              <a:cs typeface="Corbel"/>
            </a:endParaRPr>
          </a:p>
          <a:p>
            <a:pPr marL="400050" lvl="1" indent="0">
              <a:lnSpc>
                <a:spcPct val="90000"/>
              </a:lnSpc>
              <a:spcBef>
                <a:spcPts val="0"/>
              </a:spcBef>
              <a:buNone/>
            </a:pPr>
            <a:r>
              <a:rPr lang="en-US" b="1" dirty="0" smtClean="0">
                <a:ln w="18415" cmpd="sng">
                  <a:noFill/>
                  <a:prstDash val="solid"/>
                </a:ln>
                <a:solidFill>
                  <a:srgbClr val="631F1B"/>
                </a:solidFill>
                <a:effectLst>
                  <a:outerShdw blurRad="50800" dist="38100" algn="l" rotWithShape="0">
                    <a:prstClr val="black">
                      <a:alpha val="40000"/>
                    </a:prstClr>
                  </a:outerShdw>
                </a:effectLst>
                <a:latin typeface="Corbel"/>
                <a:cs typeface="Corbel"/>
              </a:rPr>
              <a:t>He didn’t have a heart of a CHILD!</a:t>
            </a:r>
          </a:p>
        </p:txBody>
      </p:sp>
    </p:spTree>
    <p:extLst>
      <p:ext uri="{BB962C8B-B14F-4D97-AF65-F5344CB8AC3E}">
        <p14:creationId xmlns:p14="http://schemas.microsoft.com/office/powerpoint/2010/main" val="135731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8178</TotalTime>
  <Words>352</Words>
  <Application>Microsoft Macintosh PowerPoint</Application>
  <PresentationFormat>On-screen Show (4:3)</PresentationFormat>
  <Paragraphs>41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Corbel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Plan for Your Salvation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74</cp:revision>
  <dcterms:created xsi:type="dcterms:W3CDTF">2014-09-02T04:56:35Z</dcterms:created>
  <dcterms:modified xsi:type="dcterms:W3CDTF">2017-08-06T05:33:24Z</dcterms:modified>
</cp:coreProperties>
</file>