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1" r:id="rId3"/>
    <p:sldId id="262" r:id="rId4"/>
    <p:sldId id="272" r:id="rId5"/>
    <p:sldId id="266" r:id="rId6"/>
    <p:sldId id="274" r:id="rId7"/>
    <p:sldId id="275" r:id="rId8"/>
    <p:sldId id="273"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4" autoAdjust="0"/>
    <p:restoredTop sz="98848" autoAdjust="0"/>
  </p:normalViewPr>
  <p:slideViewPr>
    <p:cSldViewPr snapToGrid="0" snapToObjects="1">
      <p:cViewPr>
        <p:scale>
          <a:sx n="78" d="100"/>
          <a:sy n="78" d="100"/>
        </p:scale>
        <p:origin x="864" y="968"/>
      </p:cViewPr>
      <p:guideLst>
        <p:guide orient="horz" pos="2160"/>
        <p:guide pos="2880"/>
      </p:guideLst>
    </p:cSldViewPr>
  </p:slideViewPr>
  <p:outlineViewPr>
    <p:cViewPr>
      <p:scale>
        <a:sx n="33" d="100"/>
        <a:sy n="33" d="100"/>
      </p:scale>
      <p:origin x="0" y="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B0C63-1D4F-EB42-B10C-5936C4826AA9}" type="datetimeFigureOut">
              <a:rPr lang="en-US" smtClean="0"/>
              <a:t>8/26/17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4091C-0464-F54A-B4D5-FE368E2CC8AD}" type="slidenum">
              <a:rPr lang="en-US" smtClean="0"/>
              <a:t>‹#›</a:t>
            </a:fld>
            <a:endParaRPr lang="en-US"/>
          </a:p>
        </p:txBody>
      </p:sp>
    </p:spTree>
    <p:extLst>
      <p:ext uri="{BB962C8B-B14F-4D97-AF65-F5344CB8AC3E}">
        <p14:creationId xmlns:p14="http://schemas.microsoft.com/office/powerpoint/2010/main" val="1665905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64091C-0464-F54A-B4D5-FE368E2CC8AD}" type="slidenum">
              <a:rPr lang="en-US" smtClean="0"/>
              <a:t>2</a:t>
            </a:fld>
            <a:endParaRPr lang="en-US"/>
          </a:p>
        </p:txBody>
      </p:sp>
    </p:spTree>
    <p:extLst>
      <p:ext uri="{BB962C8B-B14F-4D97-AF65-F5344CB8AC3E}">
        <p14:creationId xmlns:p14="http://schemas.microsoft.com/office/powerpoint/2010/main" val="2135718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111987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69475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319630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z="1400" b="1">
                <a:solidFill>
                  <a:schemeClr val="tx1"/>
                </a:solidFill>
                <a:latin typeface="Corbel" charset="0"/>
                <a:ea typeface="Corbel" charset="0"/>
                <a:cs typeface="Corbel" charset="0"/>
              </a:defRPr>
            </a:lvl1p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2944813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255414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360610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210919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200678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128086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77403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83194-F787-3B45-80B4-D8B67F2E6808}" type="slidenum">
              <a:rPr lang="en-US" smtClean="0"/>
              <a:t>‹#›</a:t>
            </a:fld>
            <a:endParaRPr lang="en-US"/>
          </a:p>
        </p:txBody>
      </p:sp>
    </p:spTree>
    <p:extLst>
      <p:ext uri="{BB962C8B-B14F-4D97-AF65-F5344CB8AC3E}">
        <p14:creationId xmlns:p14="http://schemas.microsoft.com/office/powerpoint/2010/main" val="34723130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83194-F787-3B45-80B4-D8B67F2E6808}" type="slidenum">
              <a:rPr lang="en-US" smtClean="0"/>
              <a:t>‹#›</a:t>
            </a:fld>
            <a:endParaRPr lang="en-US"/>
          </a:p>
        </p:txBody>
      </p:sp>
    </p:spTree>
    <p:extLst>
      <p:ext uri="{BB962C8B-B14F-4D97-AF65-F5344CB8AC3E}">
        <p14:creationId xmlns:p14="http://schemas.microsoft.com/office/powerpoint/2010/main" val="388749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63253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“Idle Words”?</a:t>
            </a:r>
            <a:endParaRPr lang="en-US" dirty="0"/>
          </a:p>
        </p:txBody>
      </p:sp>
      <p:sp>
        <p:nvSpPr>
          <p:cNvPr id="3" name="Content Placeholder 2"/>
          <p:cNvSpPr>
            <a:spLocks noGrp="1"/>
          </p:cNvSpPr>
          <p:nvPr>
            <p:ph idx="1"/>
          </p:nvPr>
        </p:nvSpPr>
        <p:spPr/>
        <p:txBody>
          <a:bodyPr>
            <a:normAutofit lnSpcReduction="10000"/>
          </a:bodyPr>
          <a:lstStyle/>
          <a:p>
            <a:pPr>
              <a:spcBef>
                <a:spcPts val="0"/>
              </a:spcBef>
            </a:pPr>
            <a:r>
              <a:rPr lang="en-US" dirty="0" smtClean="0"/>
              <a:t>“</a:t>
            </a:r>
            <a:r>
              <a:rPr lang="en-US" dirty="0"/>
              <a:t>…literally, </a:t>
            </a:r>
            <a:r>
              <a:rPr lang="en-US" dirty="0" smtClean="0"/>
              <a:t>‘inactive,’ </a:t>
            </a:r>
            <a:r>
              <a:rPr lang="en-US" dirty="0" smtClean="0"/>
              <a:t>‘</a:t>
            </a:r>
            <a:r>
              <a:rPr lang="en-US" dirty="0" smtClean="0"/>
              <a:t>useless</a:t>
            </a:r>
            <a:r>
              <a:rPr lang="en-US" dirty="0" smtClean="0"/>
              <a:t>’</a:t>
            </a:r>
            <a:r>
              <a:rPr lang="en-US" dirty="0" smtClean="0"/>
              <a:t> </a:t>
            </a:r>
            <a:r>
              <a:rPr lang="en-US" dirty="0"/>
              <a:t>(Mt 20:3,6). In Lu 24:11 </a:t>
            </a:r>
            <a:r>
              <a:rPr lang="en-US" dirty="0" smtClean="0"/>
              <a:t>‘idle talk’ </a:t>
            </a:r>
            <a:r>
              <a:rPr lang="en-US" dirty="0"/>
              <a:t>corresponds to one Greek word which means </a:t>
            </a:r>
            <a:r>
              <a:rPr lang="en-US" dirty="0" smtClean="0"/>
              <a:t>‘empty gossip’ </a:t>
            </a:r>
            <a:r>
              <a:rPr lang="en-US" dirty="0"/>
              <a:t>or </a:t>
            </a:r>
            <a:r>
              <a:rPr lang="en-US" dirty="0" smtClean="0"/>
              <a:t>‘nonsensical </a:t>
            </a:r>
            <a:r>
              <a:rPr lang="en-US" dirty="0"/>
              <a:t>talk</a:t>
            </a:r>
            <a:r>
              <a:rPr lang="en-US" dirty="0" smtClean="0"/>
              <a:t>.’” </a:t>
            </a:r>
            <a:r>
              <a:rPr lang="en-US" sz="1200" dirty="0" smtClean="0"/>
              <a:t>(ISBE, </a:t>
            </a:r>
            <a:r>
              <a:rPr lang="en-US" sz="1200" dirty="0" err="1" smtClean="0"/>
              <a:t>blueletterbible.com</a:t>
            </a:r>
            <a:r>
              <a:rPr lang="en-US" sz="1200" dirty="0" smtClean="0"/>
              <a:t>)</a:t>
            </a:r>
          </a:p>
          <a:p>
            <a:pPr>
              <a:spcBef>
                <a:spcPts val="0"/>
              </a:spcBef>
            </a:pPr>
            <a:endParaRPr lang="en-US" dirty="0" smtClean="0"/>
          </a:p>
          <a:p>
            <a:pPr>
              <a:spcBef>
                <a:spcPts val="0"/>
              </a:spcBef>
            </a:pPr>
            <a:r>
              <a:rPr lang="en-US" dirty="0" smtClean="0"/>
              <a:t>“</a:t>
            </a:r>
            <a:r>
              <a:rPr lang="en-US" dirty="0"/>
              <a:t>denotes </a:t>
            </a:r>
            <a:r>
              <a:rPr lang="en-US" dirty="0" smtClean="0"/>
              <a:t>‘inactive</a:t>
            </a:r>
            <a:r>
              <a:rPr lang="en-US" dirty="0"/>
              <a:t>, idle, unfruitful, </a:t>
            </a:r>
            <a:r>
              <a:rPr lang="en-US" dirty="0" smtClean="0"/>
              <a:t>barren’ </a:t>
            </a:r>
            <a:r>
              <a:rPr lang="is-IS" dirty="0" smtClean="0"/>
              <a:t>… </a:t>
            </a:r>
            <a:r>
              <a:rPr lang="en-US" dirty="0" smtClean="0"/>
              <a:t>‘</a:t>
            </a:r>
            <a:r>
              <a:rPr lang="en-US" dirty="0" smtClean="0"/>
              <a:t>to </a:t>
            </a:r>
            <a:r>
              <a:rPr lang="en-US" dirty="0"/>
              <a:t>reduce to inactivity</a:t>
            </a:r>
            <a:r>
              <a:rPr lang="en-US" dirty="0" smtClean="0"/>
              <a:t>:’ </a:t>
            </a:r>
            <a:r>
              <a:rPr lang="en-US" dirty="0"/>
              <a:t>… it is used … metaphorically in the sense of </a:t>
            </a:r>
            <a:r>
              <a:rPr lang="en-US" dirty="0" smtClean="0"/>
              <a:t>‘ineffective</a:t>
            </a:r>
            <a:r>
              <a:rPr lang="en-US" dirty="0"/>
              <a:t>, worthless</a:t>
            </a:r>
            <a:r>
              <a:rPr lang="en-US" dirty="0" smtClean="0"/>
              <a:t>,’ </a:t>
            </a:r>
            <a:r>
              <a:rPr lang="en-US" dirty="0"/>
              <a:t>as of a word, Mat 12:36 …” </a:t>
            </a:r>
            <a:r>
              <a:rPr lang="en-US" sz="1100" dirty="0"/>
              <a:t>(Vine, </a:t>
            </a:r>
            <a:r>
              <a:rPr lang="en-US" sz="1100" dirty="0" err="1" smtClean="0"/>
              <a:t>blueletterbible.com</a:t>
            </a:r>
            <a:r>
              <a:rPr lang="en-US" sz="1100" dirty="0" smtClean="0"/>
              <a:t>)</a:t>
            </a:r>
            <a:endParaRPr lang="en-US" sz="11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84833768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Examples of Idle Words</a:t>
            </a:r>
            <a:endParaRPr lang="en-US" sz="6000" dirty="0"/>
          </a:p>
        </p:txBody>
      </p:sp>
      <p:sp>
        <p:nvSpPr>
          <p:cNvPr id="3" name="Content Placeholder 2"/>
          <p:cNvSpPr>
            <a:spLocks noGrp="1"/>
          </p:cNvSpPr>
          <p:nvPr>
            <p:ph idx="1"/>
          </p:nvPr>
        </p:nvSpPr>
        <p:spPr>
          <a:xfrm>
            <a:off x="377190" y="1600200"/>
            <a:ext cx="8389620" cy="4525963"/>
          </a:xfrm>
        </p:spPr>
        <p:txBody>
          <a:bodyPr>
            <a:normAutofit fontScale="92500"/>
          </a:bodyPr>
          <a:lstStyle/>
          <a:p>
            <a:pPr>
              <a:spcBef>
                <a:spcPts val="0"/>
              </a:spcBef>
            </a:pPr>
            <a:r>
              <a:rPr lang="en-US" sz="3000" dirty="0" smtClean="0"/>
              <a:t>GOSSIP: </a:t>
            </a:r>
            <a:r>
              <a:rPr lang="en-US" sz="2600" dirty="0" smtClean="0"/>
              <a:t>1 Tim. </a:t>
            </a:r>
            <a:r>
              <a:rPr lang="en-US" sz="2600" dirty="0" smtClean="0"/>
              <a:t>5.13-15</a:t>
            </a:r>
            <a:endParaRPr lang="en-US" sz="2600" dirty="0" smtClean="0"/>
          </a:p>
          <a:p>
            <a:pPr>
              <a:spcBef>
                <a:spcPts val="0"/>
              </a:spcBef>
            </a:pPr>
            <a:endParaRPr lang="en-US" dirty="0" smtClean="0"/>
          </a:p>
          <a:p>
            <a:pPr>
              <a:spcBef>
                <a:spcPts val="0"/>
              </a:spcBef>
            </a:pPr>
            <a:r>
              <a:rPr lang="en-US" sz="3000" dirty="0" smtClean="0"/>
              <a:t>LYING: </a:t>
            </a:r>
            <a:r>
              <a:rPr lang="en-US" sz="2600" dirty="0"/>
              <a:t>Prov. 12.22; Rev. </a:t>
            </a:r>
            <a:r>
              <a:rPr lang="en-US" sz="2600" dirty="0" smtClean="0"/>
              <a:t>21.8</a:t>
            </a:r>
          </a:p>
          <a:p>
            <a:pPr>
              <a:spcBef>
                <a:spcPts val="0"/>
              </a:spcBef>
            </a:pPr>
            <a:endParaRPr lang="en-US" dirty="0" smtClean="0"/>
          </a:p>
          <a:p>
            <a:pPr>
              <a:spcBef>
                <a:spcPts val="0"/>
              </a:spcBef>
            </a:pPr>
            <a:r>
              <a:rPr lang="en-US" sz="3000" dirty="0" smtClean="0"/>
              <a:t>EVIL SPEAKING: </a:t>
            </a:r>
            <a:r>
              <a:rPr lang="hr-HR" sz="2600" dirty="0"/>
              <a:t>Eph. 4.29, 31; </a:t>
            </a:r>
            <a:r>
              <a:rPr lang="hr-HR" sz="2600" dirty="0" smtClean="0"/>
              <a:t>5.3-4, 11-12; </a:t>
            </a:r>
            <a:r>
              <a:rPr lang="hr-HR" sz="2600" dirty="0"/>
              <a:t>Col. </a:t>
            </a:r>
            <a:r>
              <a:rPr lang="hr-HR" sz="2600" dirty="0" smtClean="0"/>
              <a:t>3.8-9</a:t>
            </a:r>
            <a:endParaRPr lang="hr-HR" sz="2600" dirty="0" smtClean="0"/>
          </a:p>
          <a:p>
            <a:pPr>
              <a:spcBef>
                <a:spcPts val="0"/>
              </a:spcBef>
            </a:pPr>
            <a:endParaRPr lang="en-US" dirty="0" smtClean="0"/>
          </a:p>
          <a:p>
            <a:pPr>
              <a:spcBef>
                <a:spcPts val="0"/>
              </a:spcBef>
            </a:pPr>
            <a:r>
              <a:rPr lang="en-US" sz="3000" dirty="0" smtClean="0"/>
              <a:t>CURSING: </a:t>
            </a:r>
            <a:r>
              <a:rPr lang="en-US" sz="2600" dirty="0"/>
              <a:t>Eccl. 10.20; Mark 7.10; Matt. 26.73-74; Rom. 12.14; James </a:t>
            </a:r>
            <a:r>
              <a:rPr lang="en-US" sz="2600" dirty="0" smtClean="0"/>
              <a:t>3.9-10</a:t>
            </a:r>
          </a:p>
          <a:p>
            <a:pPr>
              <a:spcBef>
                <a:spcPts val="0"/>
              </a:spcBef>
            </a:pPr>
            <a:endParaRPr lang="en-US" dirty="0" smtClean="0"/>
          </a:p>
          <a:p>
            <a:pPr>
              <a:spcBef>
                <a:spcPts val="0"/>
              </a:spcBef>
            </a:pPr>
            <a:r>
              <a:rPr lang="en-US" sz="3000" dirty="0" smtClean="0"/>
              <a:t>SWEARING: </a:t>
            </a:r>
            <a:r>
              <a:rPr lang="en-US" sz="2600" dirty="0"/>
              <a:t>Mark 14.71; James 5.12; Matt. 23.16-22; </a:t>
            </a:r>
            <a:r>
              <a:rPr lang="en-US" sz="2600" dirty="0" smtClean="0"/>
              <a:t>5.33-37</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411167298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prstClr val="black"/>
                </a:solidFill>
              </a:rPr>
              <a:t>Examples of Idle Words</a:t>
            </a:r>
            <a:endParaRPr lang="en-US" dirty="0"/>
          </a:p>
        </p:txBody>
      </p:sp>
      <p:sp>
        <p:nvSpPr>
          <p:cNvPr id="3" name="Content Placeholder 2"/>
          <p:cNvSpPr>
            <a:spLocks noGrp="1"/>
          </p:cNvSpPr>
          <p:nvPr>
            <p:ph idx="1"/>
          </p:nvPr>
        </p:nvSpPr>
        <p:spPr/>
        <p:txBody>
          <a:bodyPr>
            <a:noAutofit/>
          </a:bodyPr>
          <a:lstStyle/>
          <a:p>
            <a:pPr>
              <a:spcBef>
                <a:spcPts val="0"/>
              </a:spcBef>
            </a:pPr>
            <a:r>
              <a:rPr lang="en-US" dirty="0" smtClean="0"/>
              <a:t>PROFANITY: </a:t>
            </a:r>
            <a:endParaRPr lang="en-US" dirty="0" smtClean="0"/>
          </a:p>
          <a:p>
            <a:pPr>
              <a:spcBef>
                <a:spcPts val="0"/>
              </a:spcBef>
            </a:pPr>
            <a:endParaRPr lang="en-US" dirty="0" smtClean="0"/>
          </a:p>
          <a:p>
            <a:pPr marL="242888" lvl="1">
              <a:spcBef>
                <a:spcPts val="0"/>
              </a:spcBef>
            </a:pPr>
            <a:r>
              <a:rPr lang="en-US" dirty="0" smtClean="0"/>
              <a:t>God does not TOLERATE those who profane His name: Exo. 20.7; Lev. 19.12; 24.11-16, </a:t>
            </a:r>
            <a:r>
              <a:rPr lang="en-US" dirty="0"/>
              <a:t>23; </a:t>
            </a:r>
            <a:r>
              <a:rPr lang="en-US" dirty="0" smtClean="0"/>
              <a:t>Ezekiel </a:t>
            </a:r>
            <a:r>
              <a:rPr lang="en-US" dirty="0"/>
              <a:t>22.26</a:t>
            </a:r>
          </a:p>
          <a:p>
            <a:pPr marL="242888" lvl="1">
              <a:spcBef>
                <a:spcPts val="0"/>
              </a:spcBef>
            </a:pPr>
            <a:endParaRPr lang="en-US" dirty="0" smtClean="0"/>
          </a:p>
          <a:p>
            <a:pPr marL="242888" lvl="1">
              <a:spcBef>
                <a:spcPts val="0"/>
              </a:spcBef>
            </a:pPr>
            <a:r>
              <a:rPr lang="en-US" dirty="0" smtClean="0"/>
              <a:t>We can profane God’s name WITHOUT using His name in vain: Ezek. 36.20-23; Rom. 2.24; 1 Tim. </a:t>
            </a:r>
            <a:r>
              <a:rPr lang="en-US" dirty="0" smtClean="0"/>
              <a:t>6.1; </a:t>
            </a:r>
            <a:r>
              <a:rPr lang="fi-FI" dirty="0" err="1"/>
              <a:t>Titus</a:t>
            </a:r>
            <a:r>
              <a:rPr lang="fi-FI" dirty="0"/>
              <a:t> 2.4-5</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09210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prstClr val="black"/>
                </a:solidFill>
              </a:rPr>
              <a:t>Examples of Idle Words</a:t>
            </a:r>
            <a:endParaRPr lang="en-US" dirty="0"/>
          </a:p>
        </p:txBody>
      </p:sp>
      <p:sp>
        <p:nvSpPr>
          <p:cNvPr id="3" name="Content Placeholder 2"/>
          <p:cNvSpPr>
            <a:spLocks noGrp="1"/>
          </p:cNvSpPr>
          <p:nvPr>
            <p:ph idx="1"/>
          </p:nvPr>
        </p:nvSpPr>
        <p:spPr/>
        <p:txBody>
          <a:bodyPr>
            <a:noAutofit/>
          </a:bodyPr>
          <a:lstStyle/>
          <a:p>
            <a:pPr>
              <a:spcBef>
                <a:spcPts val="0"/>
              </a:spcBef>
            </a:pPr>
            <a:r>
              <a:rPr lang="en-US" sz="2800" dirty="0" smtClean="0"/>
              <a:t>EUPHEMISMS: </a:t>
            </a:r>
            <a:r>
              <a:rPr lang="en-US" sz="2800" dirty="0"/>
              <a:t>“the substitution of a mild, indirect, or vague expression for one thought to be offensive, harsh, or blunt.” </a:t>
            </a:r>
            <a:r>
              <a:rPr lang="en-US" sz="2000" dirty="0"/>
              <a:t>(</a:t>
            </a:r>
            <a:r>
              <a:rPr lang="en-US" sz="2000" dirty="0" err="1"/>
              <a:t>Dictionary.com</a:t>
            </a:r>
            <a:r>
              <a:rPr lang="en-US" sz="2000" dirty="0" smtClean="0"/>
              <a:t>)</a:t>
            </a:r>
          </a:p>
          <a:p>
            <a:pPr>
              <a:spcBef>
                <a:spcPts val="0"/>
              </a:spcBef>
            </a:pPr>
            <a:endParaRPr lang="en-US" dirty="0" smtClean="0"/>
          </a:p>
          <a:p>
            <a:pPr lvl="1">
              <a:spcBef>
                <a:spcPts val="0"/>
              </a:spcBef>
            </a:pPr>
            <a:r>
              <a:rPr lang="en-US" dirty="0" smtClean="0"/>
              <a:t>“But </a:t>
            </a:r>
            <a:r>
              <a:rPr lang="en-US" dirty="0"/>
              <a:t>I’m not saying </a:t>
            </a:r>
            <a:r>
              <a:rPr lang="en-US" dirty="0" smtClean="0"/>
              <a:t>the ‘bad words’!”</a:t>
            </a:r>
          </a:p>
          <a:p>
            <a:pPr lvl="1">
              <a:spcBef>
                <a:spcPts val="0"/>
              </a:spcBef>
            </a:pPr>
            <a:r>
              <a:rPr lang="en-US" dirty="0" smtClean="0"/>
              <a:t>“</a:t>
            </a:r>
            <a:r>
              <a:rPr lang="en-US" dirty="0"/>
              <a:t>It isn’t as bad as the real </a:t>
            </a:r>
            <a:r>
              <a:rPr lang="en-US" dirty="0" smtClean="0"/>
              <a:t>word!”</a:t>
            </a:r>
            <a:endParaRPr lang="en-US" dirty="0"/>
          </a:p>
          <a:p>
            <a:pPr lvl="1">
              <a:spcBef>
                <a:spcPts val="0"/>
              </a:spcBef>
            </a:pPr>
            <a:r>
              <a:rPr lang="en-US" dirty="0" smtClean="0"/>
              <a:t>“</a:t>
            </a:r>
            <a:r>
              <a:rPr lang="en-US" dirty="0"/>
              <a:t>But I don’t mean it like </a:t>
            </a:r>
            <a:r>
              <a:rPr lang="en-US" dirty="0" smtClean="0"/>
              <a:t>that!”</a:t>
            </a:r>
          </a:p>
          <a:p>
            <a:pPr lvl="1">
              <a:spcBef>
                <a:spcPts val="0"/>
              </a:spcBef>
            </a:pPr>
            <a:endParaRPr lang="en-US" dirty="0"/>
          </a:p>
          <a:p>
            <a:pPr>
              <a:spcBef>
                <a:spcPts val="0"/>
              </a:spcBef>
            </a:pPr>
            <a:r>
              <a:rPr lang="en-US" sz="2800" dirty="0"/>
              <a:t>If a word is wrong in a certain context, that makes the </a:t>
            </a:r>
            <a:r>
              <a:rPr lang="en-US" sz="2800" dirty="0" smtClean="0"/>
              <a:t>SUBSTITUTE word </a:t>
            </a:r>
            <a:r>
              <a:rPr lang="en-US" sz="2800" dirty="0"/>
              <a:t>in the same context wrong.</a:t>
            </a:r>
            <a:endParaRPr lang="en-US" sz="2800" dirty="0" smtClean="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19710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solidFill>
                  <a:prstClr val="black"/>
                </a:solidFill>
              </a:rPr>
              <a:t>Examples of </a:t>
            </a:r>
            <a:r>
              <a:rPr lang="en-US" sz="3800" dirty="0" smtClean="0">
                <a:solidFill>
                  <a:prstClr val="black"/>
                </a:solidFill>
              </a:rPr>
              <a:t>Euphemisms (Profanity)</a:t>
            </a:r>
            <a:endParaRPr lang="en-US" sz="3800" dirty="0"/>
          </a:p>
        </p:txBody>
      </p:sp>
      <p:sp>
        <p:nvSpPr>
          <p:cNvPr id="4" name="Content Placeholder 3"/>
          <p:cNvSpPr>
            <a:spLocks noGrp="1"/>
          </p:cNvSpPr>
          <p:nvPr>
            <p:ph idx="1"/>
          </p:nvPr>
        </p:nvSpPr>
        <p:spPr>
          <a:xfrm>
            <a:off x="334736" y="1600200"/>
            <a:ext cx="8474529" cy="5257800"/>
          </a:xfrm>
        </p:spPr>
        <p:txBody>
          <a:bodyPr>
            <a:noAutofit/>
          </a:bodyPr>
          <a:lstStyle/>
          <a:p>
            <a:pPr>
              <a:spcBef>
                <a:spcPts val="1200"/>
              </a:spcBef>
            </a:pPr>
            <a:r>
              <a:rPr lang="en-US" sz="2800" dirty="0" smtClean="0"/>
              <a:t>Jeez, Gee-whiz (Jesus)</a:t>
            </a:r>
          </a:p>
          <a:p>
            <a:pPr>
              <a:spcBef>
                <a:spcPts val="1200"/>
              </a:spcBef>
            </a:pPr>
            <a:r>
              <a:rPr lang="en-US" sz="2800" dirty="0" smtClean="0"/>
              <a:t>Gosh, Golly, Goodness (God) | </a:t>
            </a:r>
            <a:r>
              <a:rPr lang="en-US" sz="2800" dirty="0"/>
              <a:t>Good </a:t>
            </a:r>
            <a:r>
              <a:rPr lang="en-US" sz="2800" dirty="0" smtClean="0"/>
              <a:t>gosh, By golly</a:t>
            </a:r>
          </a:p>
          <a:p>
            <a:pPr>
              <a:spcBef>
                <a:spcPts val="1200"/>
              </a:spcBef>
            </a:pPr>
            <a:r>
              <a:rPr lang="en-US" sz="2800" dirty="0" smtClean="0"/>
              <a:t>Oh </a:t>
            </a:r>
            <a:r>
              <a:rPr lang="en-US" sz="2800" dirty="0"/>
              <a:t>Lord</a:t>
            </a:r>
            <a:r>
              <a:rPr lang="en-US" sz="2800" dirty="0" smtClean="0"/>
              <a:t>!, Oh </a:t>
            </a:r>
            <a:r>
              <a:rPr lang="en-US" sz="2800" dirty="0" err="1" smtClean="0"/>
              <a:t>Lawd</a:t>
            </a:r>
            <a:r>
              <a:rPr lang="en-US" sz="2800" dirty="0" smtClean="0"/>
              <a:t>, </a:t>
            </a:r>
            <a:r>
              <a:rPr lang="en-US" sz="2800" dirty="0"/>
              <a:t>Good </a:t>
            </a:r>
            <a:r>
              <a:rPr lang="en-US" sz="2800" dirty="0" smtClean="0"/>
              <a:t>Lord!</a:t>
            </a:r>
          </a:p>
          <a:p>
            <a:pPr>
              <a:spcBef>
                <a:spcPts val="1200"/>
              </a:spcBef>
            </a:pPr>
            <a:r>
              <a:rPr lang="en-US" sz="2800" dirty="0" smtClean="0"/>
              <a:t>Jiminy Christmas!, </a:t>
            </a:r>
            <a:r>
              <a:rPr lang="en-US" sz="2800" dirty="0"/>
              <a:t>Jiminy </a:t>
            </a:r>
            <a:r>
              <a:rPr lang="en-US" sz="2800" dirty="0" smtClean="0"/>
              <a:t>Crickets! </a:t>
            </a:r>
            <a:r>
              <a:rPr lang="en-US" sz="2800" dirty="0"/>
              <a:t>(Jesus </a:t>
            </a:r>
            <a:r>
              <a:rPr lang="en-US" sz="2800" dirty="0" smtClean="0"/>
              <a:t>Christ!)</a:t>
            </a:r>
            <a:endParaRPr lang="en-US" sz="2800" dirty="0"/>
          </a:p>
          <a:p>
            <a:pPr>
              <a:spcBef>
                <a:spcPts val="1200"/>
              </a:spcBef>
            </a:pPr>
            <a:r>
              <a:rPr lang="en-US" sz="2800" dirty="0"/>
              <a:t>OMG!, Oh my </a:t>
            </a:r>
            <a:r>
              <a:rPr lang="en-US" sz="2800" dirty="0" smtClean="0"/>
              <a:t>gosh!</a:t>
            </a:r>
          </a:p>
          <a:p>
            <a:pPr>
              <a:spcBef>
                <a:spcPts val="1200"/>
              </a:spcBef>
            </a:pPr>
            <a:r>
              <a:rPr lang="en-US" sz="2800" dirty="0" smtClean="0"/>
              <a:t>For Goodness’ </a:t>
            </a:r>
            <a:r>
              <a:rPr lang="en-US" sz="2800" dirty="0"/>
              <a:t>sake, </a:t>
            </a:r>
            <a:r>
              <a:rPr lang="en-US" sz="2800" dirty="0" smtClean="0"/>
              <a:t>for </a:t>
            </a:r>
            <a:r>
              <a:rPr lang="en-US" sz="2800" dirty="0"/>
              <a:t>Pete’s sake </a:t>
            </a:r>
            <a:r>
              <a:rPr lang="en-US" sz="2800" dirty="0" smtClean="0"/>
              <a:t>(for </a:t>
            </a:r>
            <a:r>
              <a:rPr lang="en-US" sz="2800" dirty="0"/>
              <a:t>God’s sake</a:t>
            </a:r>
            <a:r>
              <a:rPr lang="en-US" sz="2800" dirty="0" smtClean="0"/>
              <a:t>)</a:t>
            </a:r>
          </a:p>
          <a:p>
            <a:pPr>
              <a:spcBef>
                <a:spcPts val="1200"/>
              </a:spcBef>
            </a:pPr>
            <a:r>
              <a:rPr lang="en-US" sz="2800" dirty="0"/>
              <a:t>Doggone </a:t>
            </a:r>
            <a:r>
              <a:rPr lang="en-US" sz="2800" dirty="0" smtClean="0"/>
              <a:t>it, </a:t>
            </a:r>
            <a:r>
              <a:rPr lang="en-US" sz="2800" dirty="0"/>
              <a:t>dad burn, dad gum (God </a:t>
            </a:r>
            <a:r>
              <a:rPr lang="en-US" sz="2800" dirty="0" smtClean="0"/>
              <a:t>d***)</a:t>
            </a:r>
          </a:p>
          <a:p>
            <a:pPr>
              <a:spcBef>
                <a:spcPts val="1200"/>
              </a:spcBef>
            </a:pPr>
            <a:r>
              <a:rPr lang="en-US" sz="2800" dirty="0"/>
              <a:t>Holy cow, holy </a:t>
            </a:r>
            <a:r>
              <a:rPr lang="en-US" sz="2800" dirty="0" smtClean="0"/>
              <a:t>crap (</a:t>
            </a:r>
            <a:r>
              <a:rPr lang="en-US" sz="2800" dirty="0"/>
              <a:t>Holy Christ</a:t>
            </a:r>
            <a:r>
              <a:rPr lang="en-US" sz="2800" dirty="0" smtClean="0"/>
              <a:t>)</a:t>
            </a:r>
          </a:p>
          <a:p>
            <a:pPr>
              <a:spcBef>
                <a:spcPts val="1200"/>
              </a:spcBef>
            </a:pPr>
            <a:r>
              <a:rPr lang="en-US" sz="2800" dirty="0" smtClean="0"/>
              <a:t>Heck </a:t>
            </a:r>
            <a:r>
              <a:rPr lang="en-US" sz="2800" dirty="0"/>
              <a:t>(hell</a:t>
            </a:r>
            <a:r>
              <a:rPr lang="en-US" sz="2800" dirty="0" smtClean="0"/>
              <a:t>)</a:t>
            </a:r>
          </a:p>
        </p:txBody>
      </p:sp>
    </p:spTree>
    <p:extLst>
      <p:ext uri="{BB962C8B-B14F-4D97-AF65-F5344CB8AC3E}">
        <p14:creationId xmlns:p14="http://schemas.microsoft.com/office/powerpoint/2010/main" val="10261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solidFill>
                  <a:prstClr val="black"/>
                </a:solidFill>
              </a:rPr>
              <a:t>Examples of </a:t>
            </a:r>
            <a:r>
              <a:rPr lang="en-US" sz="3800" dirty="0" smtClean="0">
                <a:solidFill>
                  <a:prstClr val="black"/>
                </a:solidFill>
              </a:rPr>
              <a:t>Euphemisms (Bad Words)</a:t>
            </a:r>
            <a:endParaRPr lang="en-US" sz="3800" dirty="0"/>
          </a:p>
        </p:txBody>
      </p:sp>
      <p:sp>
        <p:nvSpPr>
          <p:cNvPr id="4" name="Content Placeholder 3"/>
          <p:cNvSpPr>
            <a:spLocks noGrp="1"/>
          </p:cNvSpPr>
          <p:nvPr>
            <p:ph idx="1"/>
          </p:nvPr>
        </p:nvSpPr>
        <p:spPr>
          <a:xfrm>
            <a:off x="334736" y="1600200"/>
            <a:ext cx="8474529" cy="4525963"/>
          </a:xfrm>
        </p:spPr>
        <p:txBody>
          <a:bodyPr>
            <a:normAutofit lnSpcReduction="10000"/>
          </a:bodyPr>
          <a:lstStyle/>
          <a:p>
            <a:pPr>
              <a:spcBef>
                <a:spcPts val="1400"/>
              </a:spcBef>
            </a:pPr>
            <a:r>
              <a:rPr lang="en-US" sz="2800" dirty="0"/>
              <a:t>Darn, </a:t>
            </a:r>
            <a:r>
              <a:rPr lang="en-US" sz="2800" dirty="0" err="1"/>
              <a:t>Durn</a:t>
            </a:r>
            <a:r>
              <a:rPr lang="en-US" sz="2800" dirty="0"/>
              <a:t>, </a:t>
            </a:r>
            <a:r>
              <a:rPr lang="en-US" sz="2800" dirty="0" smtClean="0"/>
              <a:t>Dang, Darn </a:t>
            </a:r>
            <a:r>
              <a:rPr lang="en-US" sz="2800" dirty="0"/>
              <a:t>it, Dang </a:t>
            </a:r>
            <a:r>
              <a:rPr lang="en-US" sz="2800" dirty="0" smtClean="0"/>
              <a:t>it</a:t>
            </a:r>
          </a:p>
          <a:p>
            <a:pPr>
              <a:spcBef>
                <a:spcPts val="1400"/>
              </a:spcBef>
            </a:pPr>
            <a:r>
              <a:rPr lang="en-US" sz="2800" dirty="0"/>
              <a:t>Bull crap, </a:t>
            </a:r>
            <a:r>
              <a:rPr lang="en-US" sz="2800" dirty="0" smtClean="0"/>
              <a:t>B.S.</a:t>
            </a:r>
          </a:p>
          <a:p>
            <a:pPr>
              <a:spcBef>
                <a:spcPts val="1400"/>
              </a:spcBef>
            </a:pPr>
            <a:r>
              <a:rPr lang="en-US" sz="2800" dirty="0"/>
              <a:t>Crap, Shoot, </a:t>
            </a:r>
            <a:r>
              <a:rPr lang="en-US" sz="2800" dirty="0" smtClean="0"/>
              <a:t>shucks</a:t>
            </a:r>
          </a:p>
          <a:p>
            <a:pPr>
              <a:spcBef>
                <a:spcPts val="1400"/>
              </a:spcBef>
            </a:pPr>
            <a:r>
              <a:rPr lang="en-US" sz="2800" dirty="0" smtClean="0"/>
              <a:t>Sucks</a:t>
            </a:r>
          </a:p>
          <a:p>
            <a:pPr>
              <a:spcBef>
                <a:spcPts val="1400"/>
              </a:spcBef>
            </a:pPr>
            <a:r>
              <a:rPr lang="en-US" sz="2800" dirty="0" smtClean="0"/>
              <a:t>Flipping</a:t>
            </a:r>
            <a:r>
              <a:rPr lang="en-US" sz="2800" dirty="0"/>
              <a:t>, freaking, frigging, </a:t>
            </a:r>
            <a:r>
              <a:rPr lang="en-US" sz="2800" dirty="0" smtClean="0"/>
              <a:t>effing</a:t>
            </a:r>
          </a:p>
          <a:p>
            <a:pPr>
              <a:spcBef>
                <a:spcPts val="1400"/>
              </a:spcBef>
            </a:pPr>
            <a:r>
              <a:rPr lang="en-US" sz="2800" dirty="0" err="1"/>
              <a:t>Beotch</a:t>
            </a:r>
            <a:r>
              <a:rPr lang="en-US" sz="2800" dirty="0"/>
              <a:t>, beech, </a:t>
            </a:r>
            <a:r>
              <a:rPr lang="en-US" sz="2800" dirty="0" smtClean="0"/>
              <a:t>bit</a:t>
            </a:r>
          </a:p>
          <a:p>
            <a:pPr>
              <a:spcBef>
                <a:spcPts val="1400"/>
              </a:spcBef>
            </a:pPr>
            <a:r>
              <a:rPr lang="en-US" sz="2800" smtClean="0"/>
              <a:t>S.O.B., </a:t>
            </a:r>
            <a:r>
              <a:rPr lang="en-US" sz="2800" dirty="0"/>
              <a:t>Son of a </a:t>
            </a:r>
            <a:r>
              <a:rPr lang="en-US" sz="2800" dirty="0" smtClean="0"/>
              <a:t>gun</a:t>
            </a:r>
          </a:p>
          <a:p>
            <a:pPr>
              <a:spcBef>
                <a:spcPts val="1400"/>
              </a:spcBef>
            </a:pPr>
            <a:r>
              <a:rPr lang="en-US" sz="2800" dirty="0" smtClean="0"/>
              <a:t>Screw it / you | screwed up</a:t>
            </a:r>
          </a:p>
        </p:txBody>
      </p:sp>
      <p:sp>
        <p:nvSpPr>
          <p:cNvPr id="3" name="Date Placeholder 2"/>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28998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Jesus’ Teaching about Idle Words</a:t>
            </a:r>
            <a:endParaRPr lang="en-US" dirty="0"/>
          </a:p>
        </p:txBody>
      </p:sp>
      <p:sp>
        <p:nvSpPr>
          <p:cNvPr id="3" name="Content Placeholder 2"/>
          <p:cNvSpPr>
            <a:spLocks noGrp="1"/>
          </p:cNvSpPr>
          <p:nvPr>
            <p:ph idx="1"/>
          </p:nvPr>
        </p:nvSpPr>
        <p:spPr/>
        <p:txBody>
          <a:bodyPr>
            <a:normAutofit/>
          </a:bodyPr>
          <a:lstStyle/>
          <a:p>
            <a:r>
              <a:rPr lang="en-US" sz="3000" dirty="0" smtClean="0"/>
              <a:t>Our </a:t>
            </a:r>
            <a:r>
              <a:rPr lang="en-US" sz="3000" dirty="0"/>
              <a:t>words EXPRESS our </a:t>
            </a:r>
            <a:r>
              <a:rPr lang="en-US" sz="3000" dirty="0" smtClean="0"/>
              <a:t>heart: Matt. 12.33-35</a:t>
            </a:r>
            <a:endParaRPr lang="en-US" sz="3000" dirty="0"/>
          </a:p>
          <a:p>
            <a:r>
              <a:rPr lang="en-US" sz="3000" dirty="0" smtClean="0"/>
              <a:t>Our </a:t>
            </a:r>
            <a:r>
              <a:rPr lang="en-US" sz="3000" dirty="0"/>
              <a:t>words GAUGE our spiritual </a:t>
            </a:r>
            <a:r>
              <a:rPr lang="en-US" sz="3000" dirty="0" smtClean="0"/>
              <a:t>condition: </a:t>
            </a:r>
            <a:r>
              <a:rPr lang="en-US" sz="3000" dirty="0"/>
              <a:t>33, 36</a:t>
            </a:r>
          </a:p>
          <a:p>
            <a:r>
              <a:rPr lang="en-US" sz="3000" dirty="0" smtClean="0"/>
              <a:t>Our </a:t>
            </a:r>
            <a:r>
              <a:rPr lang="en-US" sz="3000" dirty="0"/>
              <a:t>words DETERMINE our outcome: </a:t>
            </a:r>
            <a:r>
              <a:rPr lang="en-US" sz="3000" dirty="0" smtClean="0"/>
              <a:t>36-37</a:t>
            </a:r>
            <a:endParaRPr lang="en-US" sz="3000" dirty="0"/>
          </a:p>
          <a:p>
            <a:endParaRPr lang="en-US" sz="3000" dirty="0"/>
          </a:p>
          <a:p>
            <a:r>
              <a:rPr lang="en-US" sz="3000" dirty="0" smtClean="0"/>
              <a:t>God </a:t>
            </a:r>
            <a:r>
              <a:rPr lang="en-US" sz="3000" dirty="0"/>
              <a:t>DEMANDS self-control: </a:t>
            </a:r>
            <a:r>
              <a:rPr lang="en-US" sz="3000" dirty="0" smtClean="0"/>
              <a:t>Titus </a:t>
            </a:r>
            <a:r>
              <a:rPr lang="en-US" sz="3000" dirty="0"/>
              <a:t>2.6-8; James 1.19, 26; </a:t>
            </a:r>
            <a:r>
              <a:rPr lang="en-US" sz="3000" dirty="0" smtClean="0"/>
              <a:t>3.2-10</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61997584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5790"/>
            <a:ext cx="8229600" cy="3626421"/>
          </a:xfrm>
        </p:spPr>
        <p:txBody>
          <a:bodyPr>
            <a:normAutofit/>
          </a:bodyPr>
          <a:lstStyle/>
          <a:p>
            <a:pPr algn="ctr">
              <a:spcBef>
                <a:spcPts val="0"/>
              </a:spcBef>
            </a:pPr>
            <a:r>
              <a:rPr lang="en-US" sz="3800" dirty="0" smtClean="0"/>
              <a:t>I tell you, on the day of judgment people will give account for every careless word they speak, for by your words you will be justified, and by your words you will be </a:t>
            </a:r>
            <a:r>
              <a:rPr lang="en-US" sz="3800" smtClean="0"/>
              <a:t>condemned.</a:t>
            </a:r>
            <a:endParaRPr lang="en-US" dirty="0"/>
          </a:p>
          <a:p>
            <a:pPr algn="ctr">
              <a:spcBef>
                <a:spcPts val="0"/>
              </a:spcBef>
            </a:pPr>
            <a:r>
              <a:rPr lang="en-US" dirty="0" smtClean="0"/>
              <a:t>Matthew 12.36-37</a:t>
            </a:r>
            <a:endParaRPr lang="en-US" dirty="0"/>
          </a:p>
        </p:txBody>
      </p:sp>
    </p:spTree>
    <p:extLst>
      <p:ext uri="{BB962C8B-B14F-4D97-AF65-F5344CB8AC3E}">
        <p14:creationId xmlns:p14="http://schemas.microsoft.com/office/powerpoint/2010/main" val="229218411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535</Words>
  <Application>Microsoft Macintosh PowerPoint</Application>
  <PresentationFormat>On-screen Show (4:3)</PresentationFormat>
  <Paragraphs>62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Corbel</vt:lpstr>
      <vt:lpstr>Arial</vt:lpstr>
      <vt:lpstr>Office Theme</vt:lpstr>
      <vt:lpstr>PowerPoint Presentation</vt:lpstr>
      <vt:lpstr>What Are “Idle Words”?</vt:lpstr>
      <vt:lpstr>Examples of Idle Words</vt:lpstr>
      <vt:lpstr>Examples of Idle Words</vt:lpstr>
      <vt:lpstr>Examples of Idle Words</vt:lpstr>
      <vt:lpstr>Examples of Euphemisms (Profanity)</vt:lpstr>
      <vt:lpstr>Examples of Euphemisms (Bad Words)</vt:lpstr>
      <vt:lpstr>Jesus’ Teaching about Idle Words</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112</cp:revision>
  <dcterms:created xsi:type="dcterms:W3CDTF">2016-03-05T22:28:06Z</dcterms:created>
  <dcterms:modified xsi:type="dcterms:W3CDTF">2017-08-27T03:09:32Z</dcterms:modified>
</cp:coreProperties>
</file>