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9" r:id="rId4"/>
    <p:sldId id="266" r:id="rId5"/>
    <p:sldId id="258" r:id="rId6"/>
    <p:sldId id="260" r:id="rId7"/>
    <p:sldId id="261" r:id="rId8"/>
    <p:sldId id="267" r:id="rId9"/>
    <p:sldId id="268" r:id="rId10"/>
    <p:sldId id="264" r:id="rId11"/>
    <p:sldId id="27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0"/>
    <p:restoredTop sz="94692"/>
  </p:normalViewPr>
  <p:slideViewPr>
    <p:cSldViewPr snapToGrid="0" snapToObjects="1" showGuides="1">
      <p:cViewPr>
        <p:scale>
          <a:sx n="92" d="100"/>
          <a:sy n="92" d="100"/>
        </p:scale>
        <p:origin x="-2280" y="568"/>
      </p:cViewPr>
      <p:guideLst>
        <p:guide orient="horz" pos="2160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10D50-3C2B-674D-8A97-FB8CB2A0A7CD}" type="datetimeFigureOut">
              <a:rPr lang="en-US" smtClean="0"/>
              <a:t>7/21/17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2E6A80-D6BF-0348-9D54-65201051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0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2E6A80-D6BF-0348-9D54-6520105158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4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3105150" cy="13255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Font typeface="Arial" charset="0"/>
              <a:buNone/>
              <a:defRPr sz="3200"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84651-5FEC-DC4D-B9DC-5B359CC1E4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7417" y="503032"/>
            <a:ext cx="75091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orbel" charset="0"/>
                <a:ea typeface="Corbel" charset="0"/>
                <a:cs typeface="Corbel" charset="0"/>
              </a:rPr>
              <a:t>Beloved, although I was very eager to write to you about our common salvation, I found it necessary to write appealing to you to contend for the faith that was once for all delivered to the saints.</a:t>
            </a:r>
            <a:endParaRPr lang="en-US" sz="3200" b="1" i="1" dirty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Corbel" charset="0"/>
              <a:ea typeface="Corbel" charset="0"/>
              <a:cs typeface="Corbe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Unknown (Before </a:t>
            </a:r>
            <a:r>
              <a:rPr lang="en-US" sz="3500" dirty="0"/>
              <a:t>AD 70 </a:t>
            </a:r>
            <a:r>
              <a:rPr lang="en-US" sz="3500" dirty="0" smtClean="0"/>
              <a:t>to AD 90)</a:t>
            </a:r>
          </a:p>
          <a:p>
            <a:endParaRPr lang="en-US" sz="3500" dirty="0"/>
          </a:p>
          <a:p>
            <a:r>
              <a:rPr lang="en-US" sz="3500" dirty="0" smtClean="0"/>
              <a:t>Internal evidence: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Jude seems to be speaking of the false teachers that Jesus prophesied / warned about in Matt. 24.11, 24; cf. 1 John 4.1; 2 John 7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2 Peter 2 matches Jude.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2 Peter was written circa AD 65-68. Probably around AD 67 as tradition holds that Peter died in 68 (cf. 1.14</a:t>
            </a:r>
            <a:r>
              <a:rPr lang="en-US" sz="3000" dirty="0" smtClean="0"/>
              <a:t>).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3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DATE</a:t>
            </a:r>
            <a:endParaRPr lang="en-US" b="1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1782" y="1615418"/>
            <a:ext cx="4113068" cy="524258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Peter and Jude are describing the exact same </a:t>
            </a:r>
            <a:r>
              <a:rPr lang="en-US" sz="3200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people.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200" b="1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Peter </a:t>
            </a:r>
            <a:r>
              <a:rPr lang="en-US" sz="3200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says false teachers are </a:t>
            </a:r>
            <a:r>
              <a:rPr lang="en-US" sz="3200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coming (2 </a:t>
            </a:r>
            <a:r>
              <a:rPr lang="en-US" sz="3200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Peter </a:t>
            </a:r>
            <a:r>
              <a:rPr lang="en-US" sz="3200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2.1-3).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3200" b="1" dirty="0">
              <a:solidFill>
                <a:schemeClr val="bg1"/>
              </a:solidFill>
              <a:latin typeface="Corbel" charset="0"/>
              <a:ea typeface="Corbel" charset="0"/>
              <a:cs typeface="Corbel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Jude </a:t>
            </a:r>
            <a:r>
              <a:rPr lang="en-US" sz="3200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says they are now here</a:t>
            </a:r>
            <a:r>
              <a:rPr lang="en-US" sz="3200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1615417"/>
            <a:ext cx="3886200" cy="5242583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2.1 - Jude 3-4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2.2 - Jude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2.3 - Jude 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2.4 - Jude 6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2.6-8 - Jude 7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2.9-10 - Jude 8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2.11 - Jude 9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2.12 - Jude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2.13 - Jude </a:t>
            </a:r>
            <a:r>
              <a:rPr lang="hr-HR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12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</a:t>
            </a: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Peter 2.14 - Jude 4, 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2.15-16 - Jude 11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2.17 - Jude 12; 13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2.18 - Jude 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2.18 - Jude 4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3.1 - Jude 5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3.2 - Jude 17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3.3 - Jude 18; 16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3.4 - Jude 14-15</a:t>
            </a:r>
          </a:p>
          <a:p>
            <a:pPr marL="0" indent="0">
              <a:spcBef>
                <a:spcPts val="0"/>
              </a:spcBef>
              <a:buNone/>
            </a:pPr>
            <a:r>
              <a:rPr lang="hr-HR" b="1" dirty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2 Peter 3.7 </a:t>
            </a:r>
            <a:r>
              <a:rPr lang="hr-HR" b="1" dirty="0" smtClean="0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rPr>
              <a:t>- Jude 14-15</a:t>
            </a:r>
          </a:p>
        </p:txBody>
      </p:sp>
    </p:spTree>
    <p:extLst>
      <p:ext uri="{BB962C8B-B14F-4D97-AF65-F5344CB8AC3E}">
        <p14:creationId xmlns:p14="http://schemas.microsoft.com/office/powerpoint/2010/main" val="6211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“contend </a:t>
            </a:r>
            <a:r>
              <a:rPr lang="en-US" sz="3200" dirty="0" smtClean="0"/>
              <a:t>for </a:t>
            </a:r>
            <a:r>
              <a:rPr lang="en-US" sz="3200" smtClean="0"/>
              <a:t>the faith”: </a:t>
            </a:r>
            <a:r>
              <a:rPr lang="en-US" sz="3200" dirty="0" smtClean="0"/>
              <a:t>Jude 3</a:t>
            </a:r>
          </a:p>
          <a:p>
            <a:endParaRPr lang="en-US" sz="3200" dirty="0"/>
          </a:p>
          <a:p>
            <a:r>
              <a:rPr lang="en-US" sz="3200" dirty="0" smtClean="0"/>
              <a:t>Do not buy what these teachers are selling: Jude 5ff</a:t>
            </a:r>
          </a:p>
          <a:p>
            <a:endParaRPr lang="en-US" sz="3200" dirty="0"/>
          </a:p>
          <a:p>
            <a:r>
              <a:rPr lang="en-US" sz="3200" dirty="0"/>
              <a:t>“keep yourselves in the love of God, waiting for the mercy of our Lord Jesus Christ that leads to eternal life.” Jude </a:t>
            </a:r>
            <a:r>
              <a:rPr lang="en-US" sz="3200" dirty="0" smtClean="0"/>
              <a:t>21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1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Jude, the servant of Jesus Christ, the brother of </a:t>
            </a:r>
            <a:r>
              <a:rPr lang="en-US" sz="3200" dirty="0" smtClean="0"/>
              <a:t>James.</a:t>
            </a:r>
          </a:p>
          <a:p>
            <a:endParaRPr lang="en-US" sz="3200" dirty="0"/>
          </a:p>
          <a:p>
            <a:r>
              <a:rPr lang="en-US" sz="3200" dirty="0"/>
              <a:t>Jude is the shortened version of “Judas” or “Judah” (Hebrew form of the name</a:t>
            </a:r>
            <a:r>
              <a:rPr lang="en-US" sz="3200" dirty="0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>
                <a:solidFill>
                  <a:prstClr val="white"/>
                </a:solidFill>
              </a:rPr>
              <a:t>Judas (Thaddeus/</a:t>
            </a:r>
            <a:r>
              <a:rPr lang="en-US" sz="3200" dirty="0" err="1">
                <a:solidFill>
                  <a:prstClr val="white"/>
                </a:solidFill>
              </a:rPr>
              <a:t>Lebbaeus</a:t>
            </a:r>
            <a:r>
              <a:rPr lang="en-US" sz="3200" dirty="0">
                <a:solidFill>
                  <a:prstClr val="white"/>
                </a:solidFill>
              </a:rPr>
              <a:t>) the apostle?</a:t>
            </a:r>
          </a:p>
          <a:p>
            <a:endParaRPr lang="en-US" sz="3200" dirty="0"/>
          </a:p>
          <a:p>
            <a:pPr lvl="1"/>
            <a:r>
              <a:rPr lang="en-US" sz="3000" dirty="0" smtClean="0"/>
              <a:t>If the apostle Judas, why </a:t>
            </a:r>
            <a:r>
              <a:rPr lang="en-US" sz="3000" dirty="0"/>
              <a:t>would </a:t>
            </a:r>
            <a:r>
              <a:rPr lang="en-US" sz="3000" dirty="0" smtClean="0"/>
              <a:t>he refer </a:t>
            </a:r>
            <a:r>
              <a:rPr lang="en-US" sz="3000" dirty="0"/>
              <a:t>to the apostles as “they” and not include himself? (17-18</a:t>
            </a:r>
            <a:r>
              <a:rPr lang="en-US" sz="3000" dirty="0" smtClean="0"/>
              <a:t>)</a:t>
            </a:r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Since </a:t>
            </a:r>
            <a:r>
              <a:rPr lang="en-US" sz="3000" dirty="0"/>
              <a:t>Jude used James’ name, it indicates that his name alone did not carry enough weight with these </a:t>
            </a:r>
            <a:r>
              <a:rPr lang="en-US" sz="3000" dirty="0" smtClean="0"/>
              <a:t>brethren; an apostle would have.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7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Judas (Thaddeus/</a:t>
            </a:r>
            <a:r>
              <a:rPr lang="en-US" sz="3200" dirty="0" err="1"/>
              <a:t>Lebbaeus</a:t>
            </a:r>
            <a:r>
              <a:rPr lang="en-US" sz="3200" dirty="0" smtClean="0"/>
              <a:t>) the apostle?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Luke 6.16: The </a:t>
            </a:r>
            <a:r>
              <a:rPr lang="en-US" sz="3000" dirty="0"/>
              <a:t>Greek literally means “Judas of James</a:t>
            </a:r>
            <a:r>
              <a:rPr lang="en-US" sz="3000" dirty="0" smtClean="0"/>
              <a:t>”; most likely ”son of James” 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KJV: “brother of”; Other main translations: “son of”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5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Most likely Jude is the brother of </a:t>
            </a:r>
            <a:r>
              <a:rPr lang="en-US" sz="3200" dirty="0" smtClean="0"/>
              <a:t>Jesus:</a:t>
            </a:r>
            <a:endParaRPr lang="en-US" sz="3200" dirty="0"/>
          </a:p>
          <a:p>
            <a:endParaRPr lang="en-US" dirty="0"/>
          </a:p>
          <a:p>
            <a:pPr lvl="1"/>
            <a:r>
              <a:rPr lang="en-US" sz="3000" dirty="0" smtClean="0"/>
              <a:t>Jesus </a:t>
            </a:r>
            <a:r>
              <a:rPr lang="en-US" sz="3000" dirty="0"/>
              <a:t>had a brother named Judas: Matt. </a:t>
            </a:r>
            <a:r>
              <a:rPr lang="en-US" sz="3000" dirty="0" smtClean="0"/>
              <a:t>13.55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/>
              <a:t>James, the brother of Jesus wrote a book: </a:t>
            </a:r>
            <a:r>
              <a:rPr lang="en-US" sz="3000" dirty="0" smtClean="0"/>
              <a:t>James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9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Most likely Jude is the brother of </a:t>
            </a:r>
            <a:r>
              <a:rPr lang="en-US" sz="3200" dirty="0" smtClean="0"/>
              <a:t>Jesus:</a:t>
            </a:r>
            <a:endParaRPr lang="en-US" sz="3200" dirty="0"/>
          </a:p>
          <a:p>
            <a:endParaRPr lang="en-US" sz="3200" dirty="0"/>
          </a:p>
          <a:p>
            <a:pPr lvl="1"/>
            <a:r>
              <a:rPr lang="en-US" sz="3000" dirty="0" smtClean="0"/>
              <a:t>Why not call himself Jesus’ brother? The same reason James did not; most likely to call attention to his spiritual relationship in Christ </a:t>
            </a:r>
            <a:r>
              <a:rPr lang="mr-IN" sz="3000" dirty="0" smtClean="0"/>
              <a:t>–</a:t>
            </a:r>
            <a:r>
              <a:rPr lang="en-US" sz="3000" dirty="0" smtClean="0"/>
              <a:t> true servants of Christ boast about that not the fleshly relationship.</a:t>
            </a:r>
          </a:p>
          <a:p>
            <a:pPr lvl="1"/>
            <a:endParaRPr lang="en-US" sz="3000" dirty="0"/>
          </a:p>
          <a:p>
            <a:pPr lvl="1"/>
            <a:r>
              <a:rPr lang="en-US" sz="3000" dirty="0" smtClean="0"/>
              <a:t>James: “a </a:t>
            </a:r>
            <a:r>
              <a:rPr lang="en-US" sz="3000" dirty="0"/>
              <a:t>servant of God and of the Lord Jesus Christ” James 1.1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1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At </a:t>
            </a:r>
            <a:r>
              <a:rPr lang="en-US" sz="3000" dirty="0"/>
              <a:t>first, Jude did not believe his brother Jesus was the Messiah: Mark 3.21; John </a:t>
            </a:r>
            <a:r>
              <a:rPr lang="en-US" sz="3000" dirty="0" smtClean="0"/>
              <a:t>7.5</a:t>
            </a:r>
          </a:p>
          <a:p>
            <a:endParaRPr lang="en-US" sz="3000" dirty="0"/>
          </a:p>
          <a:p>
            <a:r>
              <a:rPr lang="en-US" sz="3000" dirty="0"/>
              <a:t>Later, Jude believes in his brother as evident by his presence with the disciples: Acts 1.14; 1 Cor. </a:t>
            </a:r>
            <a:r>
              <a:rPr lang="en-US" sz="3000" dirty="0" smtClean="0"/>
              <a:t>9.5</a:t>
            </a:r>
          </a:p>
          <a:p>
            <a:endParaRPr lang="en-US" sz="3000" dirty="0"/>
          </a:p>
          <a:p>
            <a:r>
              <a:rPr lang="en-US" sz="3000" dirty="0"/>
              <a:t>We do know that Jesus appeared to </a:t>
            </a:r>
            <a:r>
              <a:rPr lang="en-US" sz="3000" dirty="0" smtClean="0"/>
              <a:t>His brother James </a:t>
            </a:r>
            <a:r>
              <a:rPr lang="en-US" sz="3000" dirty="0"/>
              <a:t>and so that could have had something to do with his belief: 1 Cor. </a:t>
            </a:r>
            <a:r>
              <a:rPr lang="en-US" sz="3000" dirty="0" smtClean="0"/>
              <a:t>15.7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5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Unknown.</a:t>
            </a:r>
          </a:p>
          <a:p>
            <a:endParaRPr lang="en-US" sz="3000" dirty="0"/>
          </a:p>
          <a:p>
            <a:pPr lvl="0"/>
            <a:r>
              <a:rPr lang="en-US" sz="3200" dirty="0" smtClean="0"/>
              <a:t>It would </a:t>
            </a:r>
            <a:r>
              <a:rPr lang="en-US" sz="3200" dirty="0"/>
              <a:t>seem logical that Jude is writing to Jewish Christians in Jerusalem </a:t>
            </a:r>
            <a:r>
              <a:rPr lang="en-US" sz="3200" dirty="0" smtClean="0"/>
              <a:t>because:</a:t>
            </a:r>
          </a:p>
          <a:p>
            <a:pPr lvl="1"/>
            <a:endParaRPr lang="en-US" dirty="0" smtClean="0"/>
          </a:p>
          <a:p>
            <a:pPr lvl="1"/>
            <a:r>
              <a:rPr lang="en-US" sz="3000" dirty="0" smtClean="0"/>
              <a:t>they </a:t>
            </a:r>
            <a:r>
              <a:rPr lang="en-US" sz="3000" dirty="0"/>
              <a:t>knew James (who was an </a:t>
            </a:r>
            <a:r>
              <a:rPr lang="en-US" sz="3000" dirty="0" smtClean="0"/>
              <a:t>influential person </a:t>
            </a:r>
            <a:r>
              <a:rPr lang="en-US" sz="3000" dirty="0"/>
              <a:t>in the church at </a:t>
            </a:r>
            <a:r>
              <a:rPr lang="en-US" sz="3000" dirty="0" smtClean="0"/>
              <a:t>Jerusalem): Acts </a:t>
            </a:r>
            <a:r>
              <a:rPr lang="en-US" sz="3000" dirty="0"/>
              <a:t>12.17; 15.6, 13; 21.18; Gal. </a:t>
            </a:r>
            <a:r>
              <a:rPr lang="en-US" sz="3000" dirty="0" smtClean="0"/>
              <a:t>2.9</a:t>
            </a:r>
            <a:endParaRPr lang="en-US" sz="3000" dirty="0"/>
          </a:p>
          <a:p>
            <a:pPr lvl="1"/>
            <a:endParaRPr lang="en-US" sz="3000" dirty="0" smtClean="0"/>
          </a:p>
          <a:p>
            <a:pPr lvl="1"/>
            <a:r>
              <a:rPr lang="en-US" sz="3000" dirty="0" smtClean="0"/>
              <a:t>they </a:t>
            </a:r>
            <a:r>
              <a:rPr lang="en-US" sz="3000" dirty="0"/>
              <a:t>knew the apostles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Christians</a:t>
            </a:r>
          </a:p>
          <a:p>
            <a:endParaRPr lang="en-US" sz="3000" dirty="0"/>
          </a:p>
          <a:p>
            <a:r>
              <a:rPr lang="en-US" sz="3000" dirty="0"/>
              <a:t>By identifying himself as the brother of James, it seems that they knew James personally and did not know Jude personally or at least were not completely familiar with him.</a:t>
            </a:r>
          </a:p>
          <a:p>
            <a:endParaRPr lang="en-US" sz="3000" dirty="0" smtClean="0"/>
          </a:p>
          <a:p>
            <a:r>
              <a:rPr lang="en-US" sz="3000" dirty="0"/>
              <a:t>They knew the apostles; they spoke to them directly (17-18</a:t>
            </a:r>
            <a:r>
              <a:rPr lang="en-US" sz="3000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1313</TotalTime>
  <Words>693</Words>
  <Application>Microsoft Macintosh PowerPoint</Application>
  <PresentationFormat>On-screen Show (4:3)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Corbel</vt:lpstr>
      <vt:lpstr>Arial</vt:lpstr>
      <vt:lpstr>Office Theme</vt:lpstr>
      <vt:lpstr>PowerPoint Presentation</vt:lpstr>
      <vt:lpstr>AUTHOR</vt:lpstr>
      <vt:lpstr>AUTHOR</vt:lpstr>
      <vt:lpstr>AUTHOR</vt:lpstr>
      <vt:lpstr>AUTHOR</vt:lpstr>
      <vt:lpstr>AUTHOR</vt:lpstr>
      <vt:lpstr>AUTHOR</vt:lpstr>
      <vt:lpstr>LOCATION</vt:lpstr>
      <vt:lpstr>AUDIENCE</vt:lpstr>
      <vt:lpstr>DATE</vt:lpstr>
      <vt:lpstr>DATE</vt:lpstr>
      <vt:lpstr>PURPOSE OF WRITING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27</cp:revision>
  <dcterms:created xsi:type="dcterms:W3CDTF">2017-07-19T05:03:01Z</dcterms:created>
  <dcterms:modified xsi:type="dcterms:W3CDTF">2017-07-21T15:41:01Z</dcterms:modified>
</cp:coreProperties>
</file>