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3" r:id="rId5"/>
    <p:sldId id="264" r:id="rId6"/>
    <p:sldId id="267" r:id="rId7"/>
    <p:sldId id="261" r:id="rId8"/>
    <p:sldId id="262" r:id="rId9"/>
    <p:sldId id="266" r:id="rId10"/>
    <p:sldId id="265" r:id="rId11"/>
    <p:sldId id="268" r:id="rId12"/>
    <p:sldId id="269" r:id="rId13"/>
    <p:sldId id="271" r:id="rId14"/>
    <p:sldId id="272" r:id="rId15"/>
    <p:sldId id="276" r:id="rId16"/>
    <p:sldId id="274" r:id="rId17"/>
    <p:sldId id="275" r:id="rId18"/>
    <p:sldId id="273"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1807"/>
    <a:srgbClr val="FFF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60" autoAdjust="0"/>
    <p:restoredTop sz="94660"/>
  </p:normalViewPr>
  <p:slideViewPr>
    <p:cSldViewPr snapToGrid="0">
      <p:cViewPr>
        <p:scale>
          <a:sx n="80" d="100"/>
          <a:sy n="80" d="100"/>
        </p:scale>
        <p:origin x="178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59901C-4B91-481B-BC9C-7A9B6B917310}"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118415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9901C-4B91-481B-BC9C-7A9B6B917310}"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227373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9901C-4B91-481B-BC9C-7A9B6B917310}"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21580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9901C-4B91-481B-BC9C-7A9B6B917310}"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409058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9901C-4B91-481B-BC9C-7A9B6B917310}" type="datetimeFigureOut">
              <a:rPr lang="en-US" smtClean="0"/>
              <a:t>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112022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9901C-4B91-481B-BC9C-7A9B6B917310}" type="datetimeFigureOut">
              <a:rPr lang="en-US" smtClean="0"/>
              <a:t>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391005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59901C-4B91-481B-BC9C-7A9B6B917310}" type="datetimeFigureOut">
              <a:rPr lang="en-US" smtClean="0"/>
              <a:t>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27993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59901C-4B91-481B-BC9C-7A9B6B917310}" type="datetimeFigureOut">
              <a:rPr lang="en-US" smtClean="0"/>
              <a:t>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178365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9901C-4B91-481B-BC9C-7A9B6B917310}" type="datetimeFigureOut">
              <a:rPr lang="en-US" smtClean="0"/>
              <a:t>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294507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9901C-4B91-481B-BC9C-7A9B6B917310}" type="datetimeFigureOut">
              <a:rPr lang="en-US" smtClean="0"/>
              <a:t>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151676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9901C-4B91-481B-BC9C-7A9B6B917310}" type="datetimeFigureOut">
              <a:rPr lang="en-US" smtClean="0"/>
              <a:t>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8562F-5951-4709-BB24-399ABAF34DD2}" type="slidenum">
              <a:rPr lang="en-US" smtClean="0"/>
              <a:t>‹#›</a:t>
            </a:fld>
            <a:endParaRPr lang="en-US"/>
          </a:p>
        </p:txBody>
      </p:sp>
    </p:spTree>
    <p:extLst>
      <p:ext uri="{BB962C8B-B14F-4D97-AF65-F5344CB8AC3E}">
        <p14:creationId xmlns:p14="http://schemas.microsoft.com/office/powerpoint/2010/main" val="4520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9901C-4B91-481B-BC9C-7A9B6B917310}" type="datetimeFigureOut">
              <a:rPr lang="en-US" smtClean="0"/>
              <a:t>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8562F-5951-4709-BB24-399ABAF34DD2}" type="slidenum">
              <a:rPr lang="en-US" smtClean="0"/>
              <a:t>‹#›</a:t>
            </a:fld>
            <a:endParaRPr lang="en-US"/>
          </a:p>
        </p:txBody>
      </p:sp>
    </p:spTree>
    <p:extLst>
      <p:ext uri="{BB962C8B-B14F-4D97-AF65-F5344CB8AC3E}">
        <p14:creationId xmlns:p14="http://schemas.microsoft.com/office/powerpoint/2010/main" val="3996518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2429436"/>
            <a:ext cx="9144000" cy="707886"/>
          </a:xfrm>
          <a:prstGeom prst="rect">
            <a:avLst/>
          </a:prstGeom>
          <a:noFill/>
        </p:spPr>
        <p:txBody>
          <a:bodyPr wrap="square" rtlCol="0">
            <a:spAutoFit/>
          </a:bodyPr>
          <a:lstStyle/>
          <a:p>
            <a:pPr algn="ctr"/>
            <a:r>
              <a:rPr lang="en-US" sz="4000" spc="600" dirty="0" smtClean="0">
                <a:ln>
                  <a:solidFill>
                    <a:srgbClr val="FFFBE4"/>
                  </a:solidFill>
                </a:ln>
                <a:solidFill>
                  <a:srgbClr val="FFFBE4"/>
                </a:solidFill>
                <a:effectLst>
                  <a:outerShdw blurRad="177800" dist="38100" dir="2700000" algn="tl" rotWithShape="0">
                    <a:prstClr val="black"/>
                  </a:outerShdw>
                </a:effectLst>
                <a:latin typeface="Candara" panose="020E0502030303020204" pitchFamily="34" charset="0"/>
              </a:rPr>
              <a:t>BARRIERS TO</a:t>
            </a:r>
            <a:endParaRPr lang="en-US" sz="4000" spc="600" dirty="0">
              <a:ln>
                <a:solidFill>
                  <a:srgbClr val="FFFBE4"/>
                </a:solidFill>
              </a:ln>
              <a:solidFill>
                <a:srgbClr val="FFFBE4"/>
              </a:solidFill>
              <a:effectLst>
                <a:outerShdw blurRad="177800" dist="38100" dir="2700000" algn="tl" rotWithShape="0">
                  <a:prstClr val="black"/>
                </a:outerShdw>
              </a:effectLst>
              <a:latin typeface="Candara" panose="020E0502030303020204" pitchFamily="34" charset="0"/>
            </a:endParaRPr>
          </a:p>
        </p:txBody>
      </p:sp>
      <p:sp>
        <p:nvSpPr>
          <p:cNvPr id="6" name="TextBox 5"/>
          <p:cNvSpPr txBox="1"/>
          <p:nvPr/>
        </p:nvSpPr>
        <p:spPr>
          <a:xfrm>
            <a:off x="-8965" y="2563904"/>
            <a:ext cx="9144000" cy="1323439"/>
          </a:xfrm>
          <a:prstGeom prst="rect">
            <a:avLst/>
          </a:prstGeom>
          <a:noFill/>
        </p:spPr>
        <p:txBody>
          <a:bodyPr wrap="square" rtlCol="0">
            <a:spAutoFit/>
          </a:bodyPr>
          <a:lstStyle/>
          <a:p>
            <a:pPr algn="ctr"/>
            <a:r>
              <a:rPr lang="en-US" sz="8000" spc="-300" dirty="0" err="1" smtClean="0">
                <a:ln>
                  <a:solidFill>
                    <a:schemeClr val="bg1"/>
                  </a:solidFill>
                </a:ln>
                <a:solidFill>
                  <a:srgbClr val="FFFBE4"/>
                </a:solidFill>
                <a:effectLst>
                  <a:outerShdw blurRad="165100" dist="38100" dir="2700000" algn="tl" rotWithShape="0">
                    <a:prstClr val="black"/>
                  </a:outerShdw>
                </a:effectLst>
                <a:latin typeface="AR JULIAN" panose="02000000000000000000" pitchFamily="2" charset="0"/>
              </a:rPr>
              <a:t>ForgivenesS</a:t>
            </a:r>
            <a:endParaRPr lang="en-US" sz="8000" spc="-300" dirty="0">
              <a:ln>
                <a:solidFill>
                  <a:schemeClr val="bg1"/>
                </a:solidFill>
              </a:ln>
              <a:solidFill>
                <a:srgbClr val="FFFBE4"/>
              </a:solidFill>
              <a:effectLst>
                <a:outerShdw blurRad="165100" dist="38100" dir="2700000" algn="tl" rotWithShape="0">
                  <a:prstClr val="black"/>
                </a:outerShdw>
              </a:effectLst>
              <a:latin typeface="AR JULIAN" panose="02000000000000000000" pitchFamily="2" charset="0"/>
            </a:endParaRPr>
          </a:p>
        </p:txBody>
      </p:sp>
    </p:spTree>
    <p:extLst>
      <p:ext uri="{BB962C8B-B14F-4D97-AF65-F5344CB8AC3E}">
        <p14:creationId xmlns:p14="http://schemas.microsoft.com/office/powerpoint/2010/main" val="106733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895" r="20001"/>
          <a:stretch/>
        </p:blipFill>
        <p:spPr>
          <a:xfrm>
            <a:off x="2981324" y="600075"/>
            <a:ext cx="3438525" cy="1023261"/>
          </a:xfrm>
          <a:prstGeom prst="rect">
            <a:avLst/>
          </a:prstGeom>
        </p:spPr>
      </p:pic>
      <p:sp>
        <p:nvSpPr>
          <p:cNvPr id="4" name="TextBox 3"/>
          <p:cNvSpPr txBox="1"/>
          <p:nvPr/>
        </p:nvSpPr>
        <p:spPr>
          <a:xfrm>
            <a:off x="361949" y="5448300"/>
            <a:ext cx="8391525" cy="1200329"/>
          </a:xfrm>
          <a:prstGeom prst="rect">
            <a:avLst/>
          </a:prstGeom>
          <a:noFill/>
        </p:spPr>
        <p:txBody>
          <a:bodyPr wrap="square" rtlCol="0">
            <a:spAutoFit/>
          </a:bodyPr>
          <a:lstStyle/>
          <a:p>
            <a:r>
              <a:rPr lang="en-US" sz="3600" b="1" dirty="0" smtClean="0">
                <a:solidFill>
                  <a:schemeClr val="bg1"/>
                </a:solidFill>
                <a:effectLst>
                  <a:outerShdw blurRad="101600" dist="38100" dir="2700000" algn="tl" rotWithShape="0">
                    <a:prstClr val="black"/>
                  </a:outerShdw>
                </a:effectLst>
              </a:rPr>
              <a:t>“If we say we have no sin,</a:t>
            </a:r>
            <a:br>
              <a:rPr lang="en-US" sz="3600" b="1" dirty="0" smtClean="0">
                <a:solidFill>
                  <a:schemeClr val="bg1"/>
                </a:solidFill>
                <a:effectLst>
                  <a:outerShdw blurRad="101600" dist="38100" dir="2700000" algn="tl" rotWithShape="0">
                    <a:prstClr val="black"/>
                  </a:outerShdw>
                </a:effectLst>
              </a:rPr>
            </a:br>
            <a:r>
              <a:rPr lang="en-US" sz="3600" b="1" dirty="0" smtClean="0">
                <a:solidFill>
                  <a:schemeClr val="bg1"/>
                </a:solidFill>
                <a:effectLst>
                  <a:outerShdw blurRad="101600" dist="38100" dir="2700000" algn="tl" rotWithShape="0">
                    <a:prstClr val="black"/>
                  </a:outerShdw>
                </a:effectLst>
              </a:rPr>
              <a:t>we deceive ourselves…” </a:t>
            </a:r>
            <a:r>
              <a:rPr lang="en-US" sz="3200" i="1" dirty="0" smtClean="0">
                <a:solidFill>
                  <a:schemeClr val="bg1"/>
                </a:solidFill>
                <a:effectLst>
                  <a:outerShdw blurRad="101600" dist="38100" dir="2700000" algn="tl" rotWithShape="0">
                    <a:prstClr val="black"/>
                  </a:outerShdw>
                </a:effectLst>
              </a:rPr>
              <a:t>1 John 1:8</a:t>
            </a:r>
            <a:endParaRPr lang="en-US" sz="3200" i="1" dirty="0">
              <a:solidFill>
                <a:schemeClr val="bg1"/>
              </a:solidFill>
              <a:effectLst>
                <a:outerShdw blurRad="101600" dist="38100" dir="2700000" algn="tl" rotWithShape="0">
                  <a:prstClr val="black"/>
                </a:outerShdw>
              </a:effectLst>
            </a:endParaRPr>
          </a:p>
        </p:txBody>
      </p:sp>
      <p:sp>
        <p:nvSpPr>
          <p:cNvPr id="5" name="TextBox 4"/>
          <p:cNvSpPr txBox="1"/>
          <p:nvPr/>
        </p:nvSpPr>
        <p:spPr>
          <a:xfrm>
            <a:off x="0" y="3552825"/>
            <a:ext cx="9144000" cy="646331"/>
          </a:xfrm>
          <a:prstGeom prst="rect">
            <a:avLst/>
          </a:prstGeom>
          <a:noFill/>
        </p:spPr>
        <p:txBody>
          <a:bodyPr wrap="square" rtlCol="0">
            <a:spAutoFit/>
          </a:bodyPr>
          <a:lstStyle/>
          <a:p>
            <a:pPr algn="ctr"/>
            <a:r>
              <a:rPr lang="en-US" sz="3600" dirty="0" smtClean="0">
                <a:ln>
                  <a:solidFill>
                    <a:schemeClr val="tx1"/>
                  </a:solidFill>
                </a:ln>
                <a:solidFill>
                  <a:schemeClr val="bg1"/>
                </a:solidFill>
                <a:effectLst>
                  <a:glow rad="228600">
                    <a:srgbClr val="2D1807"/>
                  </a:glow>
                </a:effectLst>
                <a:latin typeface="Arial Black" panose="020B0A04020102020204" pitchFamily="34" charset="0"/>
              </a:rPr>
              <a:t>The Barrier of DENIAL</a:t>
            </a:r>
            <a:endParaRPr lang="en-US" sz="3600" dirty="0">
              <a:ln>
                <a:solidFill>
                  <a:schemeClr val="tx1"/>
                </a:solidFill>
              </a:ln>
              <a:solidFill>
                <a:schemeClr val="bg1"/>
              </a:solidFill>
              <a:effectLst>
                <a:glow rad="228600">
                  <a:srgbClr val="2D1807"/>
                </a:glow>
              </a:effectLst>
              <a:latin typeface="Arial Black" panose="020B0A04020102020204" pitchFamily="34" charset="0"/>
            </a:endParaRPr>
          </a:p>
        </p:txBody>
      </p:sp>
      <p:sp>
        <p:nvSpPr>
          <p:cNvPr id="9" name="TextBox 8"/>
          <p:cNvSpPr txBox="1"/>
          <p:nvPr/>
        </p:nvSpPr>
        <p:spPr>
          <a:xfrm>
            <a:off x="4829175" y="1404261"/>
            <a:ext cx="1619250" cy="369332"/>
          </a:xfrm>
          <a:prstGeom prst="rect">
            <a:avLst/>
          </a:prstGeom>
          <a:noFill/>
        </p:spPr>
        <p:txBody>
          <a:bodyPr wrap="square" rtlCol="0">
            <a:spAutoFit/>
          </a:bodyPr>
          <a:lstStyle/>
          <a:p>
            <a:r>
              <a:rPr lang="en-US" b="1" dirty="0" smtClean="0"/>
              <a:t>1 John 1:5-10</a:t>
            </a:r>
            <a:endParaRPr lang="en-US" b="1" dirty="0"/>
          </a:p>
        </p:txBody>
      </p:sp>
    </p:spTree>
    <p:extLst>
      <p:ext uri="{BB962C8B-B14F-4D97-AF65-F5344CB8AC3E}">
        <p14:creationId xmlns:p14="http://schemas.microsoft.com/office/powerpoint/2010/main" val="85229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895" r="20001"/>
          <a:stretch/>
        </p:blipFill>
        <p:spPr>
          <a:xfrm>
            <a:off x="2981324" y="600075"/>
            <a:ext cx="3438525" cy="1023261"/>
          </a:xfrm>
          <a:prstGeom prst="rect">
            <a:avLst/>
          </a:prstGeom>
        </p:spPr>
      </p:pic>
      <p:sp>
        <p:nvSpPr>
          <p:cNvPr id="4" name="TextBox 3"/>
          <p:cNvSpPr txBox="1"/>
          <p:nvPr/>
        </p:nvSpPr>
        <p:spPr>
          <a:xfrm>
            <a:off x="361949" y="5448300"/>
            <a:ext cx="8391525" cy="1200329"/>
          </a:xfrm>
          <a:prstGeom prst="rect">
            <a:avLst/>
          </a:prstGeom>
          <a:noFill/>
        </p:spPr>
        <p:txBody>
          <a:bodyPr wrap="square" rtlCol="0">
            <a:spAutoFit/>
          </a:bodyPr>
          <a:lstStyle/>
          <a:p>
            <a:r>
              <a:rPr lang="en-US" sz="3600" b="1" dirty="0" smtClean="0">
                <a:solidFill>
                  <a:schemeClr val="bg1"/>
                </a:solidFill>
                <a:effectLst>
                  <a:outerShdw blurRad="101600" dist="38100" dir="2700000" algn="tl" rotWithShape="0">
                    <a:prstClr val="black"/>
                  </a:outerShdw>
                </a:effectLst>
              </a:rPr>
              <a:t>“If we confess our sins, he is faithful</a:t>
            </a:r>
            <a:br>
              <a:rPr lang="en-US" sz="3600" b="1" dirty="0" smtClean="0">
                <a:solidFill>
                  <a:schemeClr val="bg1"/>
                </a:solidFill>
                <a:effectLst>
                  <a:outerShdw blurRad="101600" dist="38100" dir="2700000" algn="tl" rotWithShape="0">
                    <a:prstClr val="black"/>
                  </a:outerShdw>
                </a:effectLst>
              </a:rPr>
            </a:br>
            <a:r>
              <a:rPr lang="en-US" sz="3600" b="1" dirty="0" smtClean="0">
                <a:solidFill>
                  <a:schemeClr val="bg1"/>
                </a:solidFill>
                <a:effectLst>
                  <a:outerShdw blurRad="101600" dist="38100" dir="2700000" algn="tl" rotWithShape="0">
                    <a:prstClr val="black"/>
                  </a:outerShdw>
                </a:effectLst>
              </a:rPr>
              <a:t>and just to forgive us our sins…” </a:t>
            </a:r>
            <a:r>
              <a:rPr lang="en-US" sz="3200" i="1" dirty="0" smtClean="0">
                <a:solidFill>
                  <a:schemeClr val="bg1"/>
                </a:solidFill>
                <a:effectLst>
                  <a:outerShdw blurRad="101600" dist="38100" dir="2700000" algn="tl" rotWithShape="0">
                    <a:prstClr val="black"/>
                  </a:outerShdw>
                </a:effectLst>
              </a:rPr>
              <a:t>1 John 1:9</a:t>
            </a:r>
            <a:endParaRPr lang="en-US" sz="3200" i="1" dirty="0">
              <a:solidFill>
                <a:schemeClr val="bg1"/>
              </a:solidFill>
              <a:effectLst>
                <a:outerShdw blurRad="101600" dist="38100" dir="2700000" algn="tl" rotWithShape="0">
                  <a:prstClr val="black"/>
                </a:outerShdw>
              </a:effectLst>
            </a:endParaRPr>
          </a:p>
        </p:txBody>
      </p:sp>
      <p:sp>
        <p:nvSpPr>
          <p:cNvPr id="5" name="TextBox 4"/>
          <p:cNvSpPr txBox="1"/>
          <p:nvPr/>
        </p:nvSpPr>
        <p:spPr>
          <a:xfrm>
            <a:off x="0" y="3552825"/>
            <a:ext cx="9144000" cy="646331"/>
          </a:xfrm>
          <a:prstGeom prst="rect">
            <a:avLst/>
          </a:prstGeom>
          <a:noFill/>
        </p:spPr>
        <p:txBody>
          <a:bodyPr wrap="square" rtlCol="0">
            <a:spAutoFit/>
          </a:bodyPr>
          <a:lstStyle/>
          <a:p>
            <a:pPr algn="ctr"/>
            <a:r>
              <a:rPr lang="en-US" sz="3600" dirty="0" smtClean="0">
                <a:ln>
                  <a:solidFill>
                    <a:schemeClr val="tx1"/>
                  </a:solidFill>
                </a:ln>
                <a:solidFill>
                  <a:schemeClr val="bg1"/>
                </a:solidFill>
                <a:effectLst>
                  <a:glow rad="228600">
                    <a:srgbClr val="2D1807"/>
                  </a:glow>
                </a:effectLst>
                <a:latin typeface="Arial Black" panose="020B0A04020102020204" pitchFamily="34" charset="0"/>
              </a:rPr>
              <a:t>The Barrier of CONFESSION</a:t>
            </a:r>
            <a:endParaRPr lang="en-US" sz="3600" dirty="0">
              <a:ln>
                <a:solidFill>
                  <a:schemeClr val="tx1"/>
                </a:solidFill>
              </a:ln>
              <a:solidFill>
                <a:schemeClr val="bg1"/>
              </a:solidFill>
              <a:effectLst>
                <a:glow rad="228600">
                  <a:srgbClr val="2D1807"/>
                </a:glow>
              </a:effectLst>
              <a:latin typeface="Arial Black" panose="020B0A04020102020204" pitchFamily="34" charset="0"/>
            </a:endParaRPr>
          </a:p>
        </p:txBody>
      </p:sp>
      <p:sp>
        <p:nvSpPr>
          <p:cNvPr id="9" name="TextBox 8"/>
          <p:cNvSpPr txBox="1"/>
          <p:nvPr/>
        </p:nvSpPr>
        <p:spPr>
          <a:xfrm>
            <a:off x="4829175" y="1404261"/>
            <a:ext cx="1619250" cy="369332"/>
          </a:xfrm>
          <a:prstGeom prst="rect">
            <a:avLst/>
          </a:prstGeom>
          <a:noFill/>
        </p:spPr>
        <p:txBody>
          <a:bodyPr wrap="square" rtlCol="0">
            <a:spAutoFit/>
          </a:bodyPr>
          <a:lstStyle/>
          <a:p>
            <a:r>
              <a:rPr lang="en-US" b="1" dirty="0" smtClean="0"/>
              <a:t>1 John 1:5-10</a:t>
            </a:r>
            <a:endParaRPr lang="en-US" b="1" dirty="0"/>
          </a:p>
        </p:txBody>
      </p:sp>
    </p:spTree>
    <p:extLst>
      <p:ext uri="{BB962C8B-B14F-4D97-AF65-F5344CB8AC3E}">
        <p14:creationId xmlns:p14="http://schemas.microsoft.com/office/powerpoint/2010/main" val="287395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895" r="20001"/>
          <a:stretch/>
        </p:blipFill>
        <p:spPr>
          <a:xfrm>
            <a:off x="2981324" y="600075"/>
            <a:ext cx="3438525" cy="1023261"/>
          </a:xfrm>
          <a:prstGeom prst="rect">
            <a:avLst/>
          </a:prstGeom>
        </p:spPr>
      </p:pic>
      <p:sp>
        <p:nvSpPr>
          <p:cNvPr id="4" name="TextBox 3"/>
          <p:cNvSpPr txBox="1"/>
          <p:nvPr/>
        </p:nvSpPr>
        <p:spPr>
          <a:xfrm>
            <a:off x="361949" y="5448300"/>
            <a:ext cx="8391525" cy="1200329"/>
          </a:xfrm>
          <a:prstGeom prst="rect">
            <a:avLst/>
          </a:prstGeom>
          <a:noFill/>
        </p:spPr>
        <p:txBody>
          <a:bodyPr wrap="square" rtlCol="0">
            <a:spAutoFit/>
          </a:bodyPr>
          <a:lstStyle/>
          <a:p>
            <a:r>
              <a:rPr lang="en-US" sz="3600" b="1" dirty="0" smtClean="0">
                <a:solidFill>
                  <a:schemeClr val="bg1"/>
                </a:solidFill>
                <a:effectLst>
                  <a:outerShdw blurRad="101600" dist="38100" dir="2700000" algn="tl" rotWithShape="0">
                    <a:prstClr val="black"/>
                  </a:outerShdw>
                </a:effectLst>
              </a:rPr>
              <a:t>“If we say we have not sinned,</a:t>
            </a:r>
            <a:br>
              <a:rPr lang="en-US" sz="3600" b="1" dirty="0" smtClean="0">
                <a:solidFill>
                  <a:schemeClr val="bg1"/>
                </a:solidFill>
                <a:effectLst>
                  <a:outerShdw blurRad="101600" dist="38100" dir="2700000" algn="tl" rotWithShape="0">
                    <a:prstClr val="black"/>
                  </a:outerShdw>
                </a:effectLst>
              </a:rPr>
            </a:br>
            <a:r>
              <a:rPr lang="en-US" sz="3600" b="1" dirty="0" smtClean="0">
                <a:solidFill>
                  <a:schemeClr val="bg1"/>
                </a:solidFill>
                <a:effectLst>
                  <a:outerShdw blurRad="101600" dist="38100" dir="2700000" algn="tl" rotWithShape="0">
                    <a:prstClr val="black"/>
                  </a:outerShdw>
                </a:effectLst>
              </a:rPr>
              <a:t>we make him a liar…” </a:t>
            </a:r>
            <a:r>
              <a:rPr lang="en-US" sz="3200" i="1" dirty="0" smtClean="0">
                <a:solidFill>
                  <a:schemeClr val="bg1"/>
                </a:solidFill>
                <a:effectLst>
                  <a:outerShdw blurRad="101600" dist="38100" dir="2700000" algn="tl" rotWithShape="0">
                    <a:prstClr val="black"/>
                  </a:outerShdw>
                </a:effectLst>
              </a:rPr>
              <a:t>1 John 1:10</a:t>
            </a:r>
            <a:endParaRPr lang="en-US" sz="3200" i="1" dirty="0">
              <a:solidFill>
                <a:schemeClr val="bg1"/>
              </a:solidFill>
              <a:effectLst>
                <a:outerShdw blurRad="101600" dist="38100" dir="2700000" algn="tl" rotWithShape="0">
                  <a:prstClr val="black"/>
                </a:outerShdw>
              </a:effectLst>
            </a:endParaRPr>
          </a:p>
        </p:txBody>
      </p:sp>
      <p:sp>
        <p:nvSpPr>
          <p:cNvPr id="5" name="TextBox 4"/>
          <p:cNvSpPr txBox="1"/>
          <p:nvPr/>
        </p:nvSpPr>
        <p:spPr>
          <a:xfrm>
            <a:off x="0" y="3552825"/>
            <a:ext cx="9144000" cy="646331"/>
          </a:xfrm>
          <a:prstGeom prst="rect">
            <a:avLst/>
          </a:prstGeom>
          <a:noFill/>
        </p:spPr>
        <p:txBody>
          <a:bodyPr wrap="square" rtlCol="0">
            <a:spAutoFit/>
          </a:bodyPr>
          <a:lstStyle/>
          <a:p>
            <a:pPr algn="ctr"/>
            <a:r>
              <a:rPr lang="en-US" sz="3600" dirty="0" smtClean="0">
                <a:ln>
                  <a:solidFill>
                    <a:schemeClr val="tx1"/>
                  </a:solidFill>
                </a:ln>
                <a:solidFill>
                  <a:schemeClr val="bg1"/>
                </a:solidFill>
                <a:effectLst>
                  <a:glow rad="228600">
                    <a:srgbClr val="2D1807"/>
                  </a:glow>
                </a:effectLst>
                <a:latin typeface="Arial Black" panose="020B0A04020102020204" pitchFamily="34" charset="0"/>
              </a:rPr>
              <a:t>The Barrier of REPENTANCE</a:t>
            </a:r>
            <a:endParaRPr lang="en-US" sz="3600" dirty="0">
              <a:ln>
                <a:solidFill>
                  <a:schemeClr val="tx1"/>
                </a:solidFill>
              </a:ln>
              <a:solidFill>
                <a:schemeClr val="bg1"/>
              </a:solidFill>
              <a:effectLst>
                <a:glow rad="228600">
                  <a:srgbClr val="2D1807"/>
                </a:glow>
              </a:effectLst>
              <a:latin typeface="Arial Black" panose="020B0A04020102020204" pitchFamily="34" charset="0"/>
            </a:endParaRPr>
          </a:p>
        </p:txBody>
      </p:sp>
      <p:sp>
        <p:nvSpPr>
          <p:cNvPr id="9" name="TextBox 8"/>
          <p:cNvSpPr txBox="1"/>
          <p:nvPr/>
        </p:nvSpPr>
        <p:spPr>
          <a:xfrm>
            <a:off x="4829175" y="1404261"/>
            <a:ext cx="1619250" cy="369332"/>
          </a:xfrm>
          <a:prstGeom prst="rect">
            <a:avLst/>
          </a:prstGeom>
          <a:noFill/>
        </p:spPr>
        <p:txBody>
          <a:bodyPr wrap="square" rtlCol="0">
            <a:spAutoFit/>
          </a:bodyPr>
          <a:lstStyle/>
          <a:p>
            <a:r>
              <a:rPr lang="en-US" b="1" dirty="0" smtClean="0"/>
              <a:t>1 John 1:5-10</a:t>
            </a:r>
            <a:endParaRPr lang="en-US" b="1" dirty="0"/>
          </a:p>
        </p:txBody>
      </p:sp>
    </p:spTree>
    <p:extLst>
      <p:ext uri="{BB962C8B-B14F-4D97-AF65-F5344CB8AC3E}">
        <p14:creationId xmlns:p14="http://schemas.microsoft.com/office/powerpoint/2010/main" val="32151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895" r="20001"/>
          <a:stretch/>
        </p:blipFill>
        <p:spPr>
          <a:xfrm>
            <a:off x="2981324" y="600075"/>
            <a:ext cx="3438525" cy="1023261"/>
          </a:xfrm>
          <a:prstGeom prst="rect">
            <a:avLst/>
          </a:prstGeom>
        </p:spPr>
      </p:pic>
      <p:sp>
        <p:nvSpPr>
          <p:cNvPr id="4" name="TextBox 3"/>
          <p:cNvSpPr txBox="1"/>
          <p:nvPr/>
        </p:nvSpPr>
        <p:spPr>
          <a:xfrm>
            <a:off x="361949" y="5448300"/>
            <a:ext cx="8391525" cy="1200329"/>
          </a:xfrm>
          <a:prstGeom prst="rect">
            <a:avLst/>
          </a:prstGeom>
          <a:noFill/>
        </p:spPr>
        <p:txBody>
          <a:bodyPr wrap="square" rtlCol="0">
            <a:spAutoFit/>
          </a:bodyPr>
          <a:lstStyle/>
          <a:p>
            <a:r>
              <a:rPr lang="en-US" sz="3600" b="1" dirty="0" smtClean="0">
                <a:solidFill>
                  <a:schemeClr val="bg1"/>
                </a:solidFill>
                <a:effectLst>
                  <a:outerShdw blurRad="101600" dist="38100" dir="2700000" algn="tl" rotWithShape="0">
                    <a:prstClr val="black"/>
                  </a:outerShdw>
                </a:effectLst>
              </a:rPr>
              <a:t>“Whoever believes in the Son of God</a:t>
            </a:r>
            <a:br>
              <a:rPr lang="en-US" sz="3600" b="1" dirty="0" smtClean="0">
                <a:solidFill>
                  <a:schemeClr val="bg1"/>
                </a:solidFill>
                <a:effectLst>
                  <a:outerShdw blurRad="101600" dist="38100" dir="2700000" algn="tl" rotWithShape="0">
                    <a:prstClr val="black"/>
                  </a:outerShdw>
                </a:effectLst>
              </a:rPr>
            </a:br>
            <a:r>
              <a:rPr lang="en-US" sz="3600" b="1" dirty="0" smtClean="0">
                <a:solidFill>
                  <a:schemeClr val="bg1"/>
                </a:solidFill>
                <a:effectLst>
                  <a:outerShdw blurRad="101600" dist="38100" dir="2700000" algn="tl" rotWithShape="0">
                    <a:prstClr val="black"/>
                  </a:outerShdw>
                </a:effectLst>
              </a:rPr>
              <a:t>has the testimony in himself…” </a:t>
            </a:r>
            <a:r>
              <a:rPr lang="en-US" sz="3200" i="1" dirty="0" smtClean="0">
                <a:solidFill>
                  <a:schemeClr val="bg1"/>
                </a:solidFill>
                <a:effectLst>
                  <a:outerShdw blurRad="101600" dist="38100" dir="2700000" algn="tl" rotWithShape="0">
                    <a:prstClr val="black"/>
                  </a:outerShdw>
                </a:effectLst>
              </a:rPr>
              <a:t>1 John 5:10</a:t>
            </a:r>
            <a:endParaRPr lang="en-US" sz="3200" i="1" dirty="0">
              <a:solidFill>
                <a:schemeClr val="bg1"/>
              </a:solidFill>
              <a:effectLst>
                <a:outerShdw blurRad="101600" dist="38100" dir="2700000" algn="tl" rotWithShape="0">
                  <a:prstClr val="black"/>
                </a:outerShdw>
              </a:effectLst>
            </a:endParaRPr>
          </a:p>
        </p:txBody>
      </p:sp>
      <p:sp>
        <p:nvSpPr>
          <p:cNvPr id="5" name="TextBox 4"/>
          <p:cNvSpPr txBox="1"/>
          <p:nvPr/>
        </p:nvSpPr>
        <p:spPr>
          <a:xfrm>
            <a:off x="0" y="2228850"/>
            <a:ext cx="9144000" cy="646331"/>
          </a:xfrm>
          <a:prstGeom prst="rect">
            <a:avLst/>
          </a:prstGeom>
          <a:noFill/>
        </p:spPr>
        <p:txBody>
          <a:bodyPr wrap="square" rtlCol="0">
            <a:spAutoFit/>
          </a:bodyPr>
          <a:lstStyle/>
          <a:p>
            <a:pPr algn="ctr"/>
            <a:r>
              <a:rPr lang="en-US" sz="3600" dirty="0" smtClean="0">
                <a:ln>
                  <a:solidFill>
                    <a:schemeClr val="tx1"/>
                  </a:solidFill>
                </a:ln>
                <a:solidFill>
                  <a:schemeClr val="bg1"/>
                </a:solidFill>
                <a:effectLst>
                  <a:glow rad="228600">
                    <a:srgbClr val="2D1807"/>
                  </a:glow>
                </a:effectLst>
                <a:latin typeface="Arial Black" panose="020B0A04020102020204" pitchFamily="34" charset="0"/>
              </a:rPr>
              <a:t>The barrier of ACCEPTANCE</a:t>
            </a:r>
            <a:endParaRPr lang="en-US" sz="3600" dirty="0">
              <a:ln>
                <a:solidFill>
                  <a:schemeClr val="tx1"/>
                </a:solidFill>
              </a:ln>
              <a:solidFill>
                <a:schemeClr val="bg1"/>
              </a:solidFill>
              <a:effectLst>
                <a:glow rad="228600">
                  <a:srgbClr val="2D1807"/>
                </a:glow>
              </a:effectLst>
              <a:latin typeface="Arial Black" panose="020B0A04020102020204" pitchFamily="34" charset="0"/>
            </a:endParaRPr>
          </a:p>
        </p:txBody>
      </p:sp>
      <p:sp>
        <p:nvSpPr>
          <p:cNvPr id="7" name="TextBox 6"/>
          <p:cNvSpPr txBox="1"/>
          <p:nvPr/>
        </p:nvSpPr>
        <p:spPr>
          <a:xfrm>
            <a:off x="3819525" y="2957870"/>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GUILT</a:t>
            </a:r>
            <a:endParaRPr lang="en-US" sz="4000" b="1" dirty="0">
              <a:solidFill>
                <a:schemeClr val="bg1"/>
              </a:solidFill>
              <a:effectLst>
                <a:outerShdw blurRad="139700" dist="38100" dir="2700000" algn="tl" rotWithShape="0">
                  <a:prstClr val="black"/>
                </a:outerShdw>
              </a:effectLst>
            </a:endParaRPr>
          </a:p>
        </p:txBody>
      </p:sp>
      <p:sp>
        <p:nvSpPr>
          <p:cNvPr id="8" name="TextBox 7"/>
          <p:cNvSpPr txBox="1"/>
          <p:nvPr/>
        </p:nvSpPr>
        <p:spPr>
          <a:xfrm>
            <a:off x="3824287" y="3734515"/>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PUNISHMENT</a:t>
            </a:r>
            <a:endParaRPr lang="en-US" sz="4000" b="1" dirty="0">
              <a:solidFill>
                <a:schemeClr val="bg1"/>
              </a:solidFill>
              <a:effectLst>
                <a:outerShdw blurRad="139700" dist="38100" dir="2700000" algn="tl" rotWithShape="0">
                  <a:prstClr val="black"/>
                </a:outerShdw>
              </a:effectLst>
            </a:endParaRPr>
          </a:p>
        </p:txBody>
      </p:sp>
      <p:sp>
        <p:nvSpPr>
          <p:cNvPr id="9" name="TextBox 8"/>
          <p:cNvSpPr txBox="1"/>
          <p:nvPr/>
        </p:nvSpPr>
        <p:spPr>
          <a:xfrm>
            <a:off x="3819525" y="4524017"/>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FORGIVENESS</a:t>
            </a:r>
            <a:endParaRPr lang="en-US" sz="4000" b="1" dirty="0">
              <a:solidFill>
                <a:schemeClr val="bg1"/>
              </a:solidFill>
              <a:effectLst>
                <a:outerShdw blurRad="139700" dist="38100" dir="2700000" algn="tl" rotWithShape="0">
                  <a:prstClr val="black"/>
                </a:outerShdw>
              </a:effectLst>
            </a:endParaRPr>
          </a:p>
        </p:txBody>
      </p:sp>
    </p:spTree>
    <p:extLst>
      <p:ext uri="{BB962C8B-B14F-4D97-AF65-F5344CB8AC3E}">
        <p14:creationId xmlns:p14="http://schemas.microsoft.com/office/powerpoint/2010/main" val="11335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895" r="20001"/>
          <a:stretch/>
        </p:blipFill>
        <p:spPr>
          <a:xfrm>
            <a:off x="2981324" y="600075"/>
            <a:ext cx="3438525" cy="1023261"/>
          </a:xfrm>
          <a:prstGeom prst="rect">
            <a:avLst/>
          </a:prstGeom>
        </p:spPr>
      </p:pic>
      <p:sp>
        <p:nvSpPr>
          <p:cNvPr id="5" name="TextBox 4"/>
          <p:cNvSpPr txBox="1"/>
          <p:nvPr/>
        </p:nvSpPr>
        <p:spPr>
          <a:xfrm>
            <a:off x="0" y="2228850"/>
            <a:ext cx="9144000" cy="646331"/>
          </a:xfrm>
          <a:prstGeom prst="rect">
            <a:avLst/>
          </a:prstGeom>
          <a:noFill/>
        </p:spPr>
        <p:txBody>
          <a:bodyPr wrap="square" rtlCol="0">
            <a:spAutoFit/>
          </a:bodyPr>
          <a:lstStyle/>
          <a:p>
            <a:pPr algn="ctr"/>
            <a:r>
              <a:rPr lang="en-US" sz="3600" dirty="0" smtClean="0">
                <a:ln>
                  <a:solidFill>
                    <a:schemeClr val="tx1"/>
                  </a:solidFill>
                </a:ln>
                <a:solidFill>
                  <a:schemeClr val="bg1"/>
                </a:solidFill>
                <a:effectLst>
                  <a:glow rad="228600">
                    <a:srgbClr val="2D1807"/>
                  </a:glow>
                </a:effectLst>
                <a:latin typeface="Arial Black" panose="020B0A04020102020204" pitchFamily="34" charset="0"/>
              </a:rPr>
              <a:t>The barrier of ACCEPTANCE</a:t>
            </a:r>
            <a:endParaRPr lang="en-US" sz="3600" dirty="0">
              <a:ln>
                <a:solidFill>
                  <a:schemeClr val="tx1"/>
                </a:solidFill>
              </a:ln>
              <a:solidFill>
                <a:schemeClr val="bg1"/>
              </a:solidFill>
              <a:effectLst>
                <a:glow rad="228600">
                  <a:srgbClr val="2D1807"/>
                </a:glow>
              </a:effectLst>
              <a:latin typeface="Arial Black" panose="020B0A04020102020204" pitchFamily="34" charset="0"/>
            </a:endParaRPr>
          </a:p>
        </p:txBody>
      </p:sp>
      <p:sp>
        <p:nvSpPr>
          <p:cNvPr id="7" name="TextBox 6"/>
          <p:cNvSpPr txBox="1"/>
          <p:nvPr/>
        </p:nvSpPr>
        <p:spPr>
          <a:xfrm>
            <a:off x="3819525" y="2957870"/>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GUILT</a:t>
            </a:r>
            <a:endParaRPr lang="en-US" sz="4000" b="1" dirty="0">
              <a:solidFill>
                <a:schemeClr val="bg1"/>
              </a:solidFill>
              <a:effectLst>
                <a:outerShdw blurRad="139700" dist="38100" dir="2700000" algn="tl" rotWithShape="0">
                  <a:prstClr val="black"/>
                </a:outerShdw>
              </a:effectLst>
            </a:endParaRPr>
          </a:p>
        </p:txBody>
      </p:sp>
      <p:sp>
        <p:nvSpPr>
          <p:cNvPr id="8" name="TextBox 7"/>
          <p:cNvSpPr txBox="1"/>
          <p:nvPr/>
        </p:nvSpPr>
        <p:spPr>
          <a:xfrm>
            <a:off x="3824287" y="3734515"/>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PUNISHMENT</a:t>
            </a:r>
            <a:endParaRPr lang="en-US" sz="4000" b="1" dirty="0">
              <a:solidFill>
                <a:schemeClr val="bg1"/>
              </a:solidFill>
              <a:effectLst>
                <a:outerShdw blurRad="139700" dist="38100" dir="2700000" algn="tl" rotWithShape="0">
                  <a:prstClr val="black"/>
                </a:outerShdw>
              </a:effectLst>
            </a:endParaRPr>
          </a:p>
        </p:txBody>
      </p:sp>
      <p:sp>
        <p:nvSpPr>
          <p:cNvPr id="9" name="TextBox 8"/>
          <p:cNvSpPr txBox="1"/>
          <p:nvPr/>
        </p:nvSpPr>
        <p:spPr>
          <a:xfrm>
            <a:off x="3819525" y="4524017"/>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FORGIVENESS</a:t>
            </a:r>
            <a:endParaRPr lang="en-US" sz="4000" b="1" dirty="0">
              <a:solidFill>
                <a:schemeClr val="bg1"/>
              </a:solidFill>
              <a:effectLst>
                <a:outerShdw blurRad="139700" dist="38100" dir="2700000" algn="tl" rotWithShape="0">
                  <a:prstClr val="black"/>
                </a:outerShdw>
              </a:effectLst>
            </a:endParaRPr>
          </a:p>
        </p:txBody>
      </p:sp>
      <p:sp>
        <p:nvSpPr>
          <p:cNvPr id="12" name="TextBox 11"/>
          <p:cNvSpPr txBox="1"/>
          <p:nvPr/>
        </p:nvSpPr>
        <p:spPr>
          <a:xfrm>
            <a:off x="3819524" y="5313519"/>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SUFFERING</a:t>
            </a:r>
            <a:endParaRPr lang="en-US" sz="4000" b="1" dirty="0">
              <a:solidFill>
                <a:schemeClr val="bg1"/>
              </a:solidFill>
              <a:effectLst>
                <a:outerShdw blurRad="139700" dist="38100" dir="2700000" algn="tl" rotWithShape="0">
                  <a:prstClr val="black"/>
                </a:outerShdw>
              </a:effectLst>
            </a:endParaRPr>
          </a:p>
        </p:txBody>
      </p:sp>
    </p:spTree>
    <p:extLst>
      <p:ext uri="{BB962C8B-B14F-4D97-AF65-F5344CB8AC3E}">
        <p14:creationId xmlns:p14="http://schemas.microsoft.com/office/powerpoint/2010/main" val="152015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2981325"/>
            <a:ext cx="9144000" cy="1446550"/>
          </a:xfrm>
          <a:prstGeom prst="rect">
            <a:avLst/>
          </a:prstGeom>
          <a:noFill/>
        </p:spPr>
        <p:txBody>
          <a:bodyPr wrap="square" rtlCol="0">
            <a:spAutoFit/>
          </a:bodyPr>
          <a:lstStyle/>
          <a:p>
            <a:pPr algn="ctr"/>
            <a:r>
              <a:rPr lang="en-US" sz="4400" dirty="0" smtClean="0">
                <a:ln>
                  <a:solidFill>
                    <a:schemeClr val="bg1"/>
                  </a:solidFill>
                </a:ln>
                <a:solidFill>
                  <a:schemeClr val="bg1"/>
                </a:solidFill>
                <a:latin typeface="Book Antiqua" panose="02040602050305030304" pitchFamily="18" charset="0"/>
              </a:rPr>
              <a:t>Accepting God’s forgiveness</a:t>
            </a:r>
            <a:br>
              <a:rPr lang="en-US" sz="4400" dirty="0" smtClean="0">
                <a:ln>
                  <a:solidFill>
                    <a:schemeClr val="bg1"/>
                  </a:solidFill>
                </a:ln>
                <a:solidFill>
                  <a:schemeClr val="bg1"/>
                </a:solidFill>
                <a:latin typeface="Book Antiqua" panose="02040602050305030304" pitchFamily="18" charset="0"/>
              </a:rPr>
            </a:br>
            <a:r>
              <a:rPr lang="en-US" sz="4400" dirty="0" smtClean="0">
                <a:ln>
                  <a:solidFill>
                    <a:schemeClr val="bg1"/>
                  </a:solidFill>
                </a:ln>
                <a:solidFill>
                  <a:schemeClr val="bg1"/>
                </a:solidFill>
                <a:latin typeface="Book Antiqua" panose="02040602050305030304" pitchFamily="18" charset="0"/>
              </a:rPr>
              <a:t>is an ACT of faith</a:t>
            </a:r>
            <a:endParaRPr lang="en-US" sz="4400" dirty="0">
              <a:ln>
                <a:solidFill>
                  <a:schemeClr val="bg1"/>
                </a:solidFill>
              </a:ln>
              <a:solidFill>
                <a:schemeClr val="bg1"/>
              </a:solidFill>
              <a:latin typeface="Book Antiqua" panose="02040602050305030304" pitchFamily="18" charset="0"/>
            </a:endParaRPr>
          </a:p>
        </p:txBody>
      </p:sp>
    </p:spTree>
    <p:extLst>
      <p:ext uri="{BB962C8B-B14F-4D97-AF65-F5344CB8AC3E}">
        <p14:creationId xmlns:p14="http://schemas.microsoft.com/office/powerpoint/2010/main" val="36705850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2981325"/>
            <a:ext cx="9144000" cy="1446550"/>
          </a:xfrm>
          <a:prstGeom prst="rect">
            <a:avLst/>
          </a:prstGeom>
          <a:noFill/>
        </p:spPr>
        <p:txBody>
          <a:bodyPr wrap="square" rtlCol="0">
            <a:spAutoFit/>
          </a:bodyPr>
          <a:lstStyle/>
          <a:p>
            <a:pPr algn="ctr"/>
            <a:r>
              <a:rPr lang="en-US" sz="4400" dirty="0" smtClean="0">
                <a:ln>
                  <a:solidFill>
                    <a:schemeClr val="bg1"/>
                  </a:solidFill>
                </a:ln>
                <a:solidFill>
                  <a:schemeClr val="bg1"/>
                </a:solidFill>
                <a:latin typeface="Book Antiqua" panose="02040602050305030304" pitchFamily="18" charset="0"/>
              </a:rPr>
              <a:t>Extending forgiveness</a:t>
            </a:r>
            <a:br>
              <a:rPr lang="en-US" sz="4400" dirty="0" smtClean="0">
                <a:ln>
                  <a:solidFill>
                    <a:schemeClr val="bg1"/>
                  </a:solidFill>
                </a:ln>
                <a:solidFill>
                  <a:schemeClr val="bg1"/>
                </a:solidFill>
                <a:latin typeface="Book Antiqua" panose="02040602050305030304" pitchFamily="18" charset="0"/>
              </a:rPr>
            </a:br>
            <a:r>
              <a:rPr lang="en-US" sz="4400" dirty="0" smtClean="0">
                <a:ln>
                  <a:solidFill>
                    <a:schemeClr val="bg1"/>
                  </a:solidFill>
                </a:ln>
                <a:solidFill>
                  <a:schemeClr val="bg1"/>
                </a:solidFill>
                <a:latin typeface="Book Antiqua" panose="02040602050305030304" pitchFamily="18" charset="0"/>
              </a:rPr>
              <a:t>is an ACT of obedience</a:t>
            </a:r>
            <a:endParaRPr lang="en-US" sz="4400" dirty="0">
              <a:ln>
                <a:solidFill>
                  <a:schemeClr val="bg1"/>
                </a:solidFill>
              </a:ln>
              <a:solidFill>
                <a:schemeClr val="bg1"/>
              </a:solidFill>
              <a:latin typeface="Book Antiqua" panose="02040602050305030304" pitchFamily="18" charset="0"/>
            </a:endParaRPr>
          </a:p>
        </p:txBody>
      </p:sp>
    </p:spTree>
    <p:extLst>
      <p:ext uri="{BB962C8B-B14F-4D97-AF65-F5344CB8AC3E}">
        <p14:creationId xmlns:p14="http://schemas.microsoft.com/office/powerpoint/2010/main" val="1792306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2981325"/>
            <a:ext cx="9144000" cy="1446550"/>
          </a:xfrm>
          <a:prstGeom prst="rect">
            <a:avLst/>
          </a:prstGeom>
          <a:noFill/>
        </p:spPr>
        <p:txBody>
          <a:bodyPr wrap="square" rtlCol="0">
            <a:spAutoFit/>
          </a:bodyPr>
          <a:lstStyle/>
          <a:p>
            <a:pPr algn="ctr"/>
            <a:r>
              <a:rPr lang="en-US" sz="4400" dirty="0" smtClean="0">
                <a:ln>
                  <a:solidFill>
                    <a:schemeClr val="bg1"/>
                  </a:solidFill>
                </a:ln>
                <a:solidFill>
                  <a:schemeClr val="bg1"/>
                </a:solidFill>
                <a:latin typeface="Book Antiqua" panose="02040602050305030304" pitchFamily="18" charset="0"/>
              </a:rPr>
              <a:t>Trusting His forgiveness</a:t>
            </a:r>
            <a:br>
              <a:rPr lang="en-US" sz="4400" dirty="0" smtClean="0">
                <a:ln>
                  <a:solidFill>
                    <a:schemeClr val="bg1"/>
                  </a:solidFill>
                </a:ln>
                <a:solidFill>
                  <a:schemeClr val="bg1"/>
                </a:solidFill>
                <a:latin typeface="Book Antiqua" panose="02040602050305030304" pitchFamily="18" charset="0"/>
              </a:rPr>
            </a:br>
            <a:r>
              <a:rPr lang="en-US" sz="4400" dirty="0" smtClean="0">
                <a:ln>
                  <a:solidFill>
                    <a:schemeClr val="bg1"/>
                  </a:solidFill>
                </a:ln>
                <a:solidFill>
                  <a:schemeClr val="bg1"/>
                </a:solidFill>
                <a:latin typeface="Book Antiqua" panose="02040602050305030304" pitchFamily="18" charset="0"/>
              </a:rPr>
              <a:t>is our ONLY hope</a:t>
            </a:r>
            <a:endParaRPr lang="en-US" sz="4400" dirty="0">
              <a:ln>
                <a:solidFill>
                  <a:schemeClr val="bg1"/>
                </a:solidFill>
              </a:ln>
              <a:solidFill>
                <a:schemeClr val="bg1"/>
              </a:solidFill>
              <a:latin typeface="Book Antiqua" panose="02040602050305030304" pitchFamily="18" charset="0"/>
            </a:endParaRPr>
          </a:p>
        </p:txBody>
      </p:sp>
    </p:spTree>
    <p:extLst>
      <p:ext uri="{BB962C8B-B14F-4D97-AF65-F5344CB8AC3E}">
        <p14:creationId xmlns:p14="http://schemas.microsoft.com/office/powerpoint/2010/main" val="8464495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698505"/>
            <a:ext cx="9144000" cy="3539430"/>
          </a:xfrm>
          <a:prstGeom prst="rect">
            <a:avLst/>
          </a:prstGeom>
          <a:noFill/>
        </p:spPr>
        <p:txBody>
          <a:bodyPr wrap="square" rtlCol="0" anchor="ctr">
            <a:spAutoFit/>
          </a:bodyPr>
          <a:lstStyle/>
          <a:p>
            <a:pPr algn="ctr"/>
            <a:r>
              <a:rPr lang="en-US" sz="3200" dirty="0" smtClean="0">
                <a:ln>
                  <a:solidFill>
                    <a:schemeClr val="bg1"/>
                  </a:solidFill>
                </a:ln>
                <a:solidFill>
                  <a:schemeClr val="bg1"/>
                </a:solidFill>
                <a:latin typeface="Book Antiqua" panose="02040602050305030304" pitchFamily="18" charset="0"/>
              </a:rPr>
              <a:t>Forgiveness is a matter of faith,</a:t>
            </a:r>
            <a:br>
              <a:rPr lang="en-US" sz="3200" dirty="0" smtClean="0">
                <a:ln>
                  <a:solidFill>
                    <a:schemeClr val="bg1"/>
                  </a:solidFill>
                </a:ln>
                <a:solidFill>
                  <a:schemeClr val="bg1"/>
                </a:solidFill>
                <a:latin typeface="Book Antiqua" panose="02040602050305030304" pitchFamily="18" charset="0"/>
              </a:rPr>
            </a:br>
            <a:r>
              <a:rPr lang="en-US" sz="3200" dirty="0" smtClean="0">
                <a:ln>
                  <a:solidFill>
                    <a:schemeClr val="bg1"/>
                  </a:solidFill>
                </a:ln>
                <a:solidFill>
                  <a:schemeClr val="bg1"/>
                </a:solidFill>
                <a:latin typeface="Book Antiqua" panose="02040602050305030304" pitchFamily="18" charset="0"/>
              </a:rPr>
              <a:t>not feeling. We can be forgiven. ALL</a:t>
            </a:r>
            <a:br>
              <a:rPr lang="en-US" sz="3200" dirty="0" smtClean="0">
                <a:ln>
                  <a:solidFill>
                    <a:schemeClr val="bg1"/>
                  </a:solidFill>
                </a:ln>
                <a:solidFill>
                  <a:schemeClr val="bg1"/>
                </a:solidFill>
                <a:latin typeface="Book Antiqua" panose="02040602050305030304" pitchFamily="18" charset="0"/>
              </a:rPr>
            </a:br>
            <a:r>
              <a:rPr lang="en-US" sz="3200" dirty="0" smtClean="0">
                <a:ln>
                  <a:solidFill>
                    <a:schemeClr val="bg1"/>
                  </a:solidFill>
                </a:ln>
                <a:solidFill>
                  <a:schemeClr val="bg1"/>
                </a:solidFill>
                <a:latin typeface="Book Antiqua" panose="02040602050305030304" pitchFamily="18" charset="0"/>
              </a:rPr>
              <a:t>can be forgiven. It is left to us to accept His</a:t>
            </a:r>
            <a:br>
              <a:rPr lang="en-US" sz="3200" dirty="0" smtClean="0">
                <a:ln>
                  <a:solidFill>
                    <a:schemeClr val="bg1"/>
                  </a:solidFill>
                </a:ln>
                <a:solidFill>
                  <a:schemeClr val="bg1"/>
                </a:solidFill>
                <a:latin typeface="Book Antiqua" panose="02040602050305030304" pitchFamily="18" charset="0"/>
              </a:rPr>
            </a:br>
            <a:r>
              <a:rPr lang="en-US" sz="3200" dirty="0" smtClean="0">
                <a:ln>
                  <a:solidFill>
                    <a:schemeClr val="bg1"/>
                  </a:solidFill>
                </a:ln>
                <a:solidFill>
                  <a:schemeClr val="bg1"/>
                </a:solidFill>
                <a:latin typeface="Book Antiqua" panose="02040602050305030304" pitchFamily="18" charset="0"/>
              </a:rPr>
              <a:t>payment on the cross and trust its power.</a:t>
            </a:r>
          </a:p>
          <a:p>
            <a:pPr algn="ctr"/>
            <a:r>
              <a:rPr lang="en-US" sz="3200" dirty="0" smtClean="0">
                <a:ln>
                  <a:solidFill>
                    <a:schemeClr val="bg1"/>
                  </a:solidFill>
                </a:ln>
                <a:solidFill>
                  <a:schemeClr val="bg1"/>
                </a:solidFill>
                <a:latin typeface="Book Antiqua" panose="02040602050305030304" pitchFamily="18" charset="0"/>
              </a:rPr>
              <a:t>No, we don’t deserve it. Yes, we</a:t>
            </a:r>
            <a:br>
              <a:rPr lang="en-US" sz="3200" dirty="0" smtClean="0">
                <a:ln>
                  <a:solidFill>
                    <a:schemeClr val="bg1"/>
                  </a:solidFill>
                </a:ln>
                <a:solidFill>
                  <a:schemeClr val="bg1"/>
                </a:solidFill>
                <a:latin typeface="Book Antiqua" panose="02040602050305030304" pitchFamily="18" charset="0"/>
              </a:rPr>
            </a:br>
            <a:r>
              <a:rPr lang="en-US" sz="3200" dirty="0" smtClean="0">
                <a:ln>
                  <a:solidFill>
                    <a:schemeClr val="bg1"/>
                  </a:solidFill>
                </a:ln>
                <a:solidFill>
                  <a:schemeClr val="bg1"/>
                </a:solidFill>
                <a:latin typeface="Book Antiqua" panose="02040602050305030304" pitchFamily="18" charset="0"/>
              </a:rPr>
              <a:t>deserve Hell, but He offers</a:t>
            </a:r>
            <a:r>
              <a:rPr lang="en-US" sz="3200" dirty="0">
                <a:ln>
                  <a:solidFill>
                    <a:schemeClr val="bg1"/>
                  </a:solidFill>
                </a:ln>
                <a:solidFill>
                  <a:schemeClr val="bg1"/>
                </a:solidFill>
                <a:latin typeface="Book Antiqua" panose="02040602050305030304" pitchFamily="18" charset="0"/>
              </a:rPr>
              <a:t> </a:t>
            </a:r>
            <a:r>
              <a:rPr lang="en-US" sz="3200" dirty="0" smtClean="0">
                <a:ln>
                  <a:solidFill>
                    <a:schemeClr val="bg1"/>
                  </a:solidFill>
                </a:ln>
                <a:solidFill>
                  <a:schemeClr val="bg1"/>
                </a:solidFill>
                <a:latin typeface="Book Antiqua" panose="02040602050305030304" pitchFamily="18" charset="0"/>
              </a:rPr>
              <a:t>us</a:t>
            </a:r>
          </a:p>
          <a:p>
            <a:pPr algn="ctr"/>
            <a:r>
              <a:rPr lang="en-US" sz="3200" dirty="0" smtClean="0">
                <a:ln>
                  <a:solidFill>
                    <a:schemeClr val="bg1"/>
                  </a:solidFill>
                </a:ln>
                <a:solidFill>
                  <a:schemeClr val="bg1"/>
                </a:solidFill>
                <a:latin typeface="Book Antiqua" panose="02040602050305030304" pitchFamily="18" charset="0"/>
              </a:rPr>
              <a:t>GRACE and MERCY!</a:t>
            </a:r>
          </a:p>
        </p:txBody>
      </p:sp>
    </p:spTree>
    <p:extLst>
      <p:ext uri="{BB962C8B-B14F-4D97-AF65-F5344CB8AC3E}">
        <p14:creationId xmlns:p14="http://schemas.microsoft.com/office/powerpoint/2010/main" val="3377109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2429436"/>
            <a:ext cx="9144000" cy="707886"/>
          </a:xfrm>
          <a:prstGeom prst="rect">
            <a:avLst/>
          </a:prstGeom>
          <a:noFill/>
        </p:spPr>
        <p:txBody>
          <a:bodyPr wrap="square" rtlCol="0">
            <a:spAutoFit/>
          </a:bodyPr>
          <a:lstStyle/>
          <a:p>
            <a:pPr algn="ctr"/>
            <a:r>
              <a:rPr lang="en-US" sz="4000" spc="600" dirty="0" smtClean="0">
                <a:ln>
                  <a:solidFill>
                    <a:srgbClr val="FFFBE4"/>
                  </a:solidFill>
                </a:ln>
                <a:solidFill>
                  <a:srgbClr val="FFFBE4"/>
                </a:solidFill>
                <a:effectLst>
                  <a:outerShdw blurRad="177800" dist="38100" dir="2700000" algn="tl" rotWithShape="0">
                    <a:prstClr val="black"/>
                  </a:outerShdw>
                </a:effectLst>
                <a:latin typeface="Candara" panose="020E0502030303020204" pitchFamily="34" charset="0"/>
              </a:rPr>
              <a:t>BARRIERS TO</a:t>
            </a:r>
            <a:endParaRPr lang="en-US" sz="4000" spc="600" dirty="0">
              <a:ln>
                <a:solidFill>
                  <a:srgbClr val="FFFBE4"/>
                </a:solidFill>
              </a:ln>
              <a:solidFill>
                <a:srgbClr val="FFFBE4"/>
              </a:solidFill>
              <a:effectLst>
                <a:outerShdw blurRad="177800" dist="38100" dir="2700000" algn="tl" rotWithShape="0">
                  <a:prstClr val="black"/>
                </a:outerShdw>
              </a:effectLst>
              <a:latin typeface="Candara" panose="020E0502030303020204" pitchFamily="34" charset="0"/>
            </a:endParaRPr>
          </a:p>
        </p:txBody>
      </p:sp>
      <p:sp>
        <p:nvSpPr>
          <p:cNvPr id="6" name="TextBox 5"/>
          <p:cNvSpPr txBox="1"/>
          <p:nvPr/>
        </p:nvSpPr>
        <p:spPr>
          <a:xfrm>
            <a:off x="-8965" y="2563904"/>
            <a:ext cx="9144000" cy="1323439"/>
          </a:xfrm>
          <a:prstGeom prst="rect">
            <a:avLst/>
          </a:prstGeom>
          <a:noFill/>
        </p:spPr>
        <p:txBody>
          <a:bodyPr wrap="square" rtlCol="0">
            <a:spAutoFit/>
          </a:bodyPr>
          <a:lstStyle/>
          <a:p>
            <a:pPr algn="ctr"/>
            <a:r>
              <a:rPr lang="en-US" sz="8000" spc="-300" dirty="0" err="1" smtClean="0">
                <a:ln>
                  <a:solidFill>
                    <a:schemeClr val="bg1"/>
                  </a:solidFill>
                </a:ln>
                <a:solidFill>
                  <a:srgbClr val="FFFBE4"/>
                </a:solidFill>
                <a:effectLst>
                  <a:outerShdw blurRad="165100" dist="38100" dir="2700000" algn="tl" rotWithShape="0">
                    <a:prstClr val="black"/>
                  </a:outerShdw>
                </a:effectLst>
                <a:latin typeface="AR JULIAN" panose="02000000000000000000" pitchFamily="2" charset="0"/>
              </a:rPr>
              <a:t>ForgivenesS</a:t>
            </a:r>
            <a:endParaRPr lang="en-US" sz="8000" spc="-300" dirty="0">
              <a:ln>
                <a:solidFill>
                  <a:schemeClr val="bg1"/>
                </a:solidFill>
              </a:ln>
              <a:solidFill>
                <a:srgbClr val="FFFBE4"/>
              </a:solidFill>
              <a:effectLst>
                <a:outerShdw blurRad="165100" dist="38100" dir="2700000" algn="tl" rotWithShape="0">
                  <a:prstClr val="black"/>
                </a:outerShdw>
              </a:effectLst>
              <a:latin typeface="AR JULIAN" panose="02000000000000000000" pitchFamily="2" charset="0"/>
            </a:endParaRPr>
          </a:p>
        </p:txBody>
      </p:sp>
    </p:spTree>
    <p:extLst>
      <p:ext uri="{BB962C8B-B14F-4D97-AF65-F5344CB8AC3E}">
        <p14:creationId xmlns:p14="http://schemas.microsoft.com/office/powerpoint/2010/main" val="117926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327655" y="5580760"/>
            <a:ext cx="3695242" cy="584775"/>
          </a:xfrm>
          <a:prstGeom prst="rect">
            <a:avLst/>
          </a:prstGeom>
        </p:spPr>
        <p:txBody>
          <a:bodyPr wrap="none">
            <a:spAutoFit/>
          </a:bodyPr>
          <a:lstStyle/>
          <a:p>
            <a:r>
              <a:rPr lang="en-US" sz="3200" dirty="0" err="1" smtClean="0">
                <a:ln>
                  <a:solidFill>
                    <a:schemeClr val="bg1"/>
                  </a:solidFill>
                </a:ln>
                <a:solidFill>
                  <a:schemeClr val="bg1"/>
                </a:solidFill>
                <a:latin typeface="Book Antiqua" panose="02040602050305030304" pitchFamily="18" charset="0"/>
              </a:rPr>
              <a:t>Dylann</a:t>
            </a:r>
            <a:r>
              <a:rPr lang="en-US" sz="3200" dirty="0" smtClean="0">
                <a:ln>
                  <a:solidFill>
                    <a:schemeClr val="bg1"/>
                  </a:solidFill>
                </a:ln>
                <a:solidFill>
                  <a:schemeClr val="bg1"/>
                </a:solidFill>
                <a:latin typeface="Book Antiqua" panose="02040602050305030304" pitchFamily="18" charset="0"/>
              </a:rPr>
              <a:t> Storm Roof</a:t>
            </a:r>
            <a:endParaRPr lang="en-US" sz="3200" dirty="0"/>
          </a:p>
        </p:txBody>
      </p:sp>
      <p:pic>
        <p:nvPicPr>
          <p:cNvPr id="1026" name="Picture 2" descr="http://www.abc.net.au/news/image/6560378-3x2-940x627.jpg"/>
          <p:cNvPicPr>
            <a:picLocks noChangeAspect="1" noChangeArrowheads="1"/>
          </p:cNvPicPr>
          <p:nvPr/>
        </p:nvPicPr>
        <p:blipFill rotWithShape="1">
          <a:blip r:embed="rId2">
            <a:extLst>
              <a:ext uri="{28A0092B-C50C-407E-A947-70E740481C1C}">
                <a14:useLocalDpi xmlns:a14="http://schemas.microsoft.com/office/drawing/2010/main" val="0"/>
              </a:ext>
            </a:extLst>
          </a:blip>
          <a:srcRect l="9154" r="7804"/>
          <a:stretch/>
        </p:blipFill>
        <p:spPr bwMode="auto">
          <a:xfrm>
            <a:off x="3734429" y="1352550"/>
            <a:ext cx="4881694" cy="392112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5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452282"/>
            <a:ext cx="9144000" cy="4031873"/>
          </a:xfrm>
          <a:prstGeom prst="rect">
            <a:avLst/>
          </a:prstGeom>
          <a:noFill/>
        </p:spPr>
        <p:txBody>
          <a:bodyPr wrap="square" rtlCol="0">
            <a:spAutoFit/>
          </a:bodyPr>
          <a:lstStyle/>
          <a:p>
            <a:pPr algn="ctr"/>
            <a:r>
              <a:rPr lang="en-US" sz="3200" dirty="0" smtClean="0">
                <a:ln>
                  <a:solidFill>
                    <a:schemeClr val="bg1"/>
                  </a:solidFill>
                </a:ln>
                <a:solidFill>
                  <a:schemeClr val="bg1"/>
                </a:solidFill>
                <a:latin typeface="Book Antiqua" panose="02040602050305030304" pitchFamily="18" charset="0"/>
              </a:rPr>
              <a:t>On June 17, 2015 twenty-one</a:t>
            </a:r>
            <a:br>
              <a:rPr lang="en-US" sz="3200" dirty="0" smtClean="0">
                <a:ln>
                  <a:solidFill>
                    <a:schemeClr val="bg1"/>
                  </a:solidFill>
                </a:ln>
                <a:solidFill>
                  <a:schemeClr val="bg1"/>
                </a:solidFill>
                <a:latin typeface="Book Antiqua" panose="02040602050305030304" pitchFamily="18" charset="0"/>
              </a:rPr>
            </a:br>
            <a:r>
              <a:rPr lang="en-US" sz="3200" dirty="0" smtClean="0">
                <a:ln>
                  <a:solidFill>
                    <a:schemeClr val="bg1"/>
                  </a:solidFill>
                </a:ln>
                <a:solidFill>
                  <a:schemeClr val="bg1"/>
                </a:solidFill>
                <a:latin typeface="Book Antiqua" panose="02040602050305030304" pitchFamily="18" charset="0"/>
              </a:rPr>
              <a:t>year old </a:t>
            </a:r>
            <a:r>
              <a:rPr lang="en-US" sz="3200" dirty="0" err="1" smtClean="0">
                <a:ln>
                  <a:solidFill>
                    <a:schemeClr val="bg1"/>
                  </a:solidFill>
                </a:ln>
                <a:solidFill>
                  <a:schemeClr val="bg1"/>
                </a:solidFill>
                <a:latin typeface="Book Antiqua" panose="02040602050305030304" pitchFamily="18" charset="0"/>
              </a:rPr>
              <a:t>Dylann</a:t>
            </a:r>
            <a:r>
              <a:rPr lang="en-US" sz="3200" dirty="0" smtClean="0">
                <a:ln>
                  <a:solidFill>
                    <a:schemeClr val="bg1"/>
                  </a:solidFill>
                </a:ln>
                <a:solidFill>
                  <a:schemeClr val="bg1"/>
                </a:solidFill>
                <a:latin typeface="Book Antiqua" panose="02040602050305030304" pitchFamily="18" charset="0"/>
              </a:rPr>
              <a:t> Storm Roof walked</a:t>
            </a:r>
            <a:br>
              <a:rPr lang="en-US" sz="3200" dirty="0" smtClean="0">
                <a:ln>
                  <a:solidFill>
                    <a:schemeClr val="bg1"/>
                  </a:solidFill>
                </a:ln>
                <a:solidFill>
                  <a:schemeClr val="bg1"/>
                </a:solidFill>
                <a:latin typeface="Book Antiqua" panose="02040602050305030304" pitchFamily="18" charset="0"/>
              </a:rPr>
            </a:br>
            <a:r>
              <a:rPr lang="en-US" sz="3200" dirty="0" smtClean="0">
                <a:ln>
                  <a:solidFill>
                    <a:schemeClr val="bg1"/>
                  </a:solidFill>
                </a:ln>
                <a:solidFill>
                  <a:schemeClr val="bg1"/>
                </a:solidFill>
                <a:latin typeface="Book Antiqua" panose="02040602050305030304" pitchFamily="18" charset="0"/>
              </a:rPr>
              <a:t>into Emanuel African Methodist Episcopal Church in Charleston, South Carolina sat for a Bible Study and then opened fire killing nine innocent worshippers, that included the</a:t>
            </a:r>
            <a:br>
              <a:rPr lang="en-US" sz="3200" dirty="0" smtClean="0">
                <a:ln>
                  <a:solidFill>
                    <a:schemeClr val="bg1"/>
                  </a:solidFill>
                </a:ln>
                <a:solidFill>
                  <a:schemeClr val="bg1"/>
                </a:solidFill>
                <a:latin typeface="Book Antiqua" panose="02040602050305030304" pitchFamily="18" charset="0"/>
              </a:rPr>
            </a:br>
            <a:r>
              <a:rPr lang="en-US" sz="3200" dirty="0" smtClean="0">
                <a:ln>
                  <a:solidFill>
                    <a:schemeClr val="bg1"/>
                  </a:solidFill>
                </a:ln>
                <a:solidFill>
                  <a:schemeClr val="bg1"/>
                </a:solidFill>
                <a:latin typeface="Book Antiqua" panose="02040602050305030304" pitchFamily="18" charset="0"/>
              </a:rPr>
              <a:t>church’s senior pastor and state</a:t>
            </a:r>
            <a:br>
              <a:rPr lang="en-US" sz="3200" dirty="0" smtClean="0">
                <a:ln>
                  <a:solidFill>
                    <a:schemeClr val="bg1"/>
                  </a:solidFill>
                </a:ln>
                <a:solidFill>
                  <a:schemeClr val="bg1"/>
                </a:solidFill>
                <a:latin typeface="Book Antiqua" panose="02040602050305030304" pitchFamily="18" charset="0"/>
              </a:rPr>
            </a:br>
            <a:r>
              <a:rPr lang="en-US" sz="3200" dirty="0" smtClean="0">
                <a:ln>
                  <a:solidFill>
                    <a:schemeClr val="bg1"/>
                  </a:solidFill>
                </a:ln>
                <a:solidFill>
                  <a:schemeClr val="bg1"/>
                </a:solidFill>
                <a:latin typeface="Book Antiqua" panose="02040602050305030304" pitchFamily="18" charset="0"/>
              </a:rPr>
              <a:t>senator </a:t>
            </a:r>
            <a:r>
              <a:rPr lang="en-US" sz="3200" dirty="0" err="1" smtClean="0">
                <a:ln>
                  <a:solidFill>
                    <a:schemeClr val="bg1"/>
                  </a:solidFill>
                </a:ln>
                <a:solidFill>
                  <a:schemeClr val="bg1"/>
                </a:solidFill>
                <a:latin typeface="Book Antiqua" panose="02040602050305030304" pitchFamily="18" charset="0"/>
              </a:rPr>
              <a:t>Clementa</a:t>
            </a:r>
            <a:r>
              <a:rPr lang="en-US" sz="3200" dirty="0" smtClean="0">
                <a:ln>
                  <a:solidFill>
                    <a:schemeClr val="bg1"/>
                  </a:solidFill>
                </a:ln>
                <a:solidFill>
                  <a:schemeClr val="bg1"/>
                </a:solidFill>
                <a:latin typeface="Book Antiqua" panose="02040602050305030304" pitchFamily="18" charset="0"/>
              </a:rPr>
              <a:t> C. </a:t>
            </a:r>
            <a:r>
              <a:rPr lang="en-US" sz="3200" dirty="0" err="1" smtClean="0">
                <a:ln>
                  <a:solidFill>
                    <a:schemeClr val="bg1"/>
                  </a:solidFill>
                </a:ln>
                <a:solidFill>
                  <a:schemeClr val="bg1"/>
                </a:solidFill>
                <a:latin typeface="Book Antiqua" panose="02040602050305030304" pitchFamily="18" charset="0"/>
              </a:rPr>
              <a:t>Pickney</a:t>
            </a:r>
            <a:r>
              <a:rPr lang="en-US" sz="3200" dirty="0" smtClean="0">
                <a:ln>
                  <a:solidFill>
                    <a:schemeClr val="bg1"/>
                  </a:solidFill>
                </a:ln>
                <a:solidFill>
                  <a:schemeClr val="bg1"/>
                </a:solidFill>
                <a:latin typeface="Book Antiqua" panose="02040602050305030304" pitchFamily="18" charset="0"/>
              </a:rPr>
              <a:t>.</a:t>
            </a:r>
            <a:endParaRPr lang="en-US" sz="3200" dirty="0">
              <a:ln>
                <a:solidFill>
                  <a:schemeClr val="bg1"/>
                </a:solidFill>
              </a:ln>
              <a:solidFill>
                <a:schemeClr val="bg1"/>
              </a:solidFill>
              <a:latin typeface="Book Antiqua" panose="02040602050305030304" pitchFamily="18" charset="0"/>
            </a:endParaRPr>
          </a:p>
        </p:txBody>
      </p:sp>
    </p:spTree>
    <p:extLst>
      <p:ext uri="{BB962C8B-B14F-4D97-AF65-F5344CB8AC3E}">
        <p14:creationId xmlns:p14="http://schemas.microsoft.com/office/powerpoint/2010/main" val="217647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0" y="2981325"/>
            <a:ext cx="9144000" cy="769441"/>
          </a:xfrm>
          <a:prstGeom prst="rect">
            <a:avLst/>
          </a:prstGeom>
          <a:noFill/>
        </p:spPr>
        <p:txBody>
          <a:bodyPr wrap="square" rtlCol="0">
            <a:spAutoFit/>
          </a:bodyPr>
          <a:lstStyle/>
          <a:p>
            <a:pPr algn="ctr"/>
            <a:r>
              <a:rPr lang="en-US" sz="4400" dirty="0" smtClean="0">
                <a:ln>
                  <a:solidFill>
                    <a:schemeClr val="bg1"/>
                  </a:solidFill>
                </a:ln>
                <a:solidFill>
                  <a:schemeClr val="bg1"/>
                </a:solidFill>
                <a:latin typeface="Book Antiqua" panose="02040602050305030304" pitchFamily="18" charset="0"/>
              </a:rPr>
              <a:t>Is forgiveness possible?</a:t>
            </a:r>
            <a:endParaRPr lang="en-US" sz="4400" dirty="0">
              <a:ln>
                <a:solidFill>
                  <a:schemeClr val="bg1"/>
                </a:solidFill>
              </a:ln>
              <a:solidFill>
                <a:schemeClr val="bg1"/>
              </a:solidFill>
              <a:latin typeface="Book Antiqua" panose="02040602050305030304" pitchFamily="18" charset="0"/>
            </a:endParaRPr>
          </a:p>
        </p:txBody>
      </p:sp>
    </p:spTree>
    <p:extLst>
      <p:ext uri="{BB962C8B-B14F-4D97-AF65-F5344CB8AC3E}">
        <p14:creationId xmlns:p14="http://schemas.microsoft.com/office/powerpoint/2010/main" val="284272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09625" y="1039907"/>
            <a:ext cx="7841875" cy="4524315"/>
          </a:xfrm>
          <a:prstGeom prst="rect">
            <a:avLst/>
          </a:prstGeom>
          <a:noFill/>
        </p:spPr>
        <p:txBody>
          <a:bodyPr wrap="square" rtlCol="0">
            <a:spAutoFit/>
          </a:bodyPr>
          <a:lstStyle/>
          <a:p>
            <a:r>
              <a:rPr lang="en-US" sz="3200" dirty="0" smtClean="0">
                <a:ln>
                  <a:solidFill>
                    <a:schemeClr val="tx1"/>
                  </a:solidFill>
                </a:ln>
                <a:latin typeface="Book Antiqua" panose="02040602050305030304" pitchFamily="18" charset="0"/>
              </a:rPr>
              <a:t>           “If we say we have no sin, we</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           deceive ourselves, and the truth is</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     not in us. If we confess our sins, he is faithful and just to forgive us our sins and to cleanse us from all unrighteousness.</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If we say we have not sinned, we</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make him a liar, and his word is</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not in us.”</a:t>
            </a:r>
          </a:p>
          <a:p>
            <a:r>
              <a:rPr lang="en-US" sz="3200" dirty="0">
                <a:ln>
                  <a:solidFill>
                    <a:schemeClr val="tx1"/>
                  </a:solidFill>
                </a:ln>
                <a:latin typeface="Book Antiqua" panose="02040602050305030304" pitchFamily="18" charset="0"/>
              </a:rPr>
              <a:t>	</a:t>
            </a:r>
            <a:r>
              <a:rPr lang="en-US" sz="3200" dirty="0" smtClean="0">
                <a:ln>
                  <a:solidFill>
                    <a:schemeClr val="tx1"/>
                  </a:solidFill>
                </a:ln>
                <a:latin typeface="Book Antiqua" panose="02040602050305030304" pitchFamily="18" charset="0"/>
              </a:rPr>
              <a:t>		</a:t>
            </a:r>
            <a:r>
              <a:rPr lang="en-US" sz="3200" dirty="0">
                <a:ln>
                  <a:solidFill>
                    <a:schemeClr val="tx1"/>
                  </a:solidFill>
                </a:ln>
                <a:latin typeface="Book Antiqua" panose="02040602050305030304" pitchFamily="18" charset="0"/>
              </a:rPr>
              <a:t> </a:t>
            </a:r>
            <a:r>
              <a:rPr lang="en-US" sz="3200" dirty="0" smtClean="0">
                <a:ln>
                  <a:solidFill>
                    <a:schemeClr val="tx1"/>
                  </a:solidFill>
                </a:ln>
                <a:latin typeface="Book Antiqua" panose="02040602050305030304" pitchFamily="18" charset="0"/>
              </a:rPr>
              <a:t>             1 John 1:5-10</a:t>
            </a:r>
            <a:endParaRPr lang="en-US" sz="3200" dirty="0">
              <a:ln>
                <a:solidFill>
                  <a:schemeClr val="tx1"/>
                </a:solidFill>
              </a:ln>
              <a:latin typeface="Book Antiqua" panose="02040602050305030304" pitchFamily="18" charset="0"/>
            </a:endParaRPr>
          </a:p>
        </p:txBody>
      </p:sp>
    </p:spTree>
    <p:extLst>
      <p:ext uri="{BB962C8B-B14F-4D97-AF65-F5344CB8AC3E}">
        <p14:creationId xmlns:p14="http://schemas.microsoft.com/office/powerpoint/2010/main" val="1151345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09625" y="1039907"/>
            <a:ext cx="7841875" cy="3539430"/>
          </a:xfrm>
          <a:prstGeom prst="rect">
            <a:avLst/>
          </a:prstGeom>
          <a:noFill/>
        </p:spPr>
        <p:txBody>
          <a:bodyPr wrap="square" rtlCol="0">
            <a:spAutoFit/>
          </a:bodyPr>
          <a:lstStyle/>
          <a:p>
            <a:r>
              <a:rPr lang="en-US" sz="3200" dirty="0" smtClean="0">
                <a:ln>
                  <a:solidFill>
                    <a:schemeClr val="tx1"/>
                  </a:solidFill>
                </a:ln>
                <a:latin typeface="Book Antiqua" panose="02040602050305030304" pitchFamily="18" charset="0"/>
              </a:rPr>
              <a:t>           “For there is NO DISTINCTION:</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           for ALL have sinned and fall short</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       of the glory of God, and [ALL] are justified by his grace as a gift, through</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the redemption that is in Christ Jesus.”</a:t>
            </a:r>
          </a:p>
          <a:p>
            <a:endParaRPr lang="en-US" sz="3200" dirty="0" smtClean="0">
              <a:ln>
                <a:solidFill>
                  <a:schemeClr val="tx1"/>
                </a:solidFill>
              </a:ln>
              <a:latin typeface="Book Antiqua" panose="02040602050305030304" pitchFamily="18" charset="0"/>
            </a:endParaRPr>
          </a:p>
          <a:p>
            <a:r>
              <a:rPr lang="en-US" sz="3200" dirty="0">
                <a:ln>
                  <a:solidFill>
                    <a:schemeClr val="tx1"/>
                  </a:solidFill>
                </a:ln>
                <a:latin typeface="Book Antiqua" panose="02040602050305030304" pitchFamily="18" charset="0"/>
              </a:rPr>
              <a:t>	</a:t>
            </a:r>
            <a:r>
              <a:rPr lang="en-US" sz="3200" dirty="0" smtClean="0">
                <a:ln>
                  <a:solidFill>
                    <a:schemeClr val="tx1"/>
                  </a:solidFill>
                </a:ln>
                <a:latin typeface="Book Antiqua" panose="02040602050305030304" pitchFamily="18" charset="0"/>
              </a:rPr>
              <a:t>		</a:t>
            </a:r>
            <a:r>
              <a:rPr lang="en-US" sz="3200" dirty="0">
                <a:ln>
                  <a:solidFill>
                    <a:schemeClr val="tx1"/>
                  </a:solidFill>
                </a:ln>
                <a:latin typeface="Book Antiqua" panose="02040602050305030304" pitchFamily="18" charset="0"/>
              </a:rPr>
              <a:t> </a:t>
            </a:r>
            <a:r>
              <a:rPr lang="en-US" sz="3200" dirty="0" smtClean="0">
                <a:ln>
                  <a:solidFill>
                    <a:schemeClr val="tx1"/>
                  </a:solidFill>
                </a:ln>
                <a:latin typeface="Book Antiqua" panose="02040602050305030304" pitchFamily="18" charset="0"/>
              </a:rPr>
              <a:t>      Romans 3:22-24</a:t>
            </a:r>
            <a:endParaRPr lang="en-US" sz="3200" dirty="0">
              <a:ln>
                <a:solidFill>
                  <a:schemeClr val="tx1"/>
                </a:solidFill>
              </a:ln>
              <a:latin typeface="Book Antiqua" panose="02040602050305030304" pitchFamily="18" charset="0"/>
            </a:endParaRPr>
          </a:p>
        </p:txBody>
      </p:sp>
    </p:spTree>
    <p:extLst>
      <p:ext uri="{BB962C8B-B14F-4D97-AF65-F5344CB8AC3E}">
        <p14:creationId xmlns:p14="http://schemas.microsoft.com/office/powerpoint/2010/main" val="75881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895" r="20001"/>
          <a:stretch/>
        </p:blipFill>
        <p:spPr>
          <a:xfrm>
            <a:off x="2981324" y="600075"/>
            <a:ext cx="3438525" cy="1023261"/>
          </a:xfrm>
          <a:prstGeom prst="rect">
            <a:avLst/>
          </a:prstGeom>
        </p:spPr>
      </p:pic>
      <p:sp>
        <p:nvSpPr>
          <p:cNvPr id="4" name="TextBox 3"/>
          <p:cNvSpPr txBox="1"/>
          <p:nvPr/>
        </p:nvSpPr>
        <p:spPr>
          <a:xfrm>
            <a:off x="361949" y="5448300"/>
            <a:ext cx="8391525" cy="1200329"/>
          </a:xfrm>
          <a:prstGeom prst="rect">
            <a:avLst/>
          </a:prstGeom>
          <a:noFill/>
        </p:spPr>
        <p:txBody>
          <a:bodyPr wrap="square" rtlCol="0">
            <a:spAutoFit/>
          </a:bodyPr>
          <a:lstStyle/>
          <a:p>
            <a:r>
              <a:rPr lang="en-US" sz="3600" b="1" dirty="0" smtClean="0">
                <a:solidFill>
                  <a:schemeClr val="bg1"/>
                </a:solidFill>
                <a:effectLst>
                  <a:outerShdw blurRad="101600" dist="38100" dir="2700000" algn="tl" rotWithShape="0">
                    <a:prstClr val="black"/>
                  </a:outerShdw>
                </a:effectLst>
              </a:rPr>
              <a:t>“Forgive us our debts,</a:t>
            </a:r>
            <a:br>
              <a:rPr lang="en-US" sz="3600" b="1" dirty="0" smtClean="0">
                <a:solidFill>
                  <a:schemeClr val="bg1"/>
                </a:solidFill>
                <a:effectLst>
                  <a:outerShdw blurRad="101600" dist="38100" dir="2700000" algn="tl" rotWithShape="0">
                    <a:prstClr val="black"/>
                  </a:outerShdw>
                </a:effectLst>
              </a:rPr>
            </a:br>
            <a:r>
              <a:rPr lang="en-US" sz="3600" b="1" dirty="0" smtClean="0">
                <a:solidFill>
                  <a:schemeClr val="bg1"/>
                </a:solidFill>
                <a:effectLst>
                  <a:outerShdw blurRad="101600" dist="38100" dir="2700000" algn="tl" rotWithShape="0">
                    <a:prstClr val="black"/>
                  </a:outerShdw>
                </a:effectLst>
              </a:rPr>
              <a:t>as we forgive our debtors” </a:t>
            </a:r>
            <a:r>
              <a:rPr lang="en-US" sz="3200" i="1" dirty="0" smtClean="0">
                <a:solidFill>
                  <a:schemeClr val="bg1"/>
                </a:solidFill>
                <a:effectLst>
                  <a:outerShdw blurRad="101600" dist="38100" dir="2700000" algn="tl" rotWithShape="0">
                    <a:prstClr val="black"/>
                  </a:outerShdw>
                </a:effectLst>
              </a:rPr>
              <a:t>Matthew 6:12</a:t>
            </a:r>
            <a:endParaRPr lang="en-US" sz="3200" i="1" dirty="0">
              <a:solidFill>
                <a:schemeClr val="bg1"/>
              </a:solidFill>
              <a:effectLst>
                <a:outerShdw blurRad="101600" dist="38100" dir="2700000" algn="tl" rotWithShape="0">
                  <a:prstClr val="black"/>
                </a:outerShdw>
              </a:effectLst>
            </a:endParaRPr>
          </a:p>
        </p:txBody>
      </p:sp>
      <p:sp>
        <p:nvSpPr>
          <p:cNvPr id="5" name="TextBox 4"/>
          <p:cNvSpPr txBox="1"/>
          <p:nvPr/>
        </p:nvSpPr>
        <p:spPr>
          <a:xfrm>
            <a:off x="0" y="2228850"/>
            <a:ext cx="9144000" cy="646331"/>
          </a:xfrm>
          <a:prstGeom prst="rect">
            <a:avLst/>
          </a:prstGeom>
          <a:noFill/>
        </p:spPr>
        <p:txBody>
          <a:bodyPr wrap="square" rtlCol="0">
            <a:spAutoFit/>
          </a:bodyPr>
          <a:lstStyle/>
          <a:p>
            <a:pPr algn="ctr"/>
            <a:r>
              <a:rPr lang="en-US" sz="3600" dirty="0" smtClean="0">
                <a:ln>
                  <a:solidFill>
                    <a:schemeClr val="tx1"/>
                  </a:solidFill>
                </a:ln>
                <a:solidFill>
                  <a:schemeClr val="bg1"/>
                </a:solidFill>
                <a:effectLst>
                  <a:glow rad="228600">
                    <a:srgbClr val="2D1807"/>
                  </a:glow>
                </a:effectLst>
                <a:latin typeface="Arial Black" panose="020B0A04020102020204" pitchFamily="34" charset="0"/>
              </a:rPr>
              <a:t>The barrier of UNFORGIVENESS</a:t>
            </a:r>
            <a:endParaRPr lang="en-US" sz="3600" dirty="0">
              <a:ln>
                <a:solidFill>
                  <a:schemeClr val="tx1"/>
                </a:solidFill>
              </a:ln>
              <a:solidFill>
                <a:schemeClr val="bg1"/>
              </a:solidFill>
              <a:effectLst>
                <a:glow rad="228600">
                  <a:srgbClr val="2D1807"/>
                </a:glow>
              </a:effectLst>
              <a:latin typeface="Arial Black" panose="020B0A04020102020204" pitchFamily="34" charset="0"/>
            </a:endParaRPr>
          </a:p>
        </p:txBody>
      </p:sp>
      <p:sp>
        <p:nvSpPr>
          <p:cNvPr id="6" name="TextBox 5"/>
          <p:cNvSpPr txBox="1"/>
          <p:nvPr/>
        </p:nvSpPr>
        <p:spPr>
          <a:xfrm>
            <a:off x="3819525" y="3067050"/>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UNREADINESS</a:t>
            </a:r>
            <a:endParaRPr lang="en-US" sz="4000" b="1" dirty="0">
              <a:solidFill>
                <a:schemeClr val="bg1"/>
              </a:solidFill>
              <a:effectLst>
                <a:outerShdw blurRad="139700" dist="38100" dir="2700000" algn="tl" rotWithShape="0">
                  <a:prstClr val="black"/>
                </a:outerShdw>
              </a:effectLst>
            </a:endParaRPr>
          </a:p>
        </p:txBody>
      </p:sp>
      <p:sp>
        <p:nvSpPr>
          <p:cNvPr id="7" name="TextBox 6"/>
          <p:cNvSpPr txBox="1"/>
          <p:nvPr/>
        </p:nvSpPr>
        <p:spPr>
          <a:xfrm>
            <a:off x="3819524" y="3834170"/>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SELF-PROTECTION</a:t>
            </a:r>
            <a:endParaRPr lang="en-US" sz="4000" b="1" dirty="0">
              <a:solidFill>
                <a:schemeClr val="bg1"/>
              </a:solidFill>
              <a:effectLst>
                <a:outerShdw blurRad="139700" dist="38100" dir="2700000" algn="tl" rotWithShape="0">
                  <a:prstClr val="black"/>
                </a:outerShdw>
              </a:effectLst>
            </a:endParaRPr>
          </a:p>
        </p:txBody>
      </p:sp>
      <p:sp>
        <p:nvSpPr>
          <p:cNvPr id="8" name="TextBox 7"/>
          <p:cNvSpPr txBox="1"/>
          <p:nvPr/>
        </p:nvSpPr>
        <p:spPr>
          <a:xfrm>
            <a:off x="3824286" y="4610815"/>
            <a:ext cx="5324475" cy="707886"/>
          </a:xfrm>
          <a:prstGeom prst="rect">
            <a:avLst/>
          </a:prstGeom>
          <a:solidFill>
            <a:srgbClr val="2D1807"/>
          </a:solidFill>
        </p:spPr>
        <p:txBody>
          <a:bodyPr wrap="square" rtlCol="0">
            <a:spAutoFit/>
          </a:bodyPr>
          <a:lstStyle/>
          <a:p>
            <a:pPr marL="114300"/>
            <a:r>
              <a:rPr lang="en-US" sz="4000" b="1" dirty="0" smtClean="0">
                <a:solidFill>
                  <a:schemeClr val="bg1"/>
                </a:solidFill>
                <a:effectLst>
                  <a:outerShdw blurRad="139700" dist="38100" dir="2700000" algn="tl" rotWithShape="0">
                    <a:prstClr val="black"/>
                  </a:outerShdw>
                </a:effectLst>
              </a:rPr>
              <a:t>SAVING </a:t>
            </a:r>
            <a:r>
              <a:rPr lang="en-US" sz="4000" b="1" dirty="0" smtClean="0">
                <a:solidFill>
                  <a:schemeClr val="bg1"/>
                </a:solidFill>
                <a:effectLst>
                  <a:outerShdw blurRad="139700" dist="38100" dir="2700000" algn="tl" rotWithShape="0">
                    <a:prstClr val="black"/>
                  </a:outerShdw>
                </a:effectLst>
              </a:rPr>
              <a:t>FACE</a:t>
            </a:r>
            <a:endParaRPr lang="en-US" sz="4000" b="1" dirty="0">
              <a:solidFill>
                <a:schemeClr val="bg1"/>
              </a:solidFill>
              <a:effectLst>
                <a:outerShdw blurRad="139700" dist="38100" dir="2700000" algn="tl" rotWithShape="0">
                  <a:prstClr val="black"/>
                </a:outerShdw>
              </a:effectLst>
            </a:endParaRPr>
          </a:p>
        </p:txBody>
      </p:sp>
    </p:spTree>
    <p:extLst>
      <p:ext uri="{BB962C8B-B14F-4D97-AF65-F5344CB8AC3E}">
        <p14:creationId xmlns:p14="http://schemas.microsoft.com/office/powerpoint/2010/main" val="1476881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47649" y="252132"/>
            <a:ext cx="4886325" cy="2554545"/>
          </a:xfrm>
          <a:prstGeom prst="rect">
            <a:avLst/>
          </a:prstGeom>
          <a:noFill/>
        </p:spPr>
        <p:txBody>
          <a:bodyPr wrap="square" rtlCol="0">
            <a:spAutoFit/>
          </a:bodyPr>
          <a:lstStyle/>
          <a:p>
            <a:r>
              <a:rPr lang="en-US" sz="3200" dirty="0" smtClean="0">
                <a:ln>
                  <a:solidFill>
                    <a:schemeClr val="bg1"/>
                  </a:solidFill>
                </a:ln>
                <a:solidFill>
                  <a:schemeClr val="bg1"/>
                </a:solidFill>
                <a:latin typeface="Book Antiqua" panose="02040602050305030304" pitchFamily="18" charset="0"/>
              </a:rPr>
              <a:t>Eric Manning, leader of Emanuel, gave the last victim impact statement during the sentencing phase of Roof’s trial:  </a:t>
            </a:r>
            <a:endParaRPr lang="en-US" sz="3200" dirty="0">
              <a:ln>
                <a:solidFill>
                  <a:schemeClr val="bg1"/>
                </a:solidFill>
              </a:ln>
              <a:solidFill>
                <a:schemeClr val="bg1"/>
              </a:solidFill>
              <a:latin typeface="Book Antiqua" panose="02040602050305030304" pitchFamily="18" charset="0"/>
            </a:endParaRPr>
          </a:p>
        </p:txBody>
      </p:sp>
      <p:sp>
        <p:nvSpPr>
          <p:cNvPr id="3" name="TextBox 2"/>
          <p:cNvSpPr txBox="1"/>
          <p:nvPr/>
        </p:nvSpPr>
        <p:spPr>
          <a:xfrm>
            <a:off x="2814636" y="3190875"/>
            <a:ext cx="5953125" cy="3323987"/>
          </a:xfrm>
          <a:prstGeom prst="rect">
            <a:avLst/>
          </a:prstGeom>
          <a:noFill/>
        </p:spPr>
        <p:txBody>
          <a:bodyPr wrap="square" rtlCol="0">
            <a:spAutoFit/>
          </a:bodyPr>
          <a:lstStyle/>
          <a:p>
            <a:pPr>
              <a:spcAft>
                <a:spcPts val="1200"/>
              </a:spcAft>
            </a:pPr>
            <a:r>
              <a:rPr lang="en-US" sz="2000" i="1" dirty="0" smtClean="0">
                <a:ln>
                  <a:solidFill>
                    <a:schemeClr val="bg1"/>
                  </a:solidFill>
                </a:ln>
                <a:solidFill>
                  <a:schemeClr val="bg1"/>
                </a:solidFill>
              </a:rPr>
              <a:t>     “For the past 19 months, Mother Emanuel has gone through its struggles, its challenges. As we have tried our best to move forward at times we have made several mistakes. At times we have questions. </a:t>
            </a:r>
            <a:r>
              <a:rPr lang="en-US" sz="2000" i="1" dirty="0" err="1" smtClean="0">
                <a:ln>
                  <a:solidFill>
                    <a:schemeClr val="bg1"/>
                  </a:solidFill>
                </a:ln>
                <a:solidFill>
                  <a:schemeClr val="bg1"/>
                </a:solidFill>
              </a:rPr>
              <a:t>Dylann</a:t>
            </a:r>
            <a:r>
              <a:rPr lang="en-US" sz="2000" i="1" dirty="0" smtClean="0">
                <a:ln>
                  <a:solidFill>
                    <a:schemeClr val="bg1"/>
                  </a:solidFill>
                </a:ln>
                <a:solidFill>
                  <a:schemeClr val="bg1"/>
                </a:solidFill>
              </a:rPr>
              <a:t> Roof, God finds value in you, not for material things, but because you are you. He would go any distance and pay any price to possess you. In fact he did, not just for you but for all of us, when he gave his only Son.</a:t>
            </a:r>
          </a:p>
          <a:p>
            <a:pPr>
              <a:spcAft>
                <a:spcPts val="1200"/>
              </a:spcAft>
            </a:pPr>
            <a:r>
              <a:rPr lang="en-US" sz="2000" i="1" dirty="0" smtClean="0">
                <a:ln>
                  <a:solidFill>
                    <a:schemeClr val="bg1"/>
                  </a:solidFill>
                </a:ln>
                <a:solidFill>
                  <a:schemeClr val="bg1"/>
                </a:solidFill>
              </a:rPr>
              <a:t>     God still loves you. If you repent and seek his forgiveness, he will surely do that for you.” </a:t>
            </a:r>
            <a:endParaRPr lang="en-US" sz="2000" i="1" dirty="0">
              <a:ln>
                <a:solidFill>
                  <a:schemeClr val="bg1"/>
                </a:solidFill>
              </a:ln>
              <a:solidFill>
                <a:schemeClr val="bg1"/>
              </a:solidFill>
            </a:endParaRPr>
          </a:p>
        </p:txBody>
      </p:sp>
    </p:spTree>
    <p:extLst>
      <p:ext uri="{BB962C8B-B14F-4D97-AF65-F5344CB8AC3E}">
        <p14:creationId xmlns:p14="http://schemas.microsoft.com/office/powerpoint/2010/main" val="146494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09625" y="1039907"/>
            <a:ext cx="7841875" cy="4524315"/>
          </a:xfrm>
          <a:prstGeom prst="rect">
            <a:avLst/>
          </a:prstGeom>
          <a:noFill/>
        </p:spPr>
        <p:txBody>
          <a:bodyPr wrap="square" rtlCol="0">
            <a:spAutoFit/>
          </a:bodyPr>
          <a:lstStyle/>
          <a:p>
            <a:r>
              <a:rPr lang="en-US" sz="3200" dirty="0" smtClean="0">
                <a:ln>
                  <a:solidFill>
                    <a:schemeClr val="tx1"/>
                  </a:solidFill>
                </a:ln>
                <a:latin typeface="Book Antiqua" panose="02040602050305030304" pitchFamily="18" charset="0"/>
              </a:rPr>
              <a:t>           “Put on then, as God’s chosen ones,</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           holy and beloved, compassionate</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      hearts, kindness, humility, meekness, and patience, bearing with one another and, if one has a complaint against another, forgiving each other; as</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the Lord has forgiven you, so you</a:t>
            </a:r>
            <a:br>
              <a:rPr lang="en-US" sz="3200" dirty="0" smtClean="0">
                <a:ln>
                  <a:solidFill>
                    <a:schemeClr val="tx1"/>
                  </a:solidFill>
                </a:ln>
                <a:latin typeface="Book Antiqua" panose="02040602050305030304" pitchFamily="18" charset="0"/>
              </a:rPr>
            </a:br>
            <a:r>
              <a:rPr lang="en-US" sz="3200" dirty="0" smtClean="0">
                <a:ln>
                  <a:solidFill>
                    <a:schemeClr val="tx1"/>
                  </a:solidFill>
                </a:ln>
                <a:latin typeface="Book Antiqua" panose="02040602050305030304" pitchFamily="18" charset="0"/>
              </a:rPr>
              <a:t>also must forgive.”</a:t>
            </a:r>
          </a:p>
          <a:p>
            <a:r>
              <a:rPr lang="en-US" sz="3200" dirty="0">
                <a:ln>
                  <a:solidFill>
                    <a:schemeClr val="tx1"/>
                  </a:solidFill>
                </a:ln>
                <a:latin typeface="Book Antiqua" panose="02040602050305030304" pitchFamily="18" charset="0"/>
              </a:rPr>
              <a:t>	</a:t>
            </a:r>
            <a:r>
              <a:rPr lang="en-US" sz="3200" dirty="0" smtClean="0">
                <a:ln>
                  <a:solidFill>
                    <a:schemeClr val="tx1"/>
                  </a:solidFill>
                </a:ln>
                <a:latin typeface="Book Antiqua" panose="02040602050305030304" pitchFamily="18" charset="0"/>
              </a:rPr>
              <a:t>		</a:t>
            </a:r>
            <a:r>
              <a:rPr lang="en-US" sz="3200" dirty="0">
                <a:ln>
                  <a:solidFill>
                    <a:schemeClr val="tx1"/>
                  </a:solidFill>
                </a:ln>
                <a:latin typeface="Book Antiqua" panose="02040602050305030304" pitchFamily="18" charset="0"/>
              </a:rPr>
              <a:t> </a:t>
            </a:r>
            <a:r>
              <a:rPr lang="en-US" sz="3200" dirty="0" smtClean="0">
                <a:ln>
                  <a:solidFill>
                    <a:schemeClr val="tx1"/>
                  </a:solidFill>
                </a:ln>
                <a:latin typeface="Book Antiqua" panose="02040602050305030304" pitchFamily="18" charset="0"/>
              </a:rPr>
              <a:t>       Colossians 3:12-14</a:t>
            </a:r>
            <a:endParaRPr lang="en-US" sz="3200" dirty="0">
              <a:ln>
                <a:solidFill>
                  <a:schemeClr val="tx1"/>
                </a:solidFill>
              </a:ln>
              <a:latin typeface="Book Antiqua" panose="02040602050305030304" pitchFamily="18" charset="0"/>
            </a:endParaRPr>
          </a:p>
        </p:txBody>
      </p:sp>
    </p:spTree>
    <p:extLst>
      <p:ext uri="{BB962C8B-B14F-4D97-AF65-F5344CB8AC3E}">
        <p14:creationId xmlns:p14="http://schemas.microsoft.com/office/powerpoint/2010/main" val="5131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290</Words>
  <Application>Microsoft Macintosh PowerPoint</Application>
  <PresentationFormat>On-screen Show (4:3)</PresentationFormat>
  <Paragraphs>47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 Black</vt:lpstr>
      <vt:lpstr>AR JULIAN</vt:lpstr>
      <vt:lpstr>Arial</vt:lpstr>
      <vt:lpstr>Calibri Light</vt:lpstr>
      <vt:lpstr>Candara</vt:lpstr>
      <vt:lpstr>Calibri</vt:lpstr>
      <vt:lpstr>Book Antiqua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McLemore</dc:creator>
  <cp:lastModifiedBy>Bryan Garlock</cp:lastModifiedBy>
  <cp:revision>20</cp:revision>
  <dcterms:created xsi:type="dcterms:W3CDTF">2017-07-16T19:54:01Z</dcterms:created>
  <dcterms:modified xsi:type="dcterms:W3CDTF">2017-07-21T01:43:42Z</dcterms:modified>
</cp:coreProperties>
</file>