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p:restoredTop sz="94684"/>
  </p:normalViewPr>
  <p:slideViewPr>
    <p:cSldViewPr snapToGrid="0" snapToObjects="1">
      <p:cViewPr varScale="1">
        <p:scale>
          <a:sx n="93" d="100"/>
          <a:sy n="93" d="100"/>
        </p:scale>
        <p:origin x="184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2688C9-A146-434A-B39E-BC8CED95FC95}" type="datetimeFigureOut">
              <a:rPr lang="en-US" smtClean="0"/>
              <a:t>7/1/17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37B95F-3F34-A945-8F70-58E05E138C78}" type="slidenum">
              <a:rPr lang="en-US" smtClean="0"/>
              <a:t>‹#›</a:t>
            </a:fld>
            <a:endParaRPr lang="en-US"/>
          </a:p>
        </p:txBody>
      </p:sp>
    </p:spTree>
    <p:extLst>
      <p:ext uri="{BB962C8B-B14F-4D97-AF65-F5344CB8AC3E}">
        <p14:creationId xmlns:p14="http://schemas.microsoft.com/office/powerpoint/2010/main" val="594951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B97AC3-4B71-C644-B701-8CC7C802D259}" type="datetimeFigureOut">
              <a:rPr lang="en-US" smtClean="0"/>
              <a:t>7/1/17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B97AC3-4B71-C644-B701-8CC7C802D259}" type="datetimeFigureOut">
              <a:rPr lang="en-US" smtClean="0"/>
              <a:t>7/1/17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B97AC3-4B71-C644-B701-8CC7C802D259}" type="datetimeFigureOut">
              <a:rPr lang="en-US" smtClean="0"/>
              <a:t>7/1/17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333238" cy="1325563"/>
          </a:xfrm>
        </p:spPr>
        <p:txBody>
          <a:bodyPr/>
          <a:lstStyle>
            <a:lvl1pPr marL="0" indent="0">
              <a:spcBef>
                <a:spcPts val="0"/>
              </a:spcBef>
              <a:buFont typeface="Arial" charset="0"/>
              <a:buNone/>
              <a:defRPr b="1">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latin typeface="Corbel" charset="0"/>
                <a:ea typeface="Corbel" charset="0"/>
                <a:cs typeface="Corbel" charset="0"/>
              </a:defRPr>
            </a:lvl1pPr>
            <a:lvl2pPr marL="457200" indent="0">
              <a:spcBef>
                <a:spcPts val="0"/>
              </a:spcBef>
              <a:buNone/>
              <a:defRPr b="1">
                <a:latin typeface="Corbel" charset="0"/>
                <a:ea typeface="Corbel" charset="0"/>
                <a:cs typeface="Corbel" charset="0"/>
              </a:defRPr>
            </a:lvl2pPr>
            <a:lvl3pPr marL="914400" indent="0">
              <a:spcBef>
                <a:spcPts val="0"/>
              </a:spcBef>
              <a:buNone/>
              <a:defRPr b="1">
                <a:latin typeface="Corbel" charset="0"/>
                <a:ea typeface="Corbel" charset="0"/>
                <a:cs typeface="Corbel" charset="0"/>
              </a:defRPr>
            </a:lvl3pPr>
            <a:lvl4pPr marL="1371600" indent="0">
              <a:spcBef>
                <a:spcPts val="0"/>
              </a:spcBef>
              <a:buNone/>
              <a:defRPr b="1">
                <a:latin typeface="Corbel" charset="0"/>
                <a:ea typeface="Corbel" charset="0"/>
                <a:cs typeface="Corbel" charset="0"/>
              </a:defRPr>
            </a:lvl4pPr>
            <a:lvl5pPr marL="1828800" indent="0">
              <a:spcBef>
                <a:spcPts val="0"/>
              </a:spcBef>
              <a:buNone/>
              <a:defRPr b="1">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B97AC3-4B71-C644-B701-8CC7C802D259}" type="datetimeFigureOut">
              <a:rPr lang="en-US" smtClean="0"/>
              <a:t>7/1/17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97AC3-4B71-C644-B701-8CC7C802D259}" type="datetimeFigureOut">
              <a:rPr lang="en-US" smtClean="0"/>
              <a:t>7/1/17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B97AC3-4B71-C644-B701-8CC7C802D259}" type="datetimeFigureOut">
              <a:rPr lang="en-US" smtClean="0"/>
              <a:t>7/1/17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B97AC3-4B71-C644-B701-8CC7C802D259}" type="datetimeFigureOut">
              <a:rPr lang="en-US" smtClean="0"/>
              <a:t>7/1/17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B97AC3-4B71-C644-B701-8CC7C802D259}" type="datetimeFigureOut">
              <a:rPr lang="en-US" smtClean="0"/>
              <a:t>7/1/17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97AC3-4B71-C644-B701-8CC7C802D259}" type="datetimeFigureOut">
              <a:rPr lang="en-US" smtClean="0"/>
              <a:t>7/1/17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97AC3-4B71-C644-B701-8CC7C802D259}" type="datetimeFigureOut">
              <a:rPr lang="en-US" smtClean="0"/>
              <a:t>7/1/17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97AC3-4B71-C644-B701-8CC7C802D259}" type="datetimeFigureOut">
              <a:rPr lang="en-US" smtClean="0"/>
              <a:t>7/1/17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F5EEF-74D5-2040-A8B5-79202B5B30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97AC3-4B71-C644-B701-8CC7C802D259}" type="datetimeFigureOut">
              <a:rPr lang="en-US" smtClean="0"/>
              <a:t>7/1/17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F5EEF-74D5-2040-A8B5-79202B5B303C}" type="slidenum">
              <a:rPr lang="en-US" smtClean="0"/>
              <a:t>‹#›</a:t>
            </a:fld>
            <a:endParaRPr lang="en-US"/>
          </a:p>
        </p:txBody>
      </p:sp>
    </p:spTree>
    <p:extLst>
      <p:ext uri="{BB962C8B-B14F-4D97-AF65-F5344CB8AC3E}">
        <p14:creationId xmlns:p14="http://schemas.microsoft.com/office/powerpoint/2010/main" val="1266198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tquestions.org/Comma-Johanneum.html" TargetMode="External"/><Relationship Id="rId3" Type="http://schemas.openxmlformats.org/officeDocument/2006/relationships/hyperlink" Target="http://focusmagazine.org/the-johannine-comma.ph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7217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13-15</a:t>
            </a:r>
            <a:endParaRPr lang="en-US" dirty="0"/>
          </a:p>
        </p:txBody>
      </p:sp>
      <p:sp>
        <p:nvSpPr>
          <p:cNvPr id="3" name="Content Placeholder 2"/>
          <p:cNvSpPr>
            <a:spLocks noGrp="1"/>
          </p:cNvSpPr>
          <p:nvPr>
            <p:ph idx="1"/>
          </p:nvPr>
        </p:nvSpPr>
        <p:spPr/>
        <p:txBody>
          <a:bodyPr/>
          <a:lstStyle/>
          <a:p>
            <a:pPr lvl="0"/>
            <a:r>
              <a:rPr lang="en-US" dirty="0"/>
              <a:t>Another confidence booster!</a:t>
            </a:r>
            <a:endParaRPr lang="en-US" sz="3200" dirty="0"/>
          </a:p>
          <a:p>
            <a:pPr lvl="0"/>
            <a:endParaRPr lang="en-US" dirty="0" smtClean="0"/>
          </a:p>
          <a:p>
            <a:pPr lvl="0"/>
            <a:r>
              <a:rPr lang="en-US" dirty="0" smtClean="0"/>
              <a:t>Purpose </a:t>
            </a:r>
            <a:r>
              <a:rPr lang="en-US" dirty="0"/>
              <a:t>of writing:</a:t>
            </a:r>
            <a:endParaRPr lang="en-US" sz="3200" dirty="0"/>
          </a:p>
          <a:p>
            <a:pPr lvl="1"/>
            <a:r>
              <a:rPr lang="en-US" dirty="0"/>
              <a:t>That they may have fellowship with one another: 1 John 1.3</a:t>
            </a:r>
            <a:endParaRPr lang="en-US" sz="2800" dirty="0"/>
          </a:p>
          <a:p>
            <a:pPr lvl="1"/>
            <a:r>
              <a:rPr lang="en-US" dirty="0"/>
              <a:t>That their joy may be full: 1 John 1.4</a:t>
            </a:r>
            <a:endParaRPr lang="en-US" sz="2800" dirty="0"/>
          </a:p>
          <a:p>
            <a:pPr lvl="1"/>
            <a:r>
              <a:rPr lang="en-US" dirty="0"/>
              <a:t>That they may not sin: 1 John 2.1</a:t>
            </a:r>
            <a:endParaRPr lang="en-US" sz="2800" dirty="0"/>
          </a:p>
          <a:p>
            <a:pPr lvl="1"/>
            <a:r>
              <a:rPr lang="en-US" dirty="0"/>
              <a:t>That they may be warned against those trying to deceive them: 1 John 2.26; 2 John 7-8</a:t>
            </a:r>
            <a:endParaRPr lang="en-US" sz="2800" dirty="0"/>
          </a:p>
          <a:p>
            <a:pPr lvl="1"/>
            <a:r>
              <a:rPr lang="en-US" dirty="0"/>
              <a:t>That they may know they have eternal life: 1 John 5.13; cf. John </a:t>
            </a:r>
            <a:r>
              <a:rPr lang="en-US" dirty="0" smtClean="0"/>
              <a:t>20.31</a:t>
            </a:r>
            <a:endParaRPr lang="en-US" dirty="0"/>
          </a:p>
        </p:txBody>
      </p:sp>
    </p:spTree>
    <p:extLst>
      <p:ext uri="{BB962C8B-B14F-4D97-AF65-F5344CB8AC3E}">
        <p14:creationId xmlns:p14="http://schemas.microsoft.com/office/powerpoint/2010/main" val="1273763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13-15</a:t>
            </a:r>
            <a:endParaRPr lang="en-US" dirty="0"/>
          </a:p>
        </p:txBody>
      </p:sp>
      <p:sp>
        <p:nvSpPr>
          <p:cNvPr id="3" name="Content Placeholder 2"/>
          <p:cNvSpPr>
            <a:spLocks noGrp="1"/>
          </p:cNvSpPr>
          <p:nvPr>
            <p:ph idx="1"/>
          </p:nvPr>
        </p:nvSpPr>
        <p:spPr/>
        <p:txBody>
          <a:bodyPr>
            <a:normAutofit/>
          </a:bodyPr>
          <a:lstStyle/>
          <a:p>
            <a:pPr lvl="0"/>
            <a:r>
              <a:rPr lang="en-US" dirty="0"/>
              <a:t>Your will be done: Matt. 6.10</a:t>
            </a:r>
            <a:endParaRPr lang="en-US" sz="3200" dirty="0"/>
          </a:p>
          <a:p>
            <a:pPr lvl="0"/>
            <a:endParaRPr lang="en-US" dirty="0" smtClean="0"/>
          </a:p>
          <a:p>
            <a:pPr lvl="0"/>
            <a:r>
              <a:rPr lang="en-US" dirty="0" smtClean="0"/>
              <a:t>We </a:t>
            </a:r>
            <a:r>
              <a:rPr lang="en-US" dirty="0"/>
              <a:t>must not only obey His will (1 John </a:t>
            </a:r>
            <a:r>
              <a:rPr lang="en-US" dirty="0" smtClean="0"/>
              <a:t>3.19-22</a:t>
            </a:r>
            <a:r>
              <a:rPr lang="en-US" dirty="0"/>
              <a:t>), we must ask according to His </a:t>
            </a:r>
            <a:r>
              <a:rPr lang="en-US" dirty="0" smtClean="0"/>
              <a:t>will: James 4.3</a:t>
            </a:r>
            <a:endParaRPr lang="en-US" sz="3200" dirty="0"/>
          </a:p>
          <a:p>
            <a:pPr lvl="0"/>
            <a:endParaRPr lang="en-US" dirty="0" smtClean="0"/>
          </a:p>
          <a:p>
            <a:pPr lvl="0"/>
            <a:r>
              <a:rPr lang="en-US" dirty="0" smtClean="0"/>
              <a:t>He </a:t>
            </a:r>
            <a:r>
              <a:rPr lang="en-US" dirty="0"/>
              <a:t>hears us: John 11.41-42; Heb. 5.7; 1 Peter 3.10-12</a:t>
            </a:r>
            <a:endParaRPr lang="en-US" sz="3200" dirty="0"/>
          </a:p>
          <a:p>
            <a:pPr lvl="1"/>
            <a:endParaRPr lang="en-US" dirty="0" smtClean="0"/>
          </a:p>
          <a:p>
            <a:pPr lvl="1"/>
            <a:r>
              <a:rPr lang="en-US" dirty="0" smtClean="0"/>
              <a:t>This </a:t>
            </a:r>
            <a:r>
              <a:rPr lang="en-US" dirty="0"/>
              <a:t>is assurance.</a:t>
            </a:r>
            <a:endParaRPr lang="en-US" sz="2800" dirty="0"/>
          </a:p>
          <a:p>
            <a:pPr lvl="1"/>
            <a:r>
              <a:rPr lang="en-US" dirty="0"/>
              <a:t>This shows us that we are </a:t>
            </a:r>
            <a:r>
              <a:rPr lang="en-US" dirty="0" smtClean="0"/>
              <a:t>favorable </a:t>
            </a:r>
            <a:r>
              <a:rPr lang="en-US" dirty="0"/>
              <a:t>with the </a:t>
            </a:r>
            <a:r>
              <a:rPr lang="en-US" dirty="0" smtClean="0"/>
              <a:t>Father.</a:t>
            </a:r>
            <a:endParaRPr lang="en-US" sz="2800" dirty="0"/>
          </a:p>
        </p:txBody>
      </p:sp>
    </p:spTree>
    <p:extLst>
      <p:ext uri="{BB962C8B-B14F-4D97-AF65-F5344CB8AC3E}">
        <p14:creationId xmlns:p14="http://schemas.microsoft.com/office/powerpoint/2010/main" val="6755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16-18</a:t>
            </a:r>
            <a:endParaRPr lang="en-US" dirty="0"/>
          </a:p>
        </p:txBody>
      </p:sp>
      <p:sp>
        <p:nvSpPr>
          <p:cNvPr id="3" name="Content Placeholder 2"/>
          <p:cNvSpPr>
            <a:spLocks noGrp="1"/>
          </p:cNvSpPr>
          <p:nvPr>
            <p:ph idx="1"/>
          </p:nvPr>
        </p:nvSpPr>
        <p:spPr/>
        <p:txBody>
          <a:bodyPr/>
          <a:lstStyle/>
          <a:p>
            <a:pPr lvl="0"/>
            <a:r>
              <a:rPr lang="en-US" dirty="0"/>
              <a:t>John claims there are prayers that ought not to be prayed; that is, when one sees his brother sinning that leads to death</a:t>
            </a:r>
            <a:r>
              <a:rPr lang="en-US" dirty="0" smtClean="0"/>
              <a:t>.</a:t>
            </a:r>
          </a:p>
          <a:p>
            <a:pPr lvl="0"/>
            <a:endParaRPr lang="en-US" dirty="0"/>
          </a:p>
          <a:p>
            <a:pPr lvl="0"/>
            <a:r>
              <a:rPr lang="en-US" dirty="0"/>
              <a:t>The sin not leading to death is the sin that is repented </a:t>
            </a:r>
            <a:r>
              <a:rPr lang="en-US" dirty="0" smtClean="0"/>
              <a:t>of </a:t>
            </a:r>
            <a:r>
              <a:rPr lang="en-US" dirty="0"/>
              <a:t>and confessed: 1 John 1.9; Acts 8.19-24; Matt. 18.15; Luke 17.3-4</a:t>
            </a:r>
          </a:p>
          <a:p>
            <a:endParaRPr lang="en-US" dirty="0"/>
          </a:p>
        </p:txBody>
      </p:sp>
    </p:spTree>
    <p:extLst>
      <p:ext uri="{BB962C8B-B14F-4D97-AF65-F5344CB8AC3E}">
        <p14:creationId xmlns:p14="http://schemas.microsoft.com/office/powerpoint/2010/main" val="14431716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16-18</a:t>
            </a:r>
            <a:endParaRPr lang="en-US" dirty="0"/>
          </a:p>
        </p:txBody>
      </p:sp>
      <p:sp>
        <p:nvSpPr>
          <p:cNvPr id="3" name="Content Placeholder 2"/>
          <p:cNvSpPr>
            <a:spLocks noGrp="1"/>
          </p:cNvSpPr>
          <p:nvPr>
            <p:ph idx="1"/>
          </p:nvPr>
        </p:nvSpPr>
        <p:spPr>
          <a:xfrm>
            <a:off x="314324" y="1825624"/>
            <a:ext cx="8515352" cy="5032375"/>
          </a:xfrm>
        </p:spPr>
        <p:txBody>
          <a:bodyPr>
            <a:normAutofit/>
          </a:bodyPr>
          <a:lstStyle/>
          <a:p>
            <a:pPr lvl="0"/>
            <a:r>
              <a:rPr lang="en-US" dirty="0"/>
              <a:t>The sin leading to death is the sin that is not repented of and confessed, rather it is practiced: Heb. 10.26-31</a:t>
            </a:r>
            <a:endParaRPr lang="en-US" sz="3200" dirty="0"/>
          </a:p>
          <a:p>
            <a:pPr lvl="1"/>
            <a:endParaRPr lang="en-US" dirty="0" smtClean="0"/>
          </a:p>
          <a:p>
            <a:pPr lvl="1"/>
            <a:r>
              <a:rPr lang="en-US" dirty="0" smtClean="0"/>
              <a:t>We </a:t>
            </a:r>
            <a:r>
              <a:rPr lang="en-US" dirty="0"/>
              <a:t>cannot ask God to </a:t>
            </a:r>
            <a:r>
              <a:rPr lang="en-US" dirty="0" smtClean="0"/>
              <a:t>forgive </a:t>
            </a:r>
            <a:r>
              <a:rPr lang="en-US" dirty="0"/>
              <a:t>a person who refuses to repent/confess: cf</a:t>
            </a:r>
            <a:r>
              <a:rPr lang="en-US" dirty="0" smtClean="0"/>
              <a:t>. James 5.16, 19-20; Heb. 6.4-6; 1 John 1.9</a:t>
            </a:r>
            <a:endParaRPr lang="en-US" sz="2800" dirty="0"/>
          </a:p>
          <a:p>
            <a:pPr lvl="1"/>
            <a:endParaRPr lang="en-US" dirty="0" smtClean="0"/>
          </a:p>
          <a:p>
            <a:pPr lvl="1"/>
            <a:r>
              <a:rPr lang="en-US" dirty="0" smtClean="0"/>
              <a:t>A </a:t>
            </a:r>
            <a:r>
              <a:rPr lang="en-US" dirty="0"/>
              <a:t>prayer offered on behalf of this person is not praying according to the will of the Father (v14). This prayer will not be effective, because this person chooses to live in sin.</a:t>
            </a:r>
            <a:endParaRPr lang="en-US" sz="2800" dirty="0"/>
          </a:p>
          <a:p>
            <a:pPr lvl="0"/>
            <a:endParaRPr lang="en-US" dirty="0" smtClean="0"/>
          </a:p>
          <a:p>
            <a:pPr lvl="0"/>
            <a:r>
              <a:rPr lang="en-US" dirty="0" smtClean="0"/>
              <a:t>All </a:t>
            </a:r>
            <a:r>
              <a:rPr lang="en-US" dirty="0"/>
              <a:t>unrighteousness is sin: 1 John 3.4</a:t>
            </a:r>
            <a:endParaRPr lang="en-US" sz="3200" dirty="0"/>
          </a:p>
          <a:p>
            <a:endParaRPr lang="en-US" dirty="0"/>
          </a:p>
        </p:txBody>
      </p:sp>
    </p:spTree>
    <p:extLst>
      <p:ext uri="{BB962C8B-B14F-4D97-AF65-F5344CB8AC3E}">
        <p14:creationId xmlns:p14="http://schemas.microsoft.com/office/powerpoint/2010/main" val="210298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16-18</a:t>
            </a:r>
            <a:endParaRPr lang="en-US" dirty="0"/>
          </a:p>
        </p:txBody>
      </p:sp>
      <p:sp>
        <p:nvSpPr>
          <p:cNvPr id="3" name="Content Placeholder 2"/>
          <p:cNvSpPr>
            <a:spLocks noGrp="1"/>
          </p:cNvSpPr>
          <p:nvPr>
            <p:ph idx="1"/>
          </p:nvPr>
        </p:nvSpPr>
        <p:spPr/>
        <p:txBody>
          <a:bodyPr>
            <a:normAutofit lnSpcReduction="10000"/>
          </a:bodyPr>
          <a:lstStyle/>
          <a:p>
            <a:pPr lvl="0"/>
            <a:r>
              <a:rPr lang="en-US" dirty="0"/>
              <a:t>Cf. 1 John 3.6, 9</a:t>
            </a:r>
            <a:endParaRPr lang="en-US" sz="3200" dirty="0"/>
          </a:p>
          <a:p>
            <a:pPr lvl="0"/>
            <a:endParaRPr lang="en-US" dirty="0" smtClean="0"/>
          </a:p>
          <a:p>
            <a:pPr lvl="0"/>
            <a:r>
              <a:rPr lang="en-US" dirty="0" smtClean="0"/>
              <a:t>ESV: </a:t>
            </a:r>
            <a:r>
              <a:rPr lang="en-US" dirty="0"/>
              <a:t>Jesus keeps us: John 17.2; 1 Peter 1.5; Jude 24; Rev. 3.10</a:t>
            </a:r>
            <a:endParaRPr lang="en-US" sz="3200" dirty="0"/>
          </a:p>
          <a:p>
            <a:pPr lvl="0"/>
            <a:endParaRPr lang="en-US" dirty="0" smtClean="0"/>
          </a:p>
          <a:p>
            <a:pPr lvl="0"/>
            <a:r>
              <a:rPr lang="en-US" dirty="0" smtClean="0"/>
              <a:t>NKJV: </a:t>
            </a:r>
            <a:r>
              <a:rPr lang="en-US" dirty="0"/>
              <a:t>We keep ourselves:</a:t>
            </a:r>
            <a:endParaRPr lang="en-US" sz="3200" dirty="0"/>
          </a:p>
          <a:p>
            <a:pPr lvl="1"/>
            <a:r>
              <a:rPr lang="en-US" dirty="0"/>
              <a:t>1 Tim. 5.22: Keep yourself pure </a:t>
            </a:r>
            <a:endParaRPr lang="en-US" sz="2800" dirty="0"/>
          </a:p>
          <a:p>
            <a:pPr lvl="1"/>
            <a:r>
              <a:rPr lang="en-US" dirty="0"/>
              <a:t>James 1.27: Keep yourself unstained</a:t>
            </a:r>
            <a:endParaRPr lang="en-US" sz="2800" dirty="0"/>
          </a:p>
          <a:p>
            <a:pPr lvl="1"/>
            <a:r>
              <a:rPr lang="en-US" dirty="0"/>
              <a:t>1 John 5.21: keep yourself away from idols</a:t>
            </a:r>
            <a:endParaRPr lang="en-US" sz="2800" dirty="0"/>
          </a:p>
          <a:p>
            <a:pPr lvl="1"/>
            <a:r>
              <a:rPr lang="en-US" dirty="0"/>
              <a:t>Jude 21: keep yourself in the love of God</a:t>
            </a:r>
            <a:endParaRPr lang="en-US" sz="2800" dirty="0"/>
          </a:p>
          <a:p>
            <a:pPr lvl="0"/>
            <a:endParaRPr lang="en-US" dirty="0" smtClean="0"/>
          </a:p>
          <a:p>
            <a:pPr lvl="0"/>
            <a:r>
              <a:rPr lang="en-US" dirty="0" smtClean="0"/>
              <a:t>“</a:t>
            </a:r>
            <a:r>
              <a:rPr lang="en-US" dirty="0"/>
              <a:t>the evil one does not touch him” </a:t>
            </a:r>
            <a:r>
              <a:rPr lang="en-US" dirty="0" smtClean="0"/>
              <a:t>John 17.15; Eph. 6.16; </a:t>
            </a:r>
            <a:r>
              <a:rPr lang="fr-FR" dirty="0"/>
              <a:t>2 Thess. 3.3; 1 John </a:t>
            </a:r>
            <a:r>
              <a:rPr lang="fr-FR" dirty="0" smtClean="0"/>
              <a:t>2.13;</a:t>
            </a:r>
            <a:r>
              <a:rPr lang="en-US" dirty="0" smtClean="0"/>
              <a:t> 2 </a:t>
            </a:r>
            <a:r>
              <a:rPr lang="en-US" dirty="0"/>
              <a:t>Peter </a:t>
            </a:r>
            <a:r>
              <a:rPr lang="en-US" dirty="0" smtClean="0"/>
              <a:t>1.10</a:t>
            </a:r>
            <a:endParaRPr lang="en-US" sz="3200" dirty="0"/>
          </a:p>
        </p:txBody>
      </p:sp>
    </p:spTree>
    <p:extLst>
      <p:ext uri="{BB962C8B-B14F-4D97-AF65-F5344CB8AC3E}">
        <p14:creationId xmlns:p14="http://schemas.microsoft.com/office/powerpoint/2010/main" val="6527367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19-21</a:t>
            </a:r>
            <a:endParaRPr lang="en-US" dirty="0"/>
          </a:p>
        </p:txBody>
      </p:sp>
      <p:sp>
        <p:nvSpPr>
          <p:cNvPr id="3" name="Content Placeholder 2"/>
          <p:cNvSpPr>
            <a:spLocks noGrp="1"/>
          </p:cNvSpPr>
          <p:nvPr>
            <p:ph idx="1"/>
          </p:nvPr>
        </p:nvSpPr>
        <p:spPr>
          <a:xfrm>
            <a:off x="628649" y="1825625"/>
            <a:ext cx="8141277" cy="4351338"/>
          </a:xfrm>
        </p:spPr>
        <p:txBody>
          <a:bodyPr>
            <a:normAutofit/>
          </a:bodyPr>
          <a:lstStyle/>
          <a:p>
            <a:pPr lvl="0"/>
            <a:r>
              <a:rPr lang="en-US" sz="3200" dirty="0"/>
              <a:t>Those who love their brother and practice righteousness are from God: 1 John 3.10</a:t>
            </a:r>
          </a:p>
          <a:p>
            <a:pPr lvl="0"/>
            <a:endParaRPr lang="en-US" sz="3200" dirty="0"/>
          </a:p>
          <a:p>
            <a:pPr lvl="0"/>
            <a:r>
              <a:rPr lang="en-US" sz="3200" dirty="0"/>
              <a:t>The evil one is the ruler of this world: John 12.31; 14.30; 16.11; Eph. 2.2</a:t>
            </a:r>
          </a:p>
          <a:p>
            <a:pPr lvl="0"/>
            <a:endParaRPr lang="en-US" sz="3200" dirty="0"/>
          </a:p>
          <a:p>
            <a:pPr lvl="0"/>
            <a:r>
              <a:rPr lang="en-US" sz="3200" dirty="0"/>
              <a:t>The world lies under his influence, power, dominion, etc. Note: It lies there, it does not struggle.</a:t>
            </a:r>
          </a:p>
        </p:txBody>
      </p:sp>
    </p:spTree>
    <p:extLst>
      <p:ext uri="{BB962C8B-B14F-4D97-AF65-F5344CB8AC3E}">
        <p14:creationId xmlns:p14="http://schemas.microsoft.com/office/powerpoint/2010/main" val="809369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19-21</a:t>
            </a:r>
            <a:endParaRPr lang="en-US" dirty="0"/>
          </a:p>
        </p:txBody>
      </p:sp>
      <p:sp>
        <p:nvSpPr>
          <p:cNvPr id="3" name="Content Placeholder 2"/>
          <p:cNvSpPr>
            <a:spLocks noGrp="1"/>
          </p:cNvSpPr>
          <p:nvPr>
            <p:ph idx="1"/>
          </p:nvPr>
        </p:nvSpPr>
        <p:spPr/>
        <p:txBody>
          <a:bodyPr>
            <a:noAutofit/>
          </a:bodyPr>
          <a:lstStyle/>
          <a:p>
            <a:pPr lvl="0"/>
            <a:r>
              <a:rPr lang="en-US" sz="3200" dirty="0"/>
              <a:t>John is certain that Jesus came. Another attack toward Gnosticism.</a:t>
            </a:r>
          </a:p>
          <a:p>
            <a:pPr lvl="0"/>
            <a:endParaRPr lang="en-US" sz="3200" dirty="0"/>
          </a:p>
          <a:p>
            <a:pPr lvl="0"/>
            <a:r>
              <a:rPr lang="en-US" sz="3200" dirty="0"/>
              <a:t>We get wisdom and understanding from God’s word. Cf. 1 John 2.20, 27</a:t>
            </a:r>
          </a:p>
          <a:p>
            <a:pPr lvl="0"/>
            <a:endParaRPr lang="en-US" sz="3200" dirty="0"/>
          </a:p>
          <a:p>
            <a:pPr lvl="0"/>
            <a:r>
              <a:rPr lang="en-US" sz="3200" dirty="0"/>
              <a:t>We have overcome the world and are in Him where eternal life is, while the world lies under the influence of the evil one. Cf. 5.4-5, 11-13, 20</a:t>
            </a:r>
          </a:p>
        </p:txBody>
      </p:sp>
    </p:spTree>
    <p:extLst>
      <p:ext uri="{BB962C8B-B14F-4D97-AF65-F5344CB8AC3E}">
        <p14:creationId xmlns:p14="http://schemas.microsoft.com/office/powerpoint/2010/main" val="1006970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19-21</a:t>
            </a:r>
            <a:endParaRPr lang="en-US" dirty="0"/>
          </a:p>
        </p:txBody>
      </p:sp>
      <p:sp>
        <p:nvSpPr>
          <p:cNvPr id="3" name="Content Placeholder 2"/>
          <p:cNvSpPr>
            <a:spLocks noGrp="1"/>
          </p:cNvSpPr>
          <p:nvPr>
            <p:ph idx="1"/>
          </p:nvPr>
        </p:nvSpPr>
        <p:spPr>
          <a:xfrm>
            <a:off x="628650" y="1825624"/>
            <a:ext cx="8058150" cy="5032375"/>
          </a:xfrm>
        </p:spPr>
        <p:txBody>
          <a:bodyPr>
            <a:normAutofit/>
          </a:bodyPr>
          <a:lstStyle/>
          <a:p>
            <a:pPr lvl="0"/>
            <a:r>
              <a:rPr lang="en-US" sz="3000" dirty="0"/>
              <a:t>The error of the Gnostics would certainly be a form of idolatry. It is false, it is believed, taught and substituted for the truth and for Jesus.</a:t>
            </a:r>
          </a:p>
          <a:p>
            <a:pPr lvl="0"/>
            <a:endParaRPr lang="en-US" sz="3000" dirty="0"/>
          </a:p>
          <a:p>
            <a:pPr lvl="0"/>
            <a:r>
              <a:rPr lang="en-US" sz="3000" dirty="0"/>
              <a:t>Jesus is the express person of God. John knows no other God apart from Jesus.</a:t>
            </a:r>
          </a:p>
          <a:p>
            <a:pPr lvl="0"/>
            <a:endParaRPr lang="en-US" sz="3000" dirty="0"/>
          </a:p>
          <a:p>
            <a:pPr lvl="0"/>
            <a:r>
              <a:rPr lang="en-US" sz="3000" dirty="0"/>
              <a:t>Lessons for us: Anything that is worshipped or put in the place of God is an idol. Additionally, one who does not believe in the true God creates for himself idols. Cf. v20</a:t>
            </a:r>
          </a:p>
        </p:txBody>
      </p:sp>
    </p:spTree>
    <p:extLst>
      <p:ext uri="{BB962C8B-B14F-4D97-AF65-F5344CB8AC3E}">
        <p14:creationId xmlns:p14="http://schemas.microsoft.com/office/powerpoint/2010/main" val="188673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endParaRPr lang="en-US" dirty="0"/>
          </a:p>
        </p:txBody>
      </p:sp>
      <p:sp>
        <p:nvSpPr>
          <p:cNvPr id="3" name="Content Placeholder 2"/>
          <p:cNvSpPr>
            <a:spLocks noGrp="1"/>
          </p:cNvSpPr>
          <p:nvPr>
            <p:ph idx="1"/>
          </p:nvPr>
        </p:nvSpPr>
        <p:spPr>
          <a:xfrm>
            <a:off x="628650" y="1825624"/>
            <a:ext cx="7886700" cy="4914809"/>
          </a:xfrm>
        </p:spPr>
        <p:txBody>
          <a:bodyPr>
            <a:normAutofit/>
          </a:bodyPr>
          <a:lstStyle/>
          <a:p>
            <a:pPr lvl="0"/>
            <a:r>
              <a:rPr lang="en-US" dirty="0"/>
              <a:t>This is a continuous belief.</a:t>
            </a:r>
            <a:endParaRPr lang="en-US" sz="3200" dirty="0"/>
          </a:p>
          <a:p>
            <a:pPr lvl="0"/>
            <a:endParaRPr lang="en-US" dirty="0" smtClean="0"/>
          </a:p>
          <a:p>
            <a:r>
              <a:rPr lang="en-US" dirty="0" smtClean="0"/>
              <a:t>John </a:t>
            </a:r>
            <a:r>
              <a:rPr lang="en-US" dirty="0"/>
              <a:t>teaches us who our brother is: Everyone who believes that Jesus is the Christ and everyone who loves the Father. Yet, this also includes walking in the light, keeping His word, etc</a:t>
            </a:r>
            <a:r>
              <a:rPr lang="en-US" dirty="0" smtClean="0"/>
              <a:t>. </a:t>
            </a:r>
            <a:r>
              <a:rPr lang="en-US" dirty="0"/>
              <a:t>Cf. Matt. 12.46-50</a:t>
            </a:r>
          </a:p>
          <a:p>
            <a:pPr lvl="0"/>
            <a:endParaRPr lang="en-US" dirty="0" smtClean="0"/>
          </a:p>
          <a:p>
            <a:pPr lvl="0"/>
            <a:r>
              <a:rPr lang="en-US" dirty="0" smtClean="0"/>
              <a:t>V2</a:t>
            </a:r>
            <a:r>
              <a:rPr lang="en-US" dirty="0"/>
              <a:t>: Loving God and loving the brethren are inseparable</a:t>
            </a:r>
            <a:r>
              <a:rPr lang="en-US" dirty="0" smtClean="0"/>
              <a:t>.</a:t>
            </a:r>
            <a:endParaRPr lang="en-US" dirty="0"/>
          </a:p>
        </p:txBody>
      </p:sp>
    </p:spTree>
    <p:extLst>
      <p:ext uri="{BB962C8B-B14F-4D97-AF65-F5344CB8AC3E}">
        <p14:creationId xmlns:p14="http://schemas.microsoft.com/office/powerpoint/2010/main" val="1045017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endParaRPr lang="en-US" dirty="0"/>
          </a:p>
        </p:txBody>
      </p:sp>
      <p:sp>
        <p:nvSpPr>
          <p:cNvPr id="3" name="Content Placeholder 2"/>
          <p:cNvSpPr>
            <a:spLocks noGrp="1"/>
          </p:cNvSpPr>
          <p:nvPr>
            <p:ph idx="1"/>
          </p:nvPr>
        </p:nvSpPr>
        <p:spPr>
          <a:xfrm>
            <a:off x="628650" y="1825625"/>
            <a:ext cx="8214904" cy="4351338"/>
          </a:xfrm>
        </p:spPr>
        <p:txBody>
          <a:bodyPr>
            <a:noAutofit/>
          </a:bodyPr>
          <a:lstStyle/>
          <a:p>
            <a:pPr lvl="0"/>
            <a:r>
              <a:rPr lang="en-US" sz="2400" dirty="0" smtClean="0"/>
              <a:t>V3: </a:t>
            </a:r>
            <a:r>
              <a:rPr lang="en-US" sz="2400" dirty="0"/>
              <a:t>Love equals obedience.</a:t>
            </a:r>
          </a:p>
          <a:p>
            <a:pPr lvl="0"/>
            <a:endParaRPr lang="en-US" sz="2400" dirty="0" smtClean="0"/>
          </a:p>
          <a:p>
            <a:pPr lvl="0"/>
            <a:r>
              <a:rPr lang="en-US" sz="2400" dirty="0" smtClean="0"/>
              <a:t>Jesus </a:t>
            </a:r>
            <a:r>
              <a:rPr lang="en-US" sz="2400" dirty="0"/>
              <a:t>claimed His way was not burdensome in contrast to those who adopt human traditions: Matt. 11.28-29; Matt. 23.4</a:t>
            </a:r>
          </a:p>
          <a:p>
            <a:pPr lvl="0"/>
            <a:endParaRPr lang="en-US" sz="2400" dirty="0" smtClean="0"/>
          </a:p>
          <a:p>
            <a:pPr lvl="0"/>
            <a:r>
              <a:rPr lang="en-US" sz="2400" dirty="0" smtClean="0"/>
              <a:t>God’s </a:t>
            </a:r>
            <a:r>
              <a:rPr lang="en-US" sz="2400" dirty="0"/>
              <a:t>will is good, acceptable and perfect: Rom. 12.2</a:t>
            </a:r>
          </a:p>
          <a:p>
            <a:pPr lvl="0"/>
            <a:endParaRPr lang="en-US" sz="2400" dirty="0" smtClean="0"/>
          </a:p>
          <a:p>
            <a:pPr lvl="0"/>
            <a:r>
              <a:rPr lang="en-US" sz="2400" dirty="0" smtClean="0"/>
              <a:t>The </a:t>
            </a:r>
            <a:r>
              <a:rPr lang="en-US" sz="2400" dirty="0"/>
              <a:t>key to not finding God’s commandments as burdensome is </a:t>
            </a:r>
            <a:r>
              <a:rPr lang="en-US" sz="2400" dirty="0" smtClean="0"/>
              <a:t>perfected love and a hunger for righteousness.</a:t>
            </a:r>
          </a:p>
          <a:p>
            <a:pPr lvl="0"/>
            <a:endParaRPr lang="en-US" sz="2400" dirty="0"/>
          </a:p>
          <a:p>
            <a:r>
              <a:rPr lang="en-US" sz="2400" i="1" dirty="0"/>
              <a:t>Should our love be expressed only through keeping the commandments</a:t>
            </a:r>
            <a:r>
              <a:rPr lang="en-US" sz="2400" i="1" dirty="0" smtClean="0"/>
              <a:t>?</a:t>
            </a:r>
            <a:endParaRPr lang="en-US" sz="2400" i="1" dirty="0"/>
          </a:p>
        </p:txBody>
      </p:sp>
    </p:spTree>
    <p:extLst>
      <p:ext uri="{BB962C8B-B14F-4D97-AF65-F5344CB8AC3E}">
        <p14:creationId xmlns:p14="http://schemas.microsoft.com/office/powerpoint/2010/main" val="17350603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endParaRPr lang="en-US" dirty="0"/>
          </a:p>
        </p:txBody>
      </p:sp>
      <p:sp>
        <p:nvSpPr>
          <p:cNvPr id="3" name="Content Placeholder 2"/>
          <p:cNvSpPr>
            <a:spLocks noGrp="1"/>
          </p:cNvSpPr>
          <p:nvPr>
            <p:ph idx="1"/>
          </p:nvPr>
        </p:nvSpPr>
        <p:spPr>
          <a:xfrm>
            <a:off x="628649" y="1825624"/>
            <a:ext cx="8071213" cy="5032376"/>
          </a:xfrm>
        </p:spPr>
        <p:txBody>
          <a:bodyPr>
            <a:normAutofit fontScale="92500"/>
          </a:bodyPr>
          <a:lstStyle/>
          <a:p>
            <a:pPr lvl="0"/>
            <a:r>
              <a:rPr lang="en-US" dirty="0"/>
              <a:t>What do we overcome when we overcome the world? Immorality, love of the </a:t>
            </a:r>
            <a:r>
              <a:rPr lang="en-US" dirty="0" smtClean="0"/>
              <a:t>world, </a:t>
            </a:r>
            <a:r>
              <a:rPr lang="en-US" dirty="0"/>
              <a:t>and false doctrine</a:t>
            </a:r>
            <a:r>
              <a:rPr lang="en-US" dirty="0" smtClean="0"/>
              <a:t>.</a:t>
            </a:r>
          </a:p>
          <a:p>
            <a:pPr lvl="0"/>
            <a:endParaRPr lang="en-US" dirty="0"/>
          </a:p>
          <a:p>
            <a:pPr lvl="0"/>
            <a:r>
              <a:rPr lang="en-US" dirty="0"/>
              <a:t>Remember, our faith is coupled with God’s seed </a:t>
            </a:r>
            <a:r>
              <a:rPr lang="en-US" dirty="0" smtClean="0"/>
              <a:t>(word) abiding </a:t>
            </a:r>
            <a:r>
              <a:rPr lang="en-US" dirty="0"/>
              <a:t>in us, our love for him and his children, and obedience.</a:t>
            </a:r>
          </a:p>
          <a:p>
            <a:pPr lvl="0"/>
            <a:endParaRPr lang="en-US" dirty="0" smtClean="0"/>
          </a:p>
          <a:p>
            <a:pPr lvl="0"/>
            <a:r>
              <a:rPr lang="en-US" dirty="0" smtClean="0"/>
              <a:t>A </a:t>
            </a:r>
            <a:r>
              <a:rPr lang="en-US" dirty="0"/>
              <a:t>mere faith that accepts Jesus came in the flesh, yet does not love or obey, has never overcome anything, nor ever will</a:t>
            </a:r>
            <a:r>
              <a:rPr lang="en-US" dirty="0" smtClean="0"/>
              <a:t>.</a:t>
            </a:r>
          </a:p>
          <a:p>
            <a:pPr lvl="0"/>
            <a:endParaRPr lang="en-US" dirty="0"/>
          </a:p>
          <a:p>
            <a:pPr lvl="0"/>
            <a:r>
              <a:rPr lang="en-US" dirty="0" smtClean="0"/>
              <a:t>V5 </a:t>
            </a:r>
            <a:r>
              <a:rPr lang="en-US" dirty="0"/>
              <a:t>Since salvation is only in Christ (Acts 4.12; John 14.6; 2 Tim. 2.10), to deny Him is to deny your salvation</a:t>
            </a:r>
            <a:r>
              <a:rPr lang="en-US" dirty="0" smtClean="0"/>
              <a:t>.</a:t>
            </a:r>
            <a:endParaRPr lang="en-US" dirty="0"/>
          </a:p>
        </p:txBody>
      </p:sp>
    </p:spTree>
    <p:extLst>
      <p:ext uri="{BB962C8B-B14F-4D97-AF65-F5344CB8AC3E}">
        <p14:creationId xmlns:p14="http://schemas.microsoft.com/office/powerpoint/2010/main" val="19787308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6-12</a:t>
            </a:r>
            <a:endParaRPr lang="en-US" dirty="0"/>
          </a:p>
        </p:txBody>
      </p:sp>
      <p:sp>
        <p:nvSpPr>
          <p:cNvPr id="3" name="Content Placeholder 2"/>
          <p:cNvSpPr>
            <a:spLocks noGrp="1"/>
          </p:cNvSpPr>
          <p:nvPr>
            <p:ph idx="1"/>
          </p:nvPr>
        </p:nvSpPr>
        <p:spPr/>
        <p:txBody>
          <a:bodyPr>
            <a:normAutofit/>
          </a:bodyPr>
          <a:lstStyle/>
          <a:p>
            <a:pPr lvl="0"/>
            <a:r>
              <a:rPr lang="en-US" dirty="0" smtClean="0"/>
              <a:t>Three </a:t>
            </a:r>
            <a:r>
              <a:rPr lang="en-US" dirty="0"/>
              <a:t>views exist that are appropriate for dealing with Gnosticism.</a:t>
            </a:r>
            <a:endParaRPr lang="en-US" sz="3200" dirty="0"/>
          </a:p>
          <a:p>
            <a:pPr lvl="1"/>
            <a:r>
              <a:rPr lang="en-US" dirty="0"/>
              <a:t>1</a:t>
            </a:r>
            <a:r>
              <a:rPr lang="en-US" baseline="30000" dirty="0"/>
              <a:t>st</a:t>
            </a:r>
            <a:r>
              <a:rPr lang="en-US" dirty="0"/>
              <a:t> view: the water and blood that flowed from his side at the cross: John 19.34</a:t>
            </a:r>
            <a:endParaRPr lang="en-US" sz="2800" dirty="0"/>
          </a:p>
          <a:p>
            <a:pPr lvl="1"/>
            <a:r>
              <a:rPr lang="en-US" dirty="0" smtClean="0"/>
              <a:t>2</a:t>
            </a:r>
            <a:r>
              <a:rPr lang="en-US" baseline="30000" dirty="0" smtClean="0"/>
              <a:t>nd</a:t>
            </a:r>
            <a:r>
              <a:rPr lang="en-US" dirty="0" smtClean="0"/>
              <a:t> </a:t>
            </a:r>
            <a:r>
              <a:rPr lang="en-US" dirty="0"/>
              <a:t>view: water refers to his baptism: Matt. 3.16-17; John 1.31-34. The blood refers to his death: John 19.34</a:t>
            </a:r>
            <a:endParaRPr lang="en-US" sz="2800" dirty="0"/>
          </a:p>
          <a:p>
            <a:pPr lvl="1"/>
            <a:r>
              <a:rPr lang="en-US" dirty="0"/>
              <a:t>3</a:t>
            </a:r>
            <a:r>
              <a:rPr lang="en-US" baseline="30000" dirty="0"/>
              <a:t>rd</a:t>
            </a:r>
            <a:r>
              <a:rPr lang="en-US" dirty="0"/>
              <a:t> view: our baptism and his sacrifice: the two cannot be separated</a:t>
            </a:r>
            <a:r>
              <a:rPr lang="en-US" dirty="0" smtClean="0"/>
              <a:t>.</a:t>
            </a:r>
            <a:endParaRPr lang="en-US" sz="2800" dirty="0"/>
          </a:p>
        </p:txBody>
      </p:sp>
    </p:spTree>
    <p:extLst>
      <p:ext uri="{BB962C8B-B14F-4D97-AF65-F5344CB8AC3E}">
        <p14:creationId xmlns:p14="http://schemas.microsoft.com/office/powerpoint/2010/main" val="1813365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6-12</a:t>
            </a:r>
            <a:endParaRPr lang="en-US" dirty="0"/>
          </a:p>
        </p:txBody>
      </p:sp>
      <p:sp>
        <p:nvSpPr>
          <p:cNvPr id="3" name="Content Placeholder 2"/>
          <p:cNvSpPr>
            <a:spLocks noGrp="1"/>
          </p:cNvSpPr>
          <p:nvPr>
            <p:ph idx="1"/>
          </p:nvPr>
        </p:nvSpPr>
        <p:spPr/>
        <p:txBody>
          <a:bodyPr/>
          <a:lstStyle/>
          <a:p>
            <a:pPr lvl="0"/>
            <a:r>
              <a:rPr lang="en-US" dirty="0"/>
              <a:t>The Holy Spirit bears witness that Jesus is the Christ. He bears witness of the same thing the blood and water does cf. John </a:t>
            </a:r>
            <a:r>
              <a:rPr lang="en-US" dirty="0" smtClean="0"/>
              <a:t>1.31-34.</a:t>
            </a:r>
          </a:p>
          <a:p>
            <a:pPr lvl="0"/>
            <a:endParaRPr lang="en-US" dirty="0"/>
          </a:p>
          <a:p>
            <a:pPr lvl="0"/>
            <a:r>
              <a:rPr lang="en-US" dirty="0" smtClean="0"/>
              <a:t>He </a:t>
            </a:r>
            <a:r>
              <a:rPr lang="en-US" dirty="0"/>
              <a:t>does so because </a:t>
            </a:r>
            <a:r>
              <a:rPr lang="en-US" dirty="0" smtClean="0"/>
              <a:t>He </a:t>
            </a:r>
            <a:r>
              <a:rPr lang="en-US" dirty="0"/>
              <a:t>is the truth: John 16.13.</a:t>
            </a:r>
            <a:endParaRPr lang="en-US" sz="3200" dirty="0"/>
          </a:p>
          <a:p>
            <a:pPr lvl="0"/>
            <a:endParaRPr lang="en-US" dirty="0" smtClean="0"/>
          </a:p>
          <a:p>
            <a:pPr lvl="0"/>
            <a:r>
              <a:rPr lang="en-US" dirty="0" smtClean="0"/>
              <a:t>As </a:t>
            </a:r>
            <a:r>
              <a:rPr lang="en-US" dirty="0"/>
              <a:t>the apostles </a:t>
            </a:r>
            <a:r>
              <a:rPr lang="en-US" dirty="0" smtClean="0"/>
              <a:t>were </a:t>
            </a:r>
            <a:r>
              <a:rPr lang="en-US" dirty="0"/>
              <a:t>carried along by the Spirit, He </a:t>
            </a:r>
            <a:r>
              <a:rPr lang="en-US" dirty="0" smtClean="0"/>
              <a:t>bore </a:t>
            </a:r>
            <a:r>
              <a:rPr lang="en-US" dirty="0"/>
              <a:t>witness through their writings: 2 Peter 1.21; John 15.26-27; 16.13</a:t>
            </a:r>
            <a:endParaRPr lang="en-US" sz="3200" dirty="0"/>
          </a:p>
          <a:p>
            <a:endParaRPr lang="en-US" dirty="0"/>
          </a:p>
        </p:txBody>
      </p:sp>
    </p:spTree>
    <p:extLst>
      <p:ext uri="{BB962C8B-B14F-4D97-AF65-F5344CB8AC3E}">
        <p14:creationId xmlns:p14="http://schemas.microsoft.com/office/powerpoint/2010/main" val="356790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6-12</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NKJV footnote: 1 John 5:8 NU-Text and M-Text omit the words from in heaven (verse 7) through on earth (verse 8). Only four or five very late manuscripts contain these words in Greek</a:t>
            </a:r>
            <a:r>
              <a:rPr lang="en-US" dirty="0" smtClean="0"/>
              <a:t>.</a:t>
            </a:r>
          </a:p>
          <a:p>
            <a:pPr lvl="0"/>
            <a:endParaRPr lang="en-US" dirty="0"/>
          </a:p>
          <a:p>
            <a:pPr lvl="0"/>
            <a:r>
              <a:rPr lang="en-US" dirty="0"/>
              <a:t>A few facts concerning the omission of “For there are three that bear record in heaven, the Father, the Word, and the Holy Ghost: and these three are one. And there are three that bear witness in earth, the Spirit, and the water, and the blood: and these three agree in one.” See </a:t>
            </a:r>
            <a:r>
              <a:rPr lang="en-US" u="sng" dirty="0">
                <a:hlinkClick r:id="rId2"/>
              </a:rPr>
              <a:t>http://www.gotquestions.org/Comma-Johanneum.html</a:t>
            </a:r>
            <a:r>
              <a:rPr lang="en-US" dirty="0"/>
              <a:t> and </a:t>
            </a:r>
            <a:r>
              <a:rPr lang="en-US" u="sng" dirty="0">
                <a:hlinkClick r:id="rId3"/>
              </a:rPr>
              <a:t>http://focusmagazine.org/the-johannine-comma.php</a:t>
            </a:r>
            <a:r>
              <a:rPr lang="en-US" dirty="0" smtClean="0"/>
              <a:t>.</a:t>
            </a:r>
            <a:endParaRPr lang="en-US" dirty="0"/>
          </a:p>
        </p:txBody>
      </p:sp>
    </p:spTree>
    <p:extLst>
      <p:ext uri="{BB962C8B-B14F-4D97-AF65-F5344CB8AC3E}">
        <p14:creationId xmlns:p14="http://schemas.microsoft.com/office/powerpoint/2010/main" val="1038558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6-12</a:t>
            </a:r>
            <a:endParaRPr lang="en-US" dirty="0"/>
          </a:p>
        </p:txBody>
      </p:sp>
      <p:sp>
        <p:nvSpPr>
          <p:cNvPr id="3" name="Content Placeholder 2"/>
          <p:cNvSpPr>
            <a:spLocks noGrp="1"/>
          </p:cNvSpPr>
          <p:nvPr>
            <p:ph idx="1"/>
          </p:nvPr>
        </p:nvSpPr>
        <p:spPr/>
        <p:txBody>
          <a:bodyPr/>
          <a:lstStyle/>
          <a:p>
            <a:r>
              <a:rPr lang="en-US" dirty="0" smtClean="0"/>
              <a:t>V8:</a:t>
            </a:r>
          </a:p>
          <a:p>
            <a:endParaRPr lang="en-US" dirty="0"/>
          </a:p>
          <a:p>
            <a:pPr lvl="0"/>
            <a:r>
              <a:rPr lang="en-US" dirty="0"/>
              <a:t>Testimony of men: Deut. 17.6; 19.15; Matt. 18.16; John </a:t>
            </a:r>
            <a:r>
              <a:rPr lang="en-US" dirty="0" smtClean="0"/>
              <a:t>8.17-18</a:t>
            </a:r>
          </a:p>
          <a:p>
            <a:pPr lvl="0"/>
            <a:endParaRPr lang="en-US" dirty="0"/>
          </a:p>
          <a:p>
            <a:pPr lvl="0"/>
            <a:r>
              <a:rPr lang="en-US" dirty="0"/>
              <a:t>Testimony of God: Matt. 3.17; Matt. 17.5; John </a:t>
            </a:r>
            <a:r>
              <a:rPr lang="en-US" dirty="0" smtClean="0"/>
              <a:t>5.31-40</a:t>
            </a:r>
            <a:endParaRPr lang="en-US" dirty="0"/>
          </a:p>
        </p:txBody>
      </p:sp>
    </p:spTree>
    <p:extLst>
      <p:ext uri="{BB962C8B-B14F-4D97-AF65-F5344CB8AC3E}">
        <p14:creationId xmlns:p14="http://schemas.microsoft.com/office/powerpoint/2010/main" val="9937949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6-12</a:t>
            </a:r>
            <a:endParaRPr lang="en-US" dirty="0"/>
          </a:p>
        </p:txBody>
      </p:sp>
      <p:sp>
        <p:nvSpPr>
          <p:cNvPr id="3" name="Content Placeholder 2"/>
          <p:cNvSpPr>
            <a:spLocks noGrp="1"/>
          </p:cNvSpPr>
          <p:nvPr>
            <p:ph idx="1"/>
          </p:nvPr>
        </p:nvSpPr>
        <p:spPr>
          <a:xfrm>
            <a:off x="628649" y="1825624"/>
            <a:ext cx="8423911" cy="5032375"/>
          </a:xfrm>
        </p:spPr>
        <p:txBody>
          <a:bodyPr>
            <a:normAutofit fontScale="92500" lnSpcReduction="10000"/>
          </a:bodyPr>
          <a:lstStyle/>
          <a:p>
            <a:r>
              <a:rPr lang="en-US" dirty="0" smtClean="0"/>
              <a:t>V10:</a:t>
            </a:r>
          </a:p>
          <a:p>
            <a:endParaRPr lang="en-US" dirty="0"/>
          </a:p>
          <a:p>
            <a:pPr lvl="0"/>
            <a:r>
              <a:rPr lang="en-US" dirty="0"/>
              <a:t>When one accepts the testimony of God, he accepts God’s word and faith is born out of that acceptance</a:t>
            </a:r>
            <a:r>
              <a:rPr lang="en-US" dirty="0" smtClean="0"/>
              <a:t>.</a:t>
            </a:r>
          </a:p>
          <a:p>
            <a:pPr lvl="0"/>
            <a:endParaRPr lang="en-US" dirty="0"/>
          </a:p>
          <a:p>
            <a:pPr lvl="0"/>
            <a:r>
              <a:rPr lang="en-US" dirty="0"/>
              <a:t>When one who is honestly mistaken learns the truth, he either ceases to be mistaken or he ceases to be honest</a:t>
            </a:r>
            <a:r>
              <a:rPr lang="en-US" dirty="0" smtClean="0"/>
              <a:t>.</a:t>
            </a:r>
          </a:p>
          <a:p>
            <a:pPr lvl="0"/>
            <a:endParaRPr lang="en-US" dirty="0"/>
          </a:p>
          <a:p>
            <a:pPr lvl="0"/>
            <a:r>
              <a:rPr lang="en-US" dirty="0" smtClean="0"/>
              <a:t>If </a:t>
            </a:r>
            <a:r>
              <a:rPr lang="en-US" dirty="0"/>
              <a:t>one does not continue to believe he has made God a liar</a:t>
            </a:r>
            <a:r>
              <a:rPr lang="en-US" dirty="0" smtClean="0"/>
              <a:t>.</a:t>
            </a:r>
          </a:p>
          <a:p>
            <a:pPr lvl="0"/>
            <a:endParaRPr lang="en-US" dirty="0"/>
          </a:p>
          <a:p>
            <a:pPr lvl="0"/>
            <a:r>
              <a:rPr lang="en-US" dirty="0"/>
              <a:t>“This position points an accusing finger into the face of God and alleges that his testimony is false.” Daniel </a:t>
            </a:r>
            <a:r>
              <a:rPr lang="en-US" dirty="0" smtClean="0"/>
              <a:t>King</a:t>
            </a:r>
          </a:p>
          <a:p>
            <a:pPr lvl="0"/>
            <a:endParaRPr lang="en-US" dirty="0"/>
          </a:p>
          <a:p>
            <a:r>
              <a:rPr lang="en-US" dirty="0"/>
              <a:t>The source of life is Christ. If one does not accept God’s testimony, he does not have life</a:t>
            </a:r>
            <a:r>
              <a:rPr lang="en-US" dirty="0" smtClean="0"/>
              <a:t>.</a:t>
            </a:r>
            <a:endParaRPr lang="en-US" dirty="0"/>
          </a:p>
        </p:txBody>
      </p:sp>
    </p:spTree>
    <p:extLst>
      <p:ext uri="{BB962C8B-B14F-4D97-AF65-F5344CB8AC3E}">
        <p14:creationId xmlns:p14="http://schemas.microsoft.com/office/powerpoint/2010/main" val="949853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584</TotalTime>
  <Words>1214</Words>
  <Application>Microsoft Macintosh PowerPoint</Application>
  <PresentationFormat>On-screen Show (4:3)</PresentationFormat>
  <Paragraphs>117</Paragraphs>
  <Slides>17</Slides>
  <Notes>0</Notes>
  <HiddenSlides>12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Corbel</vt:lpstr>
      <vt:lpstr>Arial</vt:lpstr>
      <vt:lpstr>Office Theme</vt:lpstr>
      <vt:lpstr>PowerPoint Presentation</vt:lpstr>
      <vt:lpstr>1-5</vt:lpstr>
      <vt:lpstr>1-5</vt:lpstr>
      <vt:lpstr>1-5</vt:lpstr>
      <vt:lpstr>6-12</vt:lpstr>
      <vt:lpstr>6-12</vt:lpstr>
      <vt:lpstr>6-12</vt:lpstr>
      <vt:lpstr>6-12</vt:lpstr>
      <vt:lpstr>6-12</vt:lpstr>
      <vt:lpstr>13-15</vt:lpstr>
      <vt:lpstr>13-15</vt:lpstr>
      <vt:lpstr>16-18</vt:lpstr>
      <vt:lpstr>16-18</vt:lpstr>
      <vt:lpstr>16-18</vt:lpstr>
      <vt:lpstr>19-21</vt:lpstr>
      <vt:lpstr>19-21</vt:lpstr>
      <vt:lpstr>19-21</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30</cp:revision>
  <dcterms:created xsi:type="dcterms:W3CDTF">2017-06-14T18:23:19Z</dcterms:created>
  <dcterms:modified xsi:type="dcterms:W3CDTF">2017-07-02T04:19:48Z</dcterms:modified>
</cp:coreProperties>
</file>