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2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/>
    <p:restoredTop sz="94684"/>
  </p:normalViewPr>
  <p:slideViewPr>
    <p:cSldViewPr snapToGrid="0" snapToObjects="1">
      <p:cViewPr varScale="1">
        <p:scale>
          <a:sx n="108" d="100"/>
          <a:sy n="108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3A1D0-E7C9-974D-86EB-4AEEA28AA381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8C7A2-FADE-944C-A163-EBA3EFC67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8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760214" cy="1325563"/>
          </a:xfrm>
        </p:spPr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rgbClr val="402606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rgbClr val="402606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rgbClr val="402606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rgbClr val="402606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rgbClr val="402606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rgbClr val="402606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054B-928F-9147-B236-29A5F28A32A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C757C-C6CA-DA43-946D-A8836C25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684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Beginning of their conversion.</a:t>
            </a:r>
          </a:p>
          <a:p>
            <a:endParaRPr lang="en-US" dirty="0" smtClean="0"/>
          </a:p>
          <a:p>
            <a:r>
              <a:rPr lang="en-US" dirty="0" smtClean="0"/>
              <a:t>Love</a:t>
            </a:r>
            <a:r>
              <a:rPr lang="en-US" dirty="0"/>
              <a:t>, and loving the brethren, should be stressed to the one contemplating obedience to the gospel. 1 Peter </a:t>
            </a:r>
            <a:r>
              <a:rPr lang="en-US" dirty="0" smtClean="0"/>
              <a:t>1.22-23</a:t>
            </a:r>
          </a:p>
          <a:p>
            <a:endParaRPr lang="en-US" dirty="0"/>
          </a:p>
          <a:p>
            <a:pPr lvl="0"/>
            <a:r>
              <a:rPr lang="en-US" dirty="0"/>
              <a:t>Cain was of the evil one because he practiced sin</a:t>
            </a:r>
            <a:r>
              <a:rPr lang="en-US" dirty="0" smtClean="0"/>
              <a:t>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Notice </a:t>
            </a:r>
            <a:r>
              <a:rPr lang="en-US" dirty="0"/>
              <a:t>WHY he murdered (hated) his brother Abel.</a:t>
            </a:r>
          </a:p>
          <a:p>
            <a:endParaRPr lang="en-US" dirty="0" smtClean="0"/>
          </a:p>
          <a:p>
            <a:r>
              <a:rPr lang="en-US" dirty="0" smtClean="0"/>
              <a:t>Sinners </a:t>
            </a:r>
            <a:r>
              <a:rPr lang="en-US" dirty="0"/>
              <a:t>hate the light; it exposes their sin. Ex., homosexuals, etc. </a:t>
            </a:r>
          </a:p>
        </p:txBody>
      </p:sp>
    </p:spTree>
    <p:extLst>
      <p:ext uri="{BB962C8B-B14F-4D97-AF65-F5344CB8AC3E}">
        <p14:creationId xmlns:p14="http://schemas.microsoft.com/office/powerpoint/2010/main" val="64899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Beginning of their conversion.</a:t>
            </a:r>
          </a:p>
          <a:p>
            <a:endParaRPr lang="en-US" dirty="0" smtClean="0"/>
          </a:p>
          <a:p>
            <a:r>
              <a:rPr lang="en-US" dirty="0" smtClean="0"/>
              <a:t>Love</a:t>
            </a:r>
            <a:r>
              <a:rPr lang="en-US" dirty="0"/>
              <a:t>, and loving the brethren, should be stressed to the one contemplating obedience to the gospel. 1 Peter </a:t>
            </a:r>
            <a:r>
              <a:rPr lang="en-US" dirty="0" smtClean="0"/>
              <a:t>1.22-23</a:t>
            </a:r>
          </a:p>
          <a:p>
            <a:endParaRPr lang="en-US" dirty="0"/>
          </a:p>
          <a:p>
            <a:pPr lvl="0"/>
            <a:r>
              <a:rPr lang="en-US" dirty="0"/>
              <a:t>Cain was of the evil one because he practiced sin</a:t>
            </a:r>
            <a:r>
              <a:rPr lang="en-US" dirty="0" smtClean="0"/>
              <a:t>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Notice </a:t>
            </a:r>
            <a:r>
              <a:rPr lang="en-US" dirty="0"/>
              <a:t>WHY he murdered (hated) his brother Abel.</a:t>
            </a:r>
          </a:p>
          <a:p>
            <a:endParaRPr lang="en-US" dirty="0" smtClean="0"/>
          </a:p>
          <a:p>
            <a:r>
              <a:rPr lang="en-US" dirty="0" smtClean="0"/>
              <a:t>Sinners </a:t>
            </a:r>
            <a:r>
              <a:rPr lang="en-US" dirty="0"/>
              <a:t>hate the light; it exposes their sin. Ex., homosexuals, etc. </a:t>
            </a:r>
          </a:p>
        </p:txBody>
      </p:sp>
    </p:spTree>
    <p:extLst>
      <p:ext uri="{BB962C8B-B14F-4D97-AF65-F5344CB8AC3E}">
        <p14:creationId xmlns:p14="http://schemas.microsoft.com/office/powerpoint/2010/main" val="1106673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V13: John 15.18-19</a:t>
            </a:r>
          </a:p>
          <a:p>
            <a:endParaRPr lang="en-US" dirty="0"/>
          </a:p>
          <a:p>
            <a:pPr lvl="0"/>
            <a:r>
              <a:rPr lang="en-US" dirty="0" smtClean="0"/>
              <a:t>V14: </a:t>
            </a:r>
            <a:r>
              <a:rPr lang="en-US" dirty="0"/>
              <a:t>John </a:t>
            </a:r>
            <a:r>
              <a:rPr lang="en-US" dirty="0" smtClean="0"/>
              <a:t>5.24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09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One who hates his brother is of the evil one: 12</a:t>
            </a:r>
            <a:endParaRPr lang="en-US" sz="3200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One </a:t>
            </a:r>
            <a:r>
              <a:rPr lang="en-US" dirty="0"/>
              <a:t>who hates his brother is of the world: 13</a:t>
            </a:r>
            <a:endParaRPr lang="en-US" sz="3200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One </a:t>
            </a:r>
            <a:r>
              <a:rPr lang="en-US" dirty="0"/>
              <a:t>who hates his brother is spiritually dead: </a:t>
            </a:r>
            <a:r>
              <a:rPr lang="en-US" dirty="0" smtClean="0"/>
              <a:t>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729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One who hates his brother is a murderer: 15</a:t>
            </a:r>
            <a:endParaRPr lang="en-US" sz="32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is an attitude: cf. Matt. 5.21-22; Deut. 19.11; Mark 7.21; Matt. 5.28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we allow anger, bitterness and hatred to boil in our hearts, it can lead to murder.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atred </a:t>
            </a:r>
            <a:r>
              <a:rPr lang="en-US" dirty="0"/>
              <a:t>is the root, murder is the fruit.</a:t>
            </a:r>
            <a:endParaRPr lang="en-US" sz="2800" dirty="0"/>
          </a:p>
          <a:p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murderers do not have eternal life, neither do those who hate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28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God has proven His love to us; we must now prove ours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Cain is an example of hate; Christ is an example of love.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/>
              <a:t>we ought” shows that we are morally obligated to do this because Christ laid down his life.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This </a:t>
            </a:r>
            <a:r>
              <a:rPr lang="en-US" dirty="0"/>
              <a:t>is the acid test. If one is willing to lay down his life for the brethren, he is willing to do whatever for the brethren, no matter the cost.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53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If we are not willing to lay our life down for the brethren, then our love is in word or </a:t>
            </a:r>
            <a:r>
              <a:rPr lang="en-US" dirty="0" smtClean="0"/>
              <a:t>talk: cf. 1 John 3.18</a:t>
            </a:r>
          </a:p>
        </p:txBody>
      </p:sp>
    </p:spTree>
    <p:extLst>
      <p:ext uri="{BB962C8B-B14F-4D97-AF65-F5344CB8AC3E}">
        <p14:creationId xmlns:p14="http://schemas.microsoft.com/office/powerpoint/2010/main" val="1261595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Cf. James </a:t>
            </a:r>
            <a:r>
              <a:rPr lang="en-US" dirty="0" smtClean="0"/>
              <a:t>2.15-16</a:t>
            </a:r>
          </a:p>
          <a:p>
            <a:pPr lvl="0"/>
            <a:endParaRPr lang="en-US" dirty="0"/>
          </a:p>
          <a:p>
            <a:pPr lvl="1"/>
            <a:r>
              <a:rPr lang="en-US" dirty="0"/>
              <a:t>This person does not have obedient faith.</a:t>
            </a:r>
          </a:p>
          <a:p>
            <a:pPr lvl="1"/>
            <a:r>
              <a:rPr lang="en-US" dirty="0"/>
              <a:t>This person is not compassionate.</a:t>
            </a:r>
          </a:p>
          <a:p>
            <a:pPr lvl="1"/>
            <a:r>
              <a:rPr lang="en-US" dirty="0"/>
              <a:t>This person does not love.</a:t>
            </a:r>
          </a:p>
          <a:p>
            <a:pPr lvl="1"/>
            <a:r>
              <a:rPr lang="en-US" dirty="0"/>
              <a:t>This person has not “laid down his life for the brethren.”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/>
              <a:t>bowels” (heart): the heart, lungs, liver, etc. Simply put, there is no compassion in your inner being!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Where </a:t>
            </a:r>
            <a:r>
              <a:rPr lang="en-US" dirty="0"/>
              <a:t>one does not sacrifice for another, how does God’s love abide in him?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Why</a:t>
            </a:r>
            <a:r>
              <a:rPr lang="en-US" dirty="0"/>
              <a:t>? Because to love God is to love your brother! 1 John </a:t>
            </a:r>
            <a:r>
              <a:rPr lang="en-US" dirty="0" smtClean="0"/>
              <a:t>4.20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Not </a:t>
            </a:r>
            <a:r>
              <a:rPr lang="en-US" dirty="0"/>
              <a:t>in word only, but in action also. However, the acid test of our love is not built on feelings or an attitude, but on action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dirty="0"/>
              <a:t>Genuine love is visible; Jesus’ love was visible; John 13.34-35</a:t>
            </a:r>
          </a:p>
        </p:txBody>
      </p:sp>
    </p:spTree>
    <p:extLst>
      <p:ext uri="{BB962C8B-B14F-4D97-AF65-F5344CB8AC3E}">
        <p14:creationId xmlns:p14="http://schemas.microsoft.com/office/powerpoint/2010/main" val="1628813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shall know that we “are of the truth” if we “love in deed and in truth”: cf. </a:t>
            </a:r>
            <a:r>
              <a:rPr lang="en-US" dirty="0" smtClean="0"/>
              <a:t>v18</a:t>
            </a:r>
          </a:p>
          <a:p>
            <a:pPr lvl="0"/>
            <a:endParaRPr lang="en-US" sz="3200" dirty="0"/>
          </a:p>
          <a:p>
            <a:pPr lvl="0"/>
            <a:r>
              <a:rPr lang="en-US" dirty="0"/>
              <a:t>When our conscience bears witness that we lack the love John calls for then we are condemned.</a:t>
            </a:r>
            <a:endParaRPr lang="en-US" sz="3200" dirty="0"/>
          </a:p>
          <a:p>
            <a:pPr lvl="1"/>
            <a:endParaRPr lang="en-US" dirty="0"/>
          </a:p>
          <a:p>
            <a:pPr lvl="1"/>
            <a:r>
              <a:rPr lang="en-US" dirty="0"/>
              <a:t>If we love in deed and in truth, then we know we are of the truth and assurance from Him and confidence before Him.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we do not love in deed and in truth, then we are not of the truth and have no assurance from Him or confidence before Him.</a:t>
            </a:r>
            <a:endParaRPr lang="en-US" sz="2800" dirty="0"/>
          </a:p>
          <a:p>
            <a:pPr lvl="0"/>
            <a:endParaRPr lang="en-US" dirty="0"/>
          </a:p>
          <a:p>
            <a:pPr lvl="0"/>
            <a:r>
              <a:rPr lang="en-US" dirty="0"/>
              <a:t>God is greater; he knows all: He knows are hearts and motives. He knows if we love as we ought. He knows if we are willing and if we are trying.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823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alled </a:t>
            </a:r>
            <a:r>
              <a:rPr lang="en-US" dirty="0"/>
              <a:t>children of God: Gal. </a:t>
            </a:r>
            <a:r>
              <a:rPr lang="en-US" dirty="0" smtClean="0"/>
              <a:t>3.26-27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world does not know us/did not know him: John 8.19; 15.19</a:t>
            </a:r>
            <a:endParaRPr lang="en-US" sz="32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world did not appreciate Christ and they will certainly not appreciate His followers.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world opposed Christ and His teachings and the world will oppose us and our teaching</a:t>
            </a:r>
            <a:r>
              <a:rPr lang="en-US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0464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This </a:t>
            </a:r>
            <a:r>
              <a:rPr lang="en-US" dirty="0"/>
              <a:t>commandment covers believing in Jesus and loving one another (the two greatest commandments). This essentially covers all commandments</a:t>
            </a:r>
            <a:r>
              <a:rPr lang="en-US" dirty="0" smtClean="0"/>
              <a:t>.</a:t>
            </a:r>
          </a:p>
          <a:p>
            <a:pPr lvl="0"/>
            <a:endParaRPr lang="en-US" sz="3200" dirty="0"/>
          </a:p>
          <a:p>
            <a:pPr lvl="0"/>
            <a:r>
              <a:rPr lang="en-US" dirty="0"/>
              <a:t>To believe in the name of his Son is to believe that He came in the flesh, but also his authority, his word, his commandments, etc</a:t>
            </a:r>
            <a:r>
              <a:rPr lang="en-US" dirty="0" smtClean="0"/>
              <a:t>.</a:t>
            </a:r>
          </a:p>
          <a:p>
            <a:pPr lvl="0"/>
            <a:endParaRPr lang="en-US" sz="3200" dirty="0"/>
          </a:p>
          <a:p>
            <a:pPr lvl="0"/>
            <a:r>
              <a:rPr lang="en-US" dirty="0" smtClean="0"/>
              <a:t>V23a </a:t>
            </a:r>
            <a:r>
              <a:rPr lang="en-US" dirty="0"/>
              <a:t>is developed in 1 John 4.1-6; v23b is developed in 1 </a:t>
            </a:r>
            <a:r>
              <a:rPr lang="en-US"/>
              <a:t>John </a:t>
            </a:r>
            <a:r>
              <a:rPr lang="en-US" smtClean="0"/>
              <a:t>4.7ff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962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“we shall be like </a:t>
            </a:r>
            <a:r>
              <a:rPr lang="en-US" dirty="0" smtClean="0"/>
              <a:t>Him”</a:t>
            </a:r>
          </a:p>
          <a:p>
            <a:endParaRPr lang="en-US" dirty="0" smtClean="0"/>
          </a:p>
          <a:p>
            <a:r>
              <a:rPr lang="en-US" dirty="0" smtClean="0"/>
              <a:t>Phil</a:t>
            </a:r>
            <a:r>
              <a:rPr lang="en-US" dirty="0"/>
              <a:t>. 3.21</a:t>
            </a:r>
            <a:r>
              <a:rPr lang="en-US" dirty="0" smtClean="0"/>
              <a:t>: “who </a:t>
            </a:r>
            <a:r>
              <a:rPr lang="en-US" dirty="0"/>
              <a:t>will transform our lowly body to be like his glorious </a:t>
            </a:r>
            <a:r>
              <a:rPr lang="en-US" dirty="0" smtClean="0"/>
              <a:t>body” cf. </a:t>
            </a:r>
            <a:r>
              <a:rPr lang="en-US" dirty="0"/>
              <a:t>1 </a:t>
            </a:r>
            <a:r>
              <a:rPr lang="en-US" dirty="0" smtClean="0"/>
              <a:t>Cor. 15.49-54</a:t>
            </a:r>
          </a:p>
          <a:p>
            <a:endParaRPr lang="en-US" dirty="0"/>
          </a:p>
          <a:p>
            <a:pPr lvl="0"/>
            <a:r>
              <a:rPr lang="en-US" dirty="0" smtClean="0"/>
              <a:t>There’s </a:t>
            </a:r>
            <a:r>
              <a:rPr lang="en-US" dirty="0"/>
              <a:t>hope of </a:t>
            </a:r>
            <a:r>
              <a:rPr lang="en-US" dirty="0" smtClean="0"/>
              <a:t>Jesus appearing, becoming </a:t>
            </a:r>
            <a:r>
              <a:rPr lang="en-US" dirty="0"/>
              <a:t>like </a:t>
            </a:r>
            <a:r>
              <a:rPr lang="en-US" dirty="0" smtClean="0"/>
              <a:t>Him, </a:t>
            </a:r>
            <a:r>
              <a:rPr lang="en-US" dirty="0"/>
              <a:t>and seeing Him as He is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Purifies himself: James 4.8; 1 Peter 1.15, 22; 1 John </a:t>
            </a:r>
            <a:r>
              <a:rPr lang="en-US" dirty="0" smtClean="0"/>
              <a:t>1.9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Sin is a violation of God’s law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pPr lvl="0"/>
            <a:r>
              <a:rPr lang="en-US" dirty="0"/>
              <a:t>Take away sins: John 1.29; Heb. 9.26, 28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He is sinless: Heb. 4.15; 7.26; 1 Peter </a:t>
            </a:r>
            <a:r>
              <a:rPr lang="en-US" dirty="0" smtClean="0"/>
              <a:t>2.22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2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We should not practice sin for two reasons: he took our sins away and there is no sin in Him!</a:t>
            </a:r>
            <a:endParaRPr lang="en-US" sz="3200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One </a:t>
            </a:r>
            <a:r>
              <a:rPr lang="en-US" dirty="0"/>
              <a:t>who continues in sin does not appreciate the work of Christ in verse 5</a:t>
            </a:r>
            <a:r>
              <a:rPr lang="en-US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763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Romans 6: shall we continue in sin?</a:t>
            </a:r>
            <a:endParaRPr lang="en-US" sz="3200" dirty="0"/>
          </a:p>
          <a:p>
            <a:pPr lvl="1"/>
            <a:r>
              <a:rPr lang="en-US" dirty="0"/>
              <a:t>Everyone who continues in sin is not abiding in </a:t>
            </a:r>
            <a:r>
              <a:rPr lang="en-US" dirty="0" smtClean="0"/>
              <a:t>Him.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Everyone </a:t>
            </a:r>
            <a:r>
              <a:rPr lang="en-US" dirty="0"/>
              <a:t>who abides in him is walking in the light.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John </a:t>
            </a:r>
            <a:r>
              <a:rPr lang="en-US" dirty="0"/>
              <a:t>recognizes that Christians will sin occasionally: 1 John 1.8-10; </a:t>
            </a:r>
            <a:r>
              <a:rPr lang="en-US" dirty="0" smtClean="0"/>
              <a:t>2.1-2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231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verse is a habitual sin. Living in sin. Openly practicing sin. Allowing sin to reign in one’s life.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 difference between an occasional act of sin and the habitual practice of sin.</a:t>
            </a:r>
          </a:p>
          <a:p>
            <a:endParaRPr lang="en-US" dirty="0" smtClean="0"/>
          </a:p>
          <a:p>
            <a:r>
              <a:rPr lang="en-US" dirty="0" smtClean="0"/>
              <a:t>Sin </a:t>
            </a:r>
            <a:r>
              <a:rPr lang="en-US" dirty="0"/>
              <a:t>in the life of a sinner is the rule not the exception; sin in the life of a saint is the exception not the rule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are deceived when they do not study God’s word and when they do not care about truth.</a:t>
            </a:r>
          </a:p>
          <a:p>
            <a:endParaRPr lang="en-US" dirty="0" smtClean="0"/>
          </a:p>
          <a:p>
            <a:r>
              <a:rPr lang="en-US" dirty="0" smtClean="0"/>
              <a:t>Habitual </a:t>
            </a:r>
            <a:r>
              <a:rPr lang="en-US" dirty="0"/>
              <a:t>righteousness: one or two righteous acts do not </a:t>
            </a:r>
            <a:r>
              <a:rPr lang="en-US" dirty="0" smtClean="0"/>
              <a:t>make one righteous: cf. 1 John 2.29</a:t>
            </a:r>
          </a:p>
        </p:txBody>
      </p:sp>
    </p:spTree>
    <p:extLst>
      <p:ext uri="{BB962C8B-B14F-4D97-AF65-F5344CB8AC3E}">
        <p14:creationId xmlns:p14="http://schemas.microsoft.com/office/powerpoint/2010/main" val="172570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God’s seed: Luke 8.11; 1 Peter 1.23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Obedience </a:t>
            </a:r>
            <a:r>
              <a:rPr lang="en-US" dirty="0"/>
              <a:t>to the word of God keeps us from sin: </a:t>
            </a:r>
            <a:r>
              <a:rPr lang="en-US" dirty="0" smtClean="0"/>
              <a:t>1 John </a:t>
            </a:r>
            <a:r>
              <a:rPr lang="en-US" dirty="0"/>
              <a:t>2.1, 14; Psalm 119.11; 104; John 8.37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Cannot </a:t>
            </a:r>
            <a:r>
              <a:rPr lang="en-US" dirty="0"/>
              <a:t>keep </a:t>
            </a:r>
            <a:r>
              <a:rPr lang="en-US"/>
              <a:t>on </a:t>
            </a:r>
            <a:r>
              <a:rPr lang="en-US" smtClean="0"/>
              <a:t>sinning (he </a:t>
            </a:r>
            <a:r>
              <a:rPr lang="en-US" dirty="0"/>
              <a:t>does not </a:t>
            </a:r>
            <a:r>
              <a:rPr lang="en-US" dirty="0" smtClean="0"/>
              <a:t>have permission </a:t>
            </a:r>
            <a:r>
              <a:rPr lang="en-US" dirty="0"/>
              <a:t>to </a:t>
            </a:r>
            <a:r>
              <a:rPr lang="en-US"/>
              <a:t>continue </a:t>
            </a:r>
            <a:r>
              <a:rPr lang="en-US" smtClean="0"/>
              <a:t>sinning).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Another acid test! We can know who are faithful and who aren’t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Those who do not practice righteousness or who do not love their brother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90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3209</TotalTime>
  <Words>1080</Words>
  <Application>Microsoft Macintosh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Calibri Light</vt:lpstr>
      <vt:lpstr>Corbel</vt:lpstr>
      <vt:lpstr>Arial</vt:lpstr>
      <vt:lpstr>Office Theme</vt:lpstr>
      <vt:lpstr>PowerPoint Presentation</vt:lpstr>
      <vt:lpstr>1-3</vt:lpstr>
      <vt:lpstr>1-3</vt:lpstr>
      <vt:lpstr>4-6</vt:lpstr>
      <vt:lpstr>4-6</vt:lpstr>
      <vt:lpstr>4-6</vt:lpstr>
      <vt:lpstr>4-6</vt:lpstr>
      <vt:lpstr>7-10</vt:lpstr>
      <vt:lpstr>7-10</vt:lpstr>
      <vt:lpstr>11-18</vt:lpstr>
      <vt:lpstr>11-18</vt:lpstr>
      <vt:lpstr>11-18</vt:lpstr>
      <vt:lpstr>11-18</vt:lpstr>
      <vt:lpstr>11-18</vt:lpstr>
      <vt:lpstr>11-18</vt:lpstr>
      <vt:lpstr>11-18</vt:lpstr>
      <vt:lpstr>11-18</vt:lpstr>
      <vt:lpstr>11-18</vt:lpstr>
      <vt:lpstr>19-22</vt:lpstr>
      <vt:lpstr>23-24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57</cp:revision>
  <dcterms:created xsi:type="dcterms:W3CDTF">2017-04-23T07:12:37Z</dcterms:created>
  <dcterms:modified xsi:type="dcterms:W3CDTF">2017-05-24T22:49:20Z</dcterms:modified>
</cp:coreProperties>
</file>