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7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9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24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4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2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03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8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9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85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3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86C47-B265-4A89-AF1E-58B2D39E8DF3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14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9000"/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42638" y="1761466"/>
            <a:ext cx="12367616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400" i="0" u="non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Arial" panose="020B0604020202020204" pitchFamily="34" charset="0"/>
              </a:rPr>
              <a:t>What Hinders Us?</a:t>
            </a:r>
            <a:endParaRPr kumimoji="0" lang="en-US" altLang="en-US" sz="5400" i="0" u="non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i="0" u="non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400" i="0" u="non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Arial" panose="020B0604020202020204" pitchFamily="34" charset="0"/>
              </a:rPr>
              <a:t>	Acts 26:28  </a:t>
            </a:r>
            <a:endParaRPr kumimoji="0" lang="en-US" altLang="en-US" sz="5400" i="0" u="non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i="0" u="non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en-US" altLang="en-US" i="0" u="non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400" i="0" u="non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Arial" panose="020B0604020202020204" pitchFamily="34" charset="0"/>
              </a:rPr>
              <a:t>Such were some of you - 1 Cor. 6:9-11  </a:t>
            </a:r>
            <a:endParaRPr kumimoji="0" lang="en-US" altLang="en-US" sz="5400" i="0" u="non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400" i="0" u="non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Arial" panose="020B0604020202020204" pitchFamily="34" charset="0"/>
              </a:rPr>
              <a:t>	Saul – 1 Tim. 1:12-14  </a:t>
            </a:r>
            <a:endParaRPr kumimoji="0" lang="en-US" altLang="en-US" sz="5400" i="0" u="non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319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36600" y="1447869"/>
            <a:ext cx="109347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Oh ye of little faith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571500" marR="0" lvl="0" indent="-5715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We prevent ourselves from accepting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4000" dirty="0"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God’s gift of salvation or help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Matt. 16:8-10; Matt. 6:30-33; Mark 9:23-24  </a:t>
            </a:r>
            <a:endParaRPr kumimoji="0" lang="en-US" alt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857" y="4762500"/>
            <a:ext cx="2029143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60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30200" y="725319"/>
            <a:ext cx="11417300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What is faith?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Substance of things hoped for – </a:t>
            </a:r>
            <a:r>
              <a:rPr lang="en-US" altLang="en-US" sz="3600" b="1" dirty="0">
                <a:cs typeface="Arial" panose="020B0604020202020204" pitchFamily="34" charset="0"/>
              </a:rPr>
              <a:t>Heb. 11:1  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Without faith – impossible to come to God – 			</a:t>
            </a:r>
            <a:r>
              <a:rPr lang="en-US" altLang="en-US" sz="3600" b="1" dirty="0">
                <a:cs typeface="Arial" panose="020B0604020202020204" pitchFamily="34" charset="0"/>
              </a:rPr>
              <a:t>Heb. 11:6 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First great commandment – </a:t>
            </a:r>
            <a:r>
              <a:rPr lang="en-US" altLang="en-US" sz="3600" b="1" dirty="0">
                <a:cs typeface="Arial" panose="020B0604020202020204" pitchFamily="34" charset="0"/>
              </a:rPr>
              <a:t>Matt. 22:36-38  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Comes from hearing God’s word – </a:t>
            </a:r>
            <a:r>
              <a:rPr lang="en-US" altLang="en-US" sz="3600" b="1" dirty="0">
                <a:cs typeface="Arial" panose="020B0604020202020204" pitchFamily="34" charset="0"/>
              </a:rPr>
              <a:t>Rom. 10:17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857" y="4762500"/>
            <a:ext cx="2029143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012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93700" y="713799"/>
            <a:ext cx="11798300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Lack of faith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571500" marR="0" lvl="0" indent="-571500" algn="l" defTabSz="914400" rtl="0" eaLnBrk="0" fontAlgn="base" latinLnBrk="0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4000" dirty="0">
                <a:cs typeface="Arial" panose="020B0604020202020204" pitchFamily="34" charset="0"/>
              </a:rPr>
              <a:t>Don’t truly know God </a:t>
            </a: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en-US" altLang="en-US" sz="3600" b="1" dirty="0">
                <a:cs typeface="Arial" panose="020B0604020202020204" pitchFamily="34" charset="0"/>
              </a:rPr>
              <a:t>1 Cor. 1:21; 2 Thess. 1:6-8  </a:t>
            </a:r>
          </a:p>
          <a:p>
            <a:pPr marL="571500" marR="0" lvl="0" indent="-571500" algn="l" defTabSz="914400" rtl="0" eaLnBrk="0" fontAlgn="base" latinLnBrk="0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4000" dirty="0">
                <a:cs typeface="Arial" panose="020B0604020202020204" pitchFamily="34" charset="0"/>
              </a:rPr>
              <a:t>His nature – power, promises (faithfulness), 			consistency</a:t>
            </a:r>
          </a:p>
          <a:p>
            <a:pPr marL="571500" marR="0" lvl="0" indent="-571500" algn="l" defTabSz="914400" rtl="0" eaLnBrk="0" fontAlgn="base" latinLnBrk="0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4000" dirty="0">
                <a:cs typeface="Arial" panose="020B0604020202020204" pitchFamily="34" charset="0"/>
              </a:rPr>
              <a:t>His love – OT &amp; NT – desire for His creation</a:t>
            </a:r>
          </a:p>
          <a:p>
            <a:pPr marL="571500" marR="0" lvl="0" indent="-571500" algn="l" defTabSz="914400" rtl="0" eaLnBrk="0" fontAlgn="base" latinLnBrk="0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4000" dirty="0">
                <a:cs typeface="Arial" panose="020B0604020202020204" pitchFamily="34" charset="0"/>
              </a:rPr>
              <a:t>His jealousy &amp; wrath – My people, own</a:t>
            </a:r>
          </a:p>
          <a:p>
            <a:pPr marL="0" marR="0" lvl="0" indent="0" algn="l" defTabSz="914400" rtl="0" eaLnBrk="0" fontAlgn="base" latinLnBrk="0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4000" dirty="0">
                <a:cs typeface="Arial" panose="020B0604020202020204" pitchFamily="34" charset="0"/>
              </a:rPr>
              <a:t>		possession - </a:t>
            </a:r>
            <a:r>
              <a:rPr lang="en-US" altLang="en-US" sz="3600" b="1" dirty="0">
                <a:cs typeface="Arial" panose="020B0604020202020204" pitchFamily="34" charset="0"/>
              </a:rPr>
              <a:t>Tit. 2:11-14; 1 Pet. 2:9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857" y="4762500"/>
            <a:ext cx="2029143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36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55600" y="578959"/>
            <a:ext cx="11468100" cy="4760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1500" marR="0" lvl="0" indent="-571500" algn="l" defTabSz="914400" rtl="0" eaLnBrk="0" fontAlgn="base" latinLnBrk="0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4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Don’t believe God- may know Him – or about</a:t>
            </a:r>
          </a:p>
          <a:p>
            <a:pPr marR="0" lvl="0" algn="l" defTabSz="914400" rtl="0" eaLnBrk="0" fontAlgn="base" latinLnBrk="0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	Him – but don’t really believe or accept</a:t>
            </a:r>
            <a:r>
              <a:rPr kumimoji="0" lang="en-US" altLang="en-US" sz="4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				</a:t>
            </a:r>
            <a:r>
              <a:rPr lang="en-US" altLang="en-US" sz="3600" b="1" dirty="0">
                <a:cs typeface="Arial" panose="020B0604020202020204" pitchFamily="34" charset="0"/>
              </a:rPr>
              <a:t>Rom. 1:20-25  </a:t>
            </a:r>
          </a:p>
          <a:p>
            <a:pPr marL="571500" marR="0" lvl="0" indent="-571500" algn="l" defTabSz="914400" rtl="0" eaLnBrk="0" fontAlgn="base" latinLnBrk="0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4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altLang="en-US" sz="4000" dirty="0">
                <a:cs typeface="Arial" panose="020B0604020202020204" pitchFamily="34" charset="0"/>
              </a:rPr>
              <a:t>Don’t trust God – to act or do as He says 				</a:t>
            </a:r>
            <a:r>
              <a:rPr lang="en-US" altLang="en-US" sz="3600" b="1" dirty="0">
                <a:cs typeface="Arial" panose="020B0604020202020204" pitchFamily="34" charset="0"/>
              </a:rPr>
              <a:t>Rom. 8:38-38  </a:t>
            </a:r>
          </a:p>
          <a:p>
            <a:pPr marL="571500" marR="0" lvl="0" indent="-571500" algn="l" defTabSz="914400" rtl="0" eaLnBrk="0" fontAlgn="base" latinLnBrk="0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4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altLang="en-US" sz="4000" dirty="0">
                <a:cs typeface="Arial" panose="020B0604020202020204" pitchFamily="34" charset="0"/>
              </a:rPr>
              <a:t>Too proud – selfish – self-reliant – independent</a:t>
            </a:r>
          </a:p>
          <a:p>
            <a:pPr marR="0" lvl="0" algn="l" defTabSz="914400" rtl="0" eaLnBrk="0" fontAlgn="base" latinLnBrk="0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3600" b="1" dirty="0">
                <a:cs typeface="Arial" panose="020B0604020202020204" pitchFamily="34" charset="0"/>
              </a:rPr>
              <a:t>		2 Tim. 3:2; Jas. 4:6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857" y="4762500"/>
            <a:ext cx="2029143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542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93700" y="1506258"/>
            <a:ext cx="112903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1500" marR="0" lvl="0" indent="-571500" algn="l" defTabSz="914400" rtl="0" eaLnBrk="0" fontAlgn="base" latinLnBrk="0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We do not acknowledge or accept our need (lack of faith in sin &amp; consequences)</a:t>
            </a:r>
          </a:p>
          <a:p>
            <a:pPr marL="0" marR="0" lvl="0" indent="0" algn="l" defTabSz="914400" rtl="0" eaLnBrk="0" fontAlgn="base" latinLnBrk="0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4000" b="1" dirty="0"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Rom. 6:23; Eph. 2:12  </a:t>
            </a:r>
            <a:endParaRPr kumimoji="0" lang="en-US" alt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857" y="4762500"/>
            <a:ext cx="2029143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013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79269" y="411762"/>
            <a:ext cx="116205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400" b="1" dirty="0"/>
              <a:t>Invitation</a:t>
            </a:r>
            <a:endParaRPr lang="en-US" sz="4400" dirty="0"/>
          </a:p>
          <a:p>
            <a:r>
              <a:rPr lang="en-US" sz="4400" b="1" dirty="0"/>
              <a:t>	</a:t>
            </a:r>
            <a:r>
              <a:rPr lang="en-US" sz="4000" dirty="0"/>
              <a:t>Faith – know + believe + accept + act</a:t>
            </a:r>
          </a:p>
          <a:p>
            <a:r>
              <a:rPr lang="en-US" sz="4400" b="1" dirty="0"/>
              <a:t>		</a:t>
            </a:r>
            <a:r>
              <a:rPr lang="en-US" sz="3600" b="1" dirty="0"/>
              <a:t>2 Thess. 2:10-12; Mark 16:16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208" y="2707610"/>
            <a:ext cx="4018962" cy="415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719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5935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D55D68EC-E847-4304-8739-8419E18ED14B}" vid="{277D4BCD-9468-48E1-A910-5EB5DFE338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49</TotalTime>
  <Words>32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</dc:creator>
  <cp:lastModifiedBy>Bill</cp:lastModifiedBy>
  <cp:revision>20</cp:revision>
  <dcterms:created xsi:type="dcterms:W3CDTF">2017-05-25T15:03:40Z</dcterms:created>
  <dcterms:modified xsi:type="dcterms:W3CDTF">2017-05-27T15:28:17Z</dcterms:modified>
</cp:coreProperties>
</file>