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9" r:id="rId4"/>
    <p:sldId id="260" r:id="rId5"/>
    <p:sldId id="261" r:id="rId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76" autoAdjust="0"/>
    <p:restoredTop sz="94567" autoAdjust="0"/>
  </p:normalViewPr>
  <p:slideViewPr>
    <p:cSldViewPr snapToGrid="0" snapToObjects="1">
      <p:cViewPr varScale="1">
        <p:scale>
          <a:sx n="111" d="100"/>
          <a:sy n="111" d="100"/>
        </p:scale>
        <p:origin x="216" y="208"/>
      </p:cViewPr>
      <p:guideLst>
        <p:guide orient="horz" pos="2160"/>
        <p:guide pos="2880"/>
      </p:guideLst>
    </p:cSldViewPr>
  </p:slideViewPr>
  <p:outlineViewPr>
    <p:cViewPr>
      <p:scale>
        <a:sx n="33" d="100"/>
        <a:sy n="33" d="100"/>
      </p:scale>
      <p:origin x="0" y="696"/>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presProps" Target="presProps.xml"/><Relationship Id="rId8" Type="http://schemas.openxmlformats.org/officeDocument/2006/relationships/viewProps" Target="viewProps.xml"/><Relationship Id="rId9" Type="http://schemas.openxmlformats.org/officeDocument/2006/relationships/theme" Target="theme/theme1.xml"/><Relationship Id="rId10"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3DB9574-F3CE-8647-AFD4-20DDA59B45DB}" type="datetimeFigureOut">
              <a:rPr lang="en-US" smtClean="0"/>
              <a:t>5/13/17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B4AE65-34BF-AC48-865D-F76587325984}" type="slidenum">
              <a:rPr lang="en-US" smtClean="0"/>
              <a:t>‹#›</a:t>
            </a:fld>
            <a:endParaRPr lang="en-US"/>
          </a:p>
        </p:txBody>
      </p:sp>
    </p:spTree>
    <p:extLst>
      <p:ext uri="{BB962C8B-B14F-4D97-AF65-F5344CB8AC3E}">
        <p14:creationId xmlns:p14="http://schemas.microsoft.com/office/powerpoint/2010/main" val="21342585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3DB9574-F3CE-8647-AFD4-20DDA59B45DB}" type="datetimeFigureOut">
              <a:rPr lang="en-US" smtClean="0"/>
              <a:t>5/13/17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B4AE65-34BF-AC48-865D-F76587325984}" type="slidenum">
              <a:rPr lang="en-US" smtClean="0"/>
              <a:t>‹#›</a:t>
            </a:fld>
            <a:endParaRPr lang="en-US"/>
          </a:p>
        </p:txBody>
      </p:sp>
    </p:spTree>
    <p:extLst>
      <p:ext uri="{BB962C8B-B14F-4D97-AF65-F5344CB8AC3E}">
        <p14:creationId xmlns:p14="http://schemas.microsoft.com/office/powerpoint/2010/main" val="10254888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3DB9574-F3CE-8647-AFD4-20DDA59B45DB}" type="datetimeFigureOut">
              <a:rPr lang="en-US" smtClean="0"/>
              <a:t>5/13/17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B4AE65-34BF-AC48-865D-F76587325984}" type="slidenum">
              <a:rPr lang="en-US" smtClean="0"/>
              <a:t>‹#›</a:t>
            </a:fld>
            <a:endParaRPr lang="en-US"/>
          </a:p>
        </p:txBody>
      </p:sp>
    </p:spTree>
    <p:extLst>
      <p:ext uri="{BB962C8B-B14F-4D97-AF65-F5344CB8AC3E}">
        <p14:creationId xmlns:p14="http://schemas.microsoft.com/office/powerpoint/2010/main" val="9608119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3DB9574-F3CE-8647-AFD4-20DDA59B45DB}" type="datetimeFigureOut">
              <a:rPr lang="en-US" smtClean="0"/>
              <a:t>5/13/17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B4AE65-34BF-AC48-865D-F76587325984}" type="slidenum">
              <a:rPr lang="en-US" smtClean="0"/>
              <a:t>‹#›</a:t>
            </a:fld>
            <a:endParaRPr lang="en-US"/>
          </a:p>
        </p:txBody>
      </p:sp>
    </p:spTree>
    <p:extLst>
      <p:ext uri="{BB962C8B-B14F-4D97-AF65-F5344CB8AC3E}">
        <p14:creationId xmlns:p14="http://schemas.microsoft.com/office/powerpoint/2010/main" val="3910656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3DB9574-F3CE-8647-AFD4-20DDA59B45DB}" type="datetimeFigureOut">
              <a:rPr lang="en-US" smtClean="0"/>
              <a:t>5/13/17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B4AE65-34BF-AC48-865D-F76587325984}" type="slidenum">
              <a:rPr lang="en-US" smtClean="0"/>
              <a:t>‹#›</a:t>
            </a:fld>
            <a:endParaRPr lang="en-US"/>
          </a:p>
        </p:txBody>
      </p:sp>
    </p:spTree>
    <p:extLst>
      <p:ext uri="{BB962C8B-B14F-4D97-AF65-F5344CB8AC3E}">
        <p14:creationId xmlns:p14="http://schemas.microsoft.com/office/powerpoint/2010/main" val="6323954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3DB9574-F3CE-8647-AFD4-20DDA59B45DB}" type="datetimeFigureOut">
              <a:rPr lang="en-US" smtClean="0"/>
              <a:t>5/13/17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0B4AE65-34BF-AC48-865D-F76587325984}" type="slidenum">
              <a:rPr lang="en-US" smtClean="0"/>
              <a:t>‹#›</a:t>
            </a:fld>
            <a:endParaRPr lang="en-US"/>
          </a:p>
        </p:txBody>
      </p:sp>
    </p:spTree>
    <p:extLst>
      <p:ext uri="{BB962C8B-B14F-4D97-AF65-F5344CB8AC3E}">
        <p14:creationId xmlns:p14="http://schemas.microsoft.com/office/powerpoint/2010/main" val="10839649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3DB9574-F3CE-8647-AFD4-20DDA59B45DB}" type="datetimeFigureOut">
              <a:rPr lang="en-US" smtClean="0"/>
              <a:t>5/13/17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0B4AE65-34BF-AC48-865D-F76587325984}" type="slidenum">
              <a:rPr lang="en-US" smtClean="0"/>
              <a:t>‹#›</a:t>
            </a:fld>
            <a:endParaRPr lang="en-US"/>
          </a:p>
        </p:txBody>
      </p:sp>
    </p:spTree>
    <p:extLst>
      <p:ext uri="{BB962C8B-B14F-4D97-AF65-F5344CB8AC3E}">
        <p14:creationId xmlns:p14="http://schemas.microsoft.com/office/powerpoint/2010/main" val="7300966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3DB9574-F3CE-8647-AFD4-20DDA59B45DB}" type="datetimeFigureOut">
              <a:rPr lang="en-US" smtClean="0"/>
              <a:t>5/13/17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0B4AE65-34BF-AC48-865D-F76587325984}" type="slidenum">
              <a:rPr lang="en-US" smtClean="0"/>
              <a:t>‹#›</a:t>
            </a:fld>
            <a:endParaRPr lang="en-US"/>
          </a:p>
        </p:txBody>
      </p:sp>
    </p:spTree>
    <p:extLst>
      <p:ext uri="{BB962C8B-B14F-4D97-AF65-F5344CB8AC3E}">
        <p14:creationId xmlns:p14="http://schemas.microsoft.com/office/powerpoint/2010/main" val="32349071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3DB9574-F3CE-8647-AFD4-20DDA59B45DB}" type="datetimeFigureOut">
              <a:rPr lang="en-US" smtClean="0"/>
              <a:t>5/13/17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0B4AE65-34BF-AC48-865D-F76587325984}" type="slidenum">
              <a:rPr lang="en-US" smtClean="0"/>
              <a:t>‹#›</a:t>
            </a:fld>
            <a:endParaRPr lang="en-US"/>
          </a:p>
        </p:txBody>
      </p:sp>
    </p:spTree>
    <p:extLst>
      <p:ext uri="{BB962C8B-B14F-4D97-AF65-F5344CB8AC3E}">
        <p14:creationId xmlns:p14="http://schemas.microsoft.com/office/powerpoint/2010/main" val="23472202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3DB9574-F3CE-8647-AFD4-20DDA59B45DB}" type="datetimeFigureOut">
              <a:rPr lang="en-US" smtClean="0"/>
              <a:t>5/13/17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0B4AE65-34BF-AC48-865D-F76587325984}" type="slidenum">
              <a:rPr lang="en-US" smtClean="0"/>
              <a:t>‹#›</a:t>
            </a:fld>
            <a:endParaRPr lang="en-US"/>
          </a:p>
        </p:txBody>
      </p:sp>
    </p:spTree>
    <p:extLst>
      <p:ext uri="{BB962C8B-B14F-4D97-AF65-F5344CB8AC3E}">
        <p14:creationId xmlns:p14="http://schemas.microsoft.com/office/powerpoint/2010/main" val="40075465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3DB9574-F3CE-8647-AFD4-20DDA59B45DB}" type="datetimeFigureOut">
              <a:rPr lang="en-US" smtClean="0"/>
              <a:t>5/13/17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0B4AE65-34BF-AC48-865D-F76587325984}" type="slidenum">
              <a:rPr lang="en-US" smtClean="0"/>
              <a:t>‹#›</a:t>
            </a:fld>
            <a:endParaRPr lang="en-US"/>
          </a:p>
        </p:txBody>
      </p:sp>
    </p:spTree>
    <p:extLst>
      <p:ext uri="{BB962C8B-B14F-4D97-AF65-F5344CB8AC3E}">
        <p14:creationId xmlns:p14="http://schemas.microsoft.com/office/powerpoint/2010/main" val="2612954815"/>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3DB9574-F3CE-8647-AFD4-20DDA59B45DB}" type="datetimeFigureOut">
              <a:rPr lang="en-US" smtClean="0"/>
              <a:t>5/13/17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0B4AE65-34BF-AC48-865D-F76587325984}" type="slidenum">
              <a:rPr lang="en-US" smtClean="0"/>
              <a:t>‹#›</a:t>
            </a:fld>
            <a:endParaRPr lang="en-US"/>
          </a:p>
        </p:txBody>
      </p:sp>
    </p:spTree>
    <p:extLst>
      <p:ext uri="{BB962C8B-B14F-4D97-AF65-F5344CB8AC3E}">
        <p14:creationId xmlns:p14="http://schemas.microsoft.com/office/powerpoint/2010/main" val="33447493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marL="0" indent="0" algn="ctr" defTabSz="457200" rtl="0" eaLnBrk="1" latinLnBrk="0" hangingPunct="1">
        <a:spcBef>
          <a:spcPct val="0"/>
        </a:spcBef>
        <a:buFont typeface="Arial"/>
        <a:buNone/>
        <a:defRPr sz="4400" b="1" kern="1200">
          <a:solidFill>
            <a:schemeClr val="tx1"/>
          </a:solidFill>
          <a:latin typeface="Corbel"/>
          <a:ea typeface="+mj-ea"/>
          <a:cs typeface="Corbel"/>
        </a:defRPr>
      </a:lvl1pPr>
    </p:titleStyle>
    <p:bodyStyle>
      <a:lvl1pPr marL="0" indent="0" algn="l" defTabSz="457200" rtl="0" eaLnBrk="1" latinLnBrk="0" hangingPunct="1">
        <a:spcBef>
          <a:spcPct val="20000"/>
        </a:spcBef>
        <a:buFont typeface="Arial"/>
        <a:buNone/>
        <a:defRPr sz="3200" b="1" kern="1200">
          <a:solidFill>
            <a:schemeClr val="tx1"/>
          </a:solidFill>
          <a:latin typeface="Corbel"/>
          <a:ea typeface="+mn-ea"/>
          <a:cs typeface="Corbel"/>
        </a:defRPr>
      </a:lvl1pPr>
      <a:lvl2pPr marL="457200" indent="0" algn="l" defTabSz="457200" rtl="0" eaLnBrk="1" latinLnBrk="0" hangingPunct="1">
        <a:spcBef>
          <a:spcPct val="20000"/>
        </a:spcBef>
        <a:buFont typeface="Arial"/>
        <a:buNone/>
        <a:defRPr sz="2800" b="1" kern="1200">
          <a:solidFill>
            <a:schemeClr val="tx1"/>
          </a:solidFill>
          <a:latin typeface="Corbel"/>
          <a:ea typeface="+mn-ea"/>
          <a:cs typeface="Corbel"/>
        </a:defRPr>
      </a:lvl2pPr>
      <a:lvl3pPr marL="914400" indent="0" algn="l" defTabSz="457200" rtl="0" eaLnBrk="1" latinLnBrk="0" hangingPunct="1">
        <a:spcBef>
          <a:spcPct val="20000"/>
        </a:spcBef>
        <a:buFont typeface="Arial"/>
        <a:buNone/>
        <a:defRPr sz="2400" b="1" kern="1200">
          <a:solidFill>
            <a:schemeClr val="tx1"/>
          </a:solidFill>
          <a:latin typeface="Corbel"/>
          <a:ea typeface="+mn-ea"/>
          <a:cs typeface="Corbel"/>
        </a:defRPr>
      </a:lvl3pPr>
      <a:lvl4pPr marL="1371600" indent="0" algn="l" defTabSz="457200" rtl="0" eaLnBrk="1" latinLnBrk="0" hangingPunct="1">
        <a:spcBef>
          <a:spcPct val="20000"/>
        </a:spcBef>
        <a:buFont typeface="Arial"/>
        <a:buNone/>
        <a:defRPr sz="2000" b="1" kern="1200">
          <a:solidFill>
            <a:schemeClr val="tx1"/>
          </a:solidFill>
          <a:latin typeface="Corbel"/>
          <a:ea typeface="+mn-ea"/>
          <a:cs typeface="Corbel"/>
        </a:defRPr>
      </a:lvl4pPr>
      <a:lvl5pPr marL="1828800" indent="0" algn="l" defTabSz="457200" rtl="0" eaLnBrk="1" latinLnBrk="0" hangingPunct="1">
        <a:spcBef>
          <a:spcPct val="20000"/>
        </a:spcBef>
        <a:buFont typeface="Arial"/>
        <a:buNone/>
        <a:defRPr sz="2000" b="1" kern="1200">
          <a:solidFill>
            <a:schemeClr val="tx1"/>
          </a:solidFill>
          <a:latin typeface="Corbel"/>
          <a:ea typeface="+mn-ea"/>
          <a:cs typeface="Corbe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8944102"/>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xmlns:p14="http://schemas.microsoft.com/office/powerpoint/2010/mai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Mary Was BOTHERED</a:t>
            </a:r>
            <a:endParaRPr lang="en-US" dirty="0"/>
          </a:p>
        </p:txBody>
      </p:sp>
      <p:sp>
        <p:nvSpPr>
          <p:cNvPr id="3" name="Content Placeholder 2"/>
          <p:cNvSpPr>
            <a:spLocks noGrp="1"/>
          </p:cNvSpPr>
          <p:nvPr>
            <p:ph idx="1"/>
          </p:nvPr>
        </p:nvSpPr>
        <p:spPr>
          <a:xfrm>
            <a:off x="457200" y="1600200"/>
            <a:ext cx="8686800" cy="4525963"/>
          </a:xfrm>
        </p:spPr>
        <p:txBody>
          <a:bodyPr>
            <a:normAutofit/>
          </a:bodyPr>
          <a:lstStyle/>
          <a:p>
            <a:r>
              <a:rPr lang="en-US" dirty="0" smtClean="0"/>
              <a:t>She </a:t>
            </a:r>
            <a:r>
              <a:rPr lang="en-US" dirty="0"/>
              <a:t>faced PROBLEMS</a:t>
            </a:r>
            <a:r>
              <a:rPr lang="en-US" dirty="0" smtClean="0"/>
              <a:t>: </a:t>
            </a:r>
            <a:r>
              <a:rPr lang="en-US" sz="2400" dirty="0"/>
              <a:t>cf. Matt. 1.19</a:t>
            </a:r>
          </a:p>
          <a:p>
            <a:r>
              <a:rPr lang="en-US" dirty="0" smtClean="0"/>
              <a:t>She </a:t>
            </a:r>
            <a:r>
              <a:rPr lang="en-US" dirty="0"/>
              <a:t>faced POVERTY: </a:t>
            </a:r>
            <a:r>
              <a:rPr lang="en-US" sz="2400" dirty="0"/>
              <a:t>Luke 2.22-24; cf. Lev. 12.6-8</a:t>
            </a:r>
          </a:p>
          <a:p>
            <a:r>
              <a:rPr lang="en-US" dirty="0" smtClean="0"/>
              <a:t>She </a:t>
            </a:r>
            <a:r>
              <a:rPr lang="en-US" dirty="0"/>
              <a:t>faced PIERCINGS of her heart: </a:t>
            </a:r>
            <a:r>
              <a:rPr lang="en-US" sz="2400" dirty="0"/>
              <a:t>Luke </a:t>
            </a:r>
            <a:r>
              <a:rPr lang="en-US" sz="2400" dirty="0" smtClean="0"/>
              <a:t>2.35; </a:t>
            </a:r>
            <a:r>
              <a:rPr lang="en-US" sz="2400" dirty="0"/>
              <a:t>Matt. </a:t>
            </a:r>
            <a:r>
              <a:rPr lang="en-US" sz="2400" dirty="0" smtClean="0"/>
              <a:t>2.1-23; Luke </a:t>
            </a:r>
            <a:r>
              <a:rPr lang="en-US" sz="2400" dirty="0"/>
              <a:t>2.41-</a:t>
            </a:r>
            <a:r>
              <a:rPr lang="en-US" sz="2400" dirty="0" smtClean="0"/>
              <a:t>52; Matt</a:t>
            </a:r>
            <a:r>
              <a:rPr lang="en-US" sz="2400" dirty="0"/>
              <a:t>. 13.53-</a:t>
            </a:r>
            <a:r>
              <a:rPr lang="en-US" sz="2400" dirty="0" smtClean="0"/>
              <a:t>58; Mark </a:t>
            </a:r>
            <a:r>
              <a:rPr lang="en-US" sz="2400" dirty="0"/>
              <a:t>3.20-22</a:t>
            </a:r>
            <a:r>
              <a:rPr lang="en-US" sz="2400" dirty="0" smtClean="0"/>
              <a:t>; John 19.25</a:t>
            </a:r>
          </a:p>
        </p:txBody>
      </p:sp>
      <p:sp>
        <p:nvSpPr>
          <p:cNvPr id="4" name="Rectangle 3"/>
          <p:cNvSpPr/>
          <p:nvPr/>
        </p:nvSpPr>
        <p:spPr>
          <a:xfrm>
            <a:off x="142875" y="4871780"/>
            <a:ext cx="6889749" cy="1261884"/>
          </a:xfrm>
          <a:prstGeom prst="rect">
            <a:avLst/>
          </a:prstGeom>
        </p:spPr>
        <p:txBody>
          <a:bodyPr wrap="square">
            <a:spAutoFit/>
          </a:bodyPr>
          <a:lstStyle/>
          <a:p>
            <a:pPr algn="ctr"/>
            <a:r>
              <a:rPr lang="en-US" sz="3800" b="1" dirty="0" smtClean="0">
                <a:latin typeface="Corbel"/>
                <a:cs typeface="Corbel"/>
              </a:rPr>
              <a:t>From the CRADLE to the CROSS Mary’s heart was pierced!</a:t>
            </a:r>
            <a:endParaRPr lang="en-US" sz="3800" b="1" dirty="0">
              <a:latin typeface="Corbel"/>
              <a:cs typeface="Corbel"/>
            </a:endParaRPr>
          </a:p>
        </p:txBody>
      </p:sp>
    </p:spTree>
    <p:extLst>
      <p:ext uri="{BB962C8B-B14F-4D97-AF65-F5344CB8AC3E}">
        <p14:creationId xmlns:p14="http://schemas.microsoft.com/office/powerpoint/2010/main" val="632955667"/>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fade">
                                      <p:cBhvr>
                                        <p:cTn id="2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Mary Was BLESSED</a:t>
            </a:r>
            <a:endParaRPr lang="en-US" dirty="0"/>
          </a:p>
        </p:txBody>
      </p:sp>
      <p:sp>
        <p:nvSpPr>
          <p:cNvPr id="3" name="Content Placeholder 2"/>
          <p:cNvSpPr>
            <a:spLocks noGrp="1"/>
          </p:cNvSpPr>
          <p:nvPr>
            <p:ph idx="1"/>
          </p:nvPr>
        </p:nvSpPr>
        <p:spPr>
          <a:xfrm>
            <a:off x="203200" y="1480932"/>
            <a:ext cx="8686800" cy="5257800"/>
          </a:xfrm>
        </p:spPr>
        <p:txBody>
          <a:bodyPr>
            <a:normAutofit/>
          </a:bodyPr>
          <a:lstStyle/>
          <a:p>
            <a:pPr>
              <a:spcBef>
                <a:spcPts val="0"/>
              </a:spcBef>
            </a:pPr>
            <a:r>
              <a:rPr lang="en-US" dirty="0" smtClean="0"/>
              <a:t>God </a:t>
            </a:r>
            <a:r>
              <a:rPr lang="en-US" dirty="0"/>
              <a:t>SELECTED her: </a:t>
            </a:r>
            <a:r>
              <a:rPr lang="en-US" sz="2400" dirty="0"/>
              <a:t>Luke 1.28, </a:t>
            </a:r>
            <a:r>
              <a:rPr lang="en-US" sz="2400" dirty="0" smtClean="0"/>
              <a:t>30</a:t>
            </a:r>
          </a:p>
          <a:p>
            <a:pPr lvl="1">
              <a:spcBef>
                <a:spcPts val="0"/>
              </a:spcBef>
            </a:pPr>
            <a:r>
              <a:rPr lang="en-US" dirty="0" smtClean="0"/>
              <a:t>She was FAITHFUL: </a:t>
            </a:r>
            <a:r>
              <a:rPr lang="en-US" sz="2000" dirty="0" smtClean="0"/>
              <a:t>Luke 1.38, 45, 46-55</a:t>
            </a:r>
          </a:p>
          <a:p>
            <a:pPr lvl="1">
              <a:spcBef>
                <a:spcPts val="0"/>
              </a:spcBef>
            </a:pPr>
            <a:r>
              <a:rPr lang="en-US" dirty="0" smtClean="0"/>
              <a:t>She was FERVENT: </a:t>
            </a:r>
            <a:r>
              <a:rPr lang="en-US" sz="2000" dirty="0" smtClean="0"/>
              <a:t>Acts 1.14</a:t>
            </a:r>
          </a:p>
          <a:p>
            <a:pPr lvl="1">
              <a:spcBef>
                <a:spcPts val="0"/>
              </a:spcBef>
            </a:pPr>
            <a:r>
              <a:rPr lang="en-US" dirty="0" smtClean="0"/>
              <a:t>She was FORGIVING: </a:t>
            </a:r>
            <a:r>
              <a:rPr lang="en-US" sz="2000" dirty="0" smtClean="0"/>
              <a:t>Acts 2.36</a:t>
            </a:r>
          </a:p>
          <a:p>
            <a:pPr lvl="1">
              <a:spcBef>
                <a:spcPts val="0"/>
              </a:spcBef>
            </a:pPr>
            <a:endParaRPr lang="en-US" sz="2000" dirty="0"/>
          </a:p>
          <a:p>
            <a:pPr>
              <a:spcBef>
                <a:spcPts val="0"/>
              </a:spcBef>
            </a:pPr>
            <a:r>
              <a:rPr lang="en-US" dirty="0" smtClean="0"/>
              <a:t>Elizabeth STRENGTHENED her</a:t>
            </a:r>
            <a:r>
              <a:rPr lang="en-US" sz="2400" dirty="0" smtClean="0"/>
              <a:t>: Luke 1.42, 45</a:t>
            </a:r>
          </a:p>
          <a:p>
            <a:pPr>
              <a:spcBef>
                <a:spcPts val="0"/>
              </a:spcBef>
            </a:pPr>
            <a:endParaRPr lang="en-US" sz="2400" dirty="0" smtClean="0"/>
          </a:p>
          <a:p>
            <a:pPr>
              <a:spcBef>
                <a:spcPts val="0"/>
              </a:spcBef>
            </a:pPr>
            <a:r>
              <a:rPr lang="en-US" dirty="0" smtClean="0"/>
              <a:t>Joseph SUPPORTED her</a:t>
            </a:r>
            <a:r>
              <a:rPr lang="en-US" sz="2400" dirty="0" smtClean="0"/>
              <a:t>: Matt. 1.19, 24</a:t>
            </a:r>
          </a:p>
          <a:p>
            <a:pPr>
              <a:spcBef>
                <a:spcPts val="0"/>
              </a:spcBef>
            </a:pPr>
            <a:endParaRPr lang="en-US" sz="2400" dirty="0" smtClean="0"/>
          </a:p>
          <a:p>
            <a:pPr>
              <a:spcBef>
                <a:spcPts val="0"/>
              </a:spcBef>
            </a:pPr>
            <a:r>
              <a:rPr lang="en-US" dirty="0" smtClean="0"/>
              <a:t>Jesus SUBMITTED to her</a:t>
            </a:r>
            <a:r>
              <a:rPr lang="en-US" sz="2400" dirty="0" smtClean="0"/>
              <a:t>: Luke 2.41-52;</a:t>
            </a:r>
          </a:p>
          <a:p>
            <a:pPr>
              <a:spcBef>
                <a:spcPts val="0"/>
              </a:spcBef>
            </a:pPr>
            <a:r>
              <a:rPr lang="en-US" sz="2400" dirty="0" smtClean="0"/>
              <a:t>Psalm </a:t>
            </a:r>
            <a:r>
              <a:rPr lang="en-US" sz="2400" dirty="0"/>
              <a:t>127.3</a:t>
            </a:r>
            <a:r>
              <a:rPr lang="en-US" sz="2400" dirty="0" smtClean="0"/>
              <a:t>; Prov. 15.20; </a:t>
            </a:r>
            <a:r>
              <a:rPr lang="en-US" sz="2400" dirty="0"/>
              <a:t>17.25; John 19.25-</a:t>
            </a:r>
            <a:r>
              <a:rPr lang="en-US" sz="2400" dirty="0" smtClean="0"/>
              <a:t>27; </a:t>
            </a:r>
          </a:p>
          <a:p>
            <a:pPr>
              <a:spcBef>
                <a:spcPts val="0"/>
              </a:spcBef>
            </a:pPr>
            <a:r>
              <a:rPr lang="en-US" sz="2400" dirty="0" smtClean="0"/>
              <a:t>cf. 1 Tim. 5.4-5</a:t>
            </a:r>
          </a:p>
        </p:txBody>
      </p:sp>
    </p:spTree>
    <p:extLst>
      <p:ext uri="{BB962C8B-B14F-4D97-AF65-F5344CB8AC3E}">
        <p14:creationId xmlns:p14="http://schemas.microsoft.com/office/powerpoint/2010/main" val="1107129559"/>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fade">
                                      <p:cBhvr>
                                        <p:cTn id="32" dur="500"/>
                                        <p:tgtEl>
                                          <p:spTgt spid="3">
                                            <p:txEl>
                                              <p:pRg st="7" end="7"/>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9" end="9"/>
                                            </p:txEl>
                                          </p:spTgt>
                                        </p:tgtEl>
                                        <p:attrNameLst>
                                          <p:attrName>style.visibility</p:attrName>
                                        </p:attrNameLst>
                                      </p:cBhvr>
                                      <p:to>
                                        <p:strVal val="visible"/>
                                      </p:to>
                                    </p:set>
                                    <p:animEffect transition="in" filter="fade">
                                      <p:cBhvr>
                                        <p:cTn id="37" dur="500"/>
                                        <p:tgtEl>
                                          <p:spTgt spid="3">
                                            <p:txEl>
                                              <p:pRg st="9" end="9"/>
                                            </p:txEl>
                                          </p:spTgt>
                                        </p:tgtEl>
                                      </p:cBhvr>
                                    </p:animEffect>
                                  </p:childTnLst>
                                </p:cTn>
                              </p:par>
                              <p:par>
                                <p:cTn id="38" presetID="10" presetClass="entr" presetSubtype="0" fill="hold" nodeType="withEffect">
                                  <p:stCondLst>
                                    <p:cond delay="0"/>
                                  </p:stCondLst>
                                  <p:childTnLst>
                                    <p:set>
                                      <p:cBhvr>
                                        <p:cTn id="39" dur="1" fill="hold">
                                          <p:stCondLst>
                                            <p:cond delay="0"/>
                                          </p:stCondLst>
                                        </p:cTn>
                                        <p:tgtEl>
                                          <p:spTgt spid="3">
                                            <p:txEl>
                                              <p:pRg st="10" end="10"/>
                                            </p:txEl>
                                          </p:spTgt>
                                        </p:tgtEl>
                                        <p:attrNameLst>
                                          <p:attrName>style.visibility</p:attrName>
                                        </p:attrNameLst>
                                      </p:cBhvr>
                                      <p:to>
                                        <p:strVal val="visible"/>
                                      </p:to>
                                    </p:set>
                                    <p:animEffect transition="in" filter="fade">
                                      <p:cBhvr>
                                        <p:cTn id="40" dur="500"/>
                                        <p:tgtEl>
                                          <p:spTgt spid="3">
                                            <p:txEl>
                                              <p:pRg st="10" end="10"/>
                                            </p:txEl>
                                          </p:spTgt>
                                        </p:tgtEl>
                                      </p:cBhvr>
                                    </p:animEffect>
                                  </p:childTnLst>
                                </p:cTn>
                              </p:par>
                              <p:par>
                                <p:cTn id="41" presetID="10" presetClass="entr" presetSubtype="0" fill="hold" nodeType="withEffect">
                                  <p:stCondLst>
                                    <p:cond delay="0"/>
                                  </p:stCondLst>
                                  <p:childTnLst>
                                    <p:set>
                                      <p:cBhvr>
                                        <p:cTn id="42" dur="1" fill="hold">
                                          <p:stCondLst>
                                            <p:cond delay="0"/>
                                          </p:stCondLst>
                                        </p:cTn>
                                        <p:tgtEl>
                                          <p:spTgt spid="3">
                                            <p:txEl>
                                              <p:pRg st="11" end="11"/>
                                            </p:txEl>
                                          </p:spTgt>
                                        </p:tgtEl>
                                        <p:attrNameLst>
                                          <p:attrName>style.visibility</p:attrName>
                                        </p:attrNameLst>
                                      </p:cBhvr>
                                      <p:to>
                                        <p:strVal val="visible"/>
                                      </p:to>
                                    </p:set>
                                    <p:animEffect transition="in" filter="fade">
                                      <p:cBhvr>
                                        <p:cTn id="43" dur="5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Lessons For Us Today</a:t>
            </a:r>
            <a:endParaRPr lang="en-US" dirty="0"/>
          </a:p>
        </p:txBody>
      </p:sp>
      <p:sp>
        <p:nvSpPr>
          <p:cNvPr id="3" name="Content Placeholder 2"/>
          <p:cNvSpPr>
            <a:spLocks noGrp="1"/>
          </p:cNvSpPr>
          <p:nvPr>
            <p:ph idx="1"/>
          </p:nvPr>
        </p:nvSpPr>
        <p:spPr>
          <a:xfrm>
            <a:off x="228600" y="1600200"/>
            <a:ext cx="8686800" cy="4525963"/>
          </a:xfrm>
        </p:spPr>
        <p:txBody>
          <a:bodyPr>
            <a:normAutofit/>
          </a:bodyPr>
          <a:lstStyle/>
          <a:p>
            <a:pPr>
              <a:lnSpc>
                <a:spcPct val="150000"/>
              </a:lnSpc>
              <a:spcBef>
                <a:spcPts val="0"/>
              </a:spcBef>
            </a:pPr>
            <a:r>
              <a:rPr lang="en-US" sz="2800" dirty="0"/>
              <a:t>Godly mothers are of SINCERE faith: </a:t>
            </a:r>
            <a:r>
              <a:rPr lang="en-US" sz="2400" dirty="0"/>
              <a:t>2 Tim. </a:t>
            </a:r>
            <a:r>
              <a:rPr lang="en-US" sz="2400" dirty="0" smtClean="0"/>
              <a:t>1.5</a:t>
            </a:r>
            <a:endParaRPr lang="en-US" sz="2800" dirty="0" smtClean="0"/>
          </a:p>
          <a:p>
            <a:pPr>
              <a:lnSpc>
                <a:spcPct val="150000"/>
              </a:lnSpc>
              <a:spcBef>
                <a:spcPts val="0"/>
              </a:spcBef>
            </a:pPr>
            <a:r>
              <a:rPr lang="en-US" sz="2800" dirty="0" smtClean="0"/>
              <a:t>Godly </a:t>
            </a:r>
            <a:r>
              <a:rPr lang="en-US" sz="2800" dirty="0"/>
              <a:t>mothers are </a:t>
            </a:r>
            <a:r>
              <a:rPr lang="en-US" sz="2800" dirty="0" smtClean="0"/>
              <a:t>LOYAL to Jesus: </a:t>
            </a:r>
            <a:r>
              <a:rPr lang="en-US" sz="2400" dirty="0"/>
              <a:t>John </a:t>
            </a:r>
            <a:r>
              <a:rPr lang="en-US" sz="2400" dirty="0" smtClean="0"/>
              <a:t>19.25</a:t>
            </a:r>
            <a:endParaRPr lang="en-US" sz="2800" dirty="0" smtClean="0"/>
          </a:p>
          <a:p>
            <a:pPr>
              <a:lnSpc>
                <a:spcPct val="150000"/>
              </a:lnSpc>
              <a:spcBef>
                <a:spcPts val="0"/>
              </a:spcBef>
            </a:pPr>
            <a:r>
              <a:rPr lang="en-US" sz="2800" dirty="0" smtClean="0"/>
              <a:t>Godly </a:t>
            </a:r>
            <a:r>
              <a:rPr lang="en-US" sz="2800" dirty="0" smtClean="0"/>
              <a:t>mothers TRAIN their children in </a:t>
            </a:r>
            <a:r>
              <a:rPr lang="en-US" sz="2800" dirty="0" smtClean="0"/>
              <a:t>God’s word</a:t>
            </a:r>
            <a:r>
              <a:rPr lang="en-US" sz="2800" dirty="0" smtClean="0"/>
              <a:t>: </a:t>
            </a:r>
            <a:r>
              <a:rPr lang="en-US" sz="2400" dirty="0" smtClean="0"/>
              <a:t>Acts </a:t>
            </a:r>
            <a:r>
              <a:rPr lang="en-US" sz="2400" dirty="0" smtClean="0"/>
              <a:t>16.1-2; 2 Tim. 3.14-15</a:t>
            </a:r>
            <a:endParaRPr lang="en-US" dirty="0" smtClean="0"/>
          </a:p>
        </p:txBody>
      </p:sp>
    </p:spTree>
    <p:extLst>
      <p:ext uri="{BB962C8B-B14F-4D97-AF65-F5344CB8AC3E}">
        <p14:creationId xmlns:p14="http://schemas.microsoft.com/office/powerpoint/2010/main" val="3720451972"/>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Do You Keep the Word of God?</a:t>
            </a:r>
            <a:endParaRPr lang="en-US" dirty="0"/>
          </a:p>
        </p:txBody>
      </p:sp>
      <p:sp>
        <p:nvSpPr>
          <p:cNvPr id="3" name="Content Placeholder 2"/>
          <p:cNvSpPr>
            <a:spLocks noGrp="1"/>
          </p:cNvSpPr>
          <p:nvPr>
            <p:ph idx="1"/>
          </p:nvPr>
        </p:nvSpPr>
        <p:spPr/>
        <p:txBody>
          <a:bodyPr>
            <a:normAutofit/>
          </a:bodyPr>
          <a:lstStyle/>
          <a:p>
            <a:pPr algn="ctr">
              <a:spcBef>
                <a:spcPts val="0"/>
              </a:spcBef>
            </a:pPr>
            <a:r>
              <a:rPr lang="is-IS" dirty="0" smtClean="0"/>
              <a:t>…</a:t>
            </a:r>
            <a:r>
              <a:rPr lang="en-US" dirty="0" smtClean="0"/>
              <a:t>a </a:t>
            </a:r>
            <a:r>
              <a:rPr lang="en-US" dirty="0"/>
              <a:t>woman in the crowd raised her voice and said to him, “Blessed is the womb that bore you, and the breasts at which you nursed!” But he said, “Blessed rather are those who hear the word of God and keep it!</a:t>
            </a:r>
            <a:r>
              <a:rPr lang="en-US" dirty="0" smtClean="0"/>
              <a:t>”</a:t>
            </a:r>
          </a:p>
          <a:p>
            <a:pPr>
              <a:spcBef>
                <a:spcPts val="0"/>
              </a:spcBef>
            </a:pPr>
            <a:endParaRPr lang="en-US" sz="2800" dirty="0"/>
          </a:p>
          <a:p>
            <a:pPr algn="ctr">
              <a:spcBef>
                <a:spcPts val="0"/>
              </a:spcBef>
            </a:pPr>
            <a:r>
              <a:rPr lang="en-US" sz="2800" dirty="0" smtClean="0"/>
              <a:t>Luke 11.27-28</a:t>
            </a:r>
            <a:endParaRPr lang="en-US" sz="2800" dirty="0"/>
          </a:p>
        </p:txBody>
      </p:sp>
    </p:spTree>
    <p:extLst>
      <p:ext uri="{BB962C8B-B14F-4D97-AF65-F5344CB8AC3E}">
        <p14:creationId xmlns:p14="http://schemas.microsoft.com/office/powerpoint/2010/main" val="581272754"/>
      </p:ext>
    </p:extLst>
  </p:cSld>
  <p:clrMapOvr>
    <a:masterClrMapping/>
  </p:clrMapOvr>
  <mc:AlternateContent xmlns:mc="http://schemas.openxmlformats.org/markup-compatibility/2006">
    <mc:Choice xmlns:p14="http://schemas.microsoft.com/office/powerpoint/2010/main" Requires="p14">
      <p:transition spd="slow" p14:dur="1250">
        <p14:flip dir="r"/>
      </p:transition>
    </mc:Choice>
    <mc:Fallback>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1097</TotalTime>
  <Words>237</Words>
  <Application>Microsoft Macintosh PowerPoint</Application>
  <PresentationFormat>On-screen Show (4:3)</PresentationFormat>
  <Paragraphs>26</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Calibri</vt:lpstr>
      <vt:lpstr>Corbel</vt:lpstr>
      <vt:lpstr>Arial</vt:lpstr>
      <vt:lpstr>Office Theme</vt:lpstr>
      <vt:lpstr>PowerPoint Presentation</vt:lpstr>
      <vt:lpstr>Mary Was BOTHERED</vt:lpstr>
      <vt:lpstr>Mary Was BLESSED</vt:lpstr>
      <vt:lpstr>Lessons For Us Today</vt:lpstr>
      <vt:lpstr>Do You Keep the Word of God?</vt:lpstr>
    </vt:vector>
  </TitlesOfParts>
  <Company/>
  <LinksUpToDate>false</LinksUpToDate>
  <SharedDoc>false</SharedDoc>
  <HyperlinksChanged>false</HyperlinksChanged>
  <AppVersion>15.0030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Bryan Garlock</dc:creator>
  <cp:lastModifiedBy>Bryan Garlock</cp:lastModifiedBy>
  <cp:revision>41</cp:revision>
  <dcterms:created xsi:type="dcterms:W3CDTF">2016-05-06T21:21:36Z</dcterms:created>
  <dcterms:modified xsi:type="dcterms:W3CDTF">2017-05-14T04:42:11Z</dcterms:modified>
</cp:coreProperties>
</file>