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p:restoredTop sz="94684"/>
  </p:normalViewPr>
  <p:slideViewPr>
    <p:cSldViewPr snapToGrid="0" snapToObjects="1">
      <p:cViewPr varScale="1">
        <p:scale>
          <a:sx n="98" d="100"/>
          <a:sy n="98" d="100"/>
        </p:scale>
        <p:origin x="17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FB936C-B5E1-AD4A-A9F9-1A9AE1CD2050}" type="datetimeFigureOut">
              <a:rPr lang="en-US" smtClean="0"/>
              <a:t>4/23/17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3198A-E2A7-6249-A634-ACF110BEAB5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FB936C-B5E1-AD4A-A9F9-1A9AE1CD2050}" type="datetimeFigureOut">
              <a:rPr lang="en-US" smtClean="0"/>
              <a:t>4/23/17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3198A-E2A7-6249-A634-ACF110BEAB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FB936C-B5E1-AD4A-A9F9-1A9AE1CD2050}" type="datetimeFigureOut">
              <a:rPr lang="en-US" smtClean="0"/>
              <a:t>4/23/17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3198A-E2A7-6249-A634-ACF110BEAB5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796790" cy="1325563"/>
          </a:xfrm>
        </p:spPr>
        <p:txBody>
          <a:bodyPr/>
          <a:lstStyle>
            <a:lvl1pPr marL="0" indent="0">
              <a:spcBef>
                <a:spcPts val="0"/>
              </a:spcBef>
              <a:buFont typeface="Arial" charset="0"/>
              <a:buNone/>
              <a:defRPr b="1">
                <a:latin typeface="Corbel" charset="0"/>
                <a:ea typeface="Corbel" charset="0"/>
                <a:cs typeface="Corbe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0"/>
              </a:spcBef>
              <a:buNone/>
              <a:defRPr b="1">
                <a:latin typeface="Corbel" charset="0"/>
                <a:ea typeface="Corbel" charset="0"/>
                <a:cs typeface="Corbel" charset="0"/>
              </a:defRPr>
            </a:lvl1pPr>
            <a:lvl2pPr marL="457200" indent="0">
              <a:spcBef>
                <a:spcPts val="0"/>
              </a:spcBef>
              <a:buNone/>
              <a:defRPr b="1">
                <a:latin typeface="Corbel" charset="0"/>
                <a:ea typeface="Corbel" charset="0"/>
                <a:cs typeface="Corbel" charset="0"/>
              </a:defRPr>
            </a:lvl2pPr>
            <a:lvl3pPr marL="914400" indent="0">
              <a:spcBef>
                <a:spcPts val="0"/>
              </a:spcBef>
              <a:buNone/>
              <a:defRPr b="1">
                <a:latin typeface="Corbel" charset="0"/>
                <a:ea typeface="Corbel" charset="0"/>
                <a:cs typeface="Corbel" charset="0"/>
              </a:defRPr>
            </a:lvl3pPr>
            <a:lvl4pPr marL="1371600" indent="0">
              <a:spcBef>
                <a:spcPts val="0"/>
              </a:spcBef>
              <a:buNone/>
              <a:defRPr b="1">
                <a:latin typeface="Corbel" charset="0"/>
                <a:ea typeface="Corbel" charset="0"/>
                <a:cs typeface="Corbel" charset="0"/>
              </a:defRPr>
            </a:lvl4pPr>
            <a:lvl5pPr marL="1828800" indent="0">
              <a:spcBef>
                <a:spcPts val="0"/>
              </a:spcBef>
              <a:buNone/>
              <a:defRPr b="1">
                <a:latin typeface="Corbel" charset="0"/>
                <a:ea typeface="Corbel" charset="0"/>
                <a:cs typeface="Corbe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FB936C-B5E1-AD4A-A9F9-1A9AE1CD2050}" type="datetimeFigureOut">
              <a:rPr lang="en-US" smtClean="0"/>
              <a:t>4/23/17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3198A-E2A7-6249-A634-ACF110BEAB5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FB936C-B5E1-AD4A-A9F9-1A9AE1CD2050}" type="datetimeFigureOut">
              <a:rPr lang="en-US" smtClean="0"/>
              <a:t>4/23/17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3198A-E2A7-6249-A634-ACF110BEAB5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FB936C-B5E1-AD4A-A9F9-1A9AE1CD2050}" type="datetimeFigureOut">
              <a:rPr lang="en-US" smtClean="0"/>
              <a:t>4/23/17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3198A-E2A7-6249-A634-ACF110BEAB5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FB936C-B5E1-AD4A-A9F9-1A9AE1CD2050}" type="datetimeFigureOut">
              <a:rPr lang="en-US" smtClean="0"/>
              <a:t>4/23/17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73198A-E2A7-6249-A634-ACF110BEAB5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FB936C-B5E1-AD4A-A9F9-1A9AE1CD2050}" type="datetimeFigureOut">
              <a:rPr lang="en-US" smtClean="0"/>
              <a:t>4/23/17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73198A-E2A7-6249-A634-ACF110BEAB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B936C-B5E1-AD4A-A9F9-1A9AE1CD2050}" type="datetimeFigureOut">
              <a:rPr lang="en-US" smtClean="0"/>
              <a:t>4/23/17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73198A-E2A7-6249-A634-ACF110BEAB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FB936C-B5E1-AD4A-A9F9-1A9AE1CD2050}" type="datetimeFigureOut">
              <a:rPr lang="en-US" smtClean="0"/>
              <a:t>4/23/17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3198A-E2A7-6249-A634-ACF110BEAB5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FB936C-B5E1-AD4A-A9F9-1A9AE1CD2050}" type="datetimeFigureOut">
              <a:rPr lang="en-US" smtClean="0"/>
              <a:t>4/23/17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3198A-E2A7-6249-A634-ACF110BEAB5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FB936C-B5E1-AD4A-A9F9-1A9AE1CD2050}" type="datetimeFigureOut">
              <a:rPr lang="en-US" smtClean="0"/>
              <a:t>4/23/17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73198A-E2A7-6249-A634-ACF110BEAB56}" type="slidenum">
              <a:rPr lang="en-US" smtClean="0"/>
              <a:t>‹#›</a:t>
            </a:fld>
            <a:endParaRPr lang="en-US"/>
          </a:p>
        </p:txBody>
      </p:sp>
    </p:spTree>
    <p:extLst>
      <p:ext uri="{BB962C8B-B14F-4D97-AF65-F5344CB8AC3E}">
        <p14:creationId xmlns:p14="http://schemas.microsoft.com/office/powerpoint/2010/main" val="1394663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72054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5-10</a:t>
            </a:r>
            <a:endParaRPr lang="en-US" dirty="0"/>
          </a:p>
        </p:txBody>
      </p:sp>
      <p:sp>
        <p:nvSpPr>
          <p:cNvPr id="3" name="Content Placeholder 2"/>
          <p:cNvSpPr>
            <a:spLocks noGrp="1"/>
          </p:cNvSpPr>
          <p:nvPr>
            <p:ph idx="1"/>
          </p:nvPr>
        </p:nvSpPr>
        <p:spPr>
          <a:xfrm>
            <a:off x="628650" y="1825625"/>
            <a:ext cx="8332470" cy="4351338"/>
          </a:xfrm>
        </p:spPr>
        <p:txBody>
          <a:bodyPr>
            <a:normAutofit/>
          </a:bodyPr>
          <a:lstStyle/>
          <a:p>
            <a:r>
              <a:rPr lang="en-US" dirty="0"/>
              <a:t>“If we say</a:t>
            </a:r>
            <a:r>
              <a:rPr lang="en-US" dirty="0" smtClean="0"/>
              <a:t>”: 6, 8, 10</a:t>
            </a:r>
          </a:p>
          <a:p>
            <a:endParaRPr lang="en-US" dirty="0"/>
          </a:p>
          <a:p>
            <a:pPr lvl="1"/>
            <a:r>
              <a:rPr lang="en-US" dirty="0"/>
              <a:t>v6: sin breaks our fellowship</a:t>
            </a:r>
          </a:p>
          <a:p>
            <a:pPr lvl="1"/>
            <a:r>
              <a:rPr lang="en-US" dirty="0"/>
              <a:t>v8: we do sin (and that is to be occasionally, not habitual)</a:t>
            </a:r>
          </a:p>
          <a:p>
            <a:pPr lvl="1"/>
            <a:r>
              <a:rPr lang="en-US" dirty="0"/>
              <a:t>v10: we are not perfect (though </a:t>
            </a:r>
            <a:r>
              <a:rPr lang="en-US" dirty="0" smtClean="0"/>
              <a:t>we </a:t>
            </a:r>
            <a:r>
              <a:rPr lang="en-US" dirty="0"/>
              <a:t>strive to be</a:t>
            </a:r>
            <a:r>
              <a:rPr lang="en-US" dirty="0" smtClean="0"/>
              <a:t>)</a:t>
            </a:r>
          </a:p>
          <a:p>
            <a:endParaRPr lang="en-US" dirty="0"/>
          </a:p>
          <a:p>
            <a:r>
              <a:rPr lang="en-US" dirty="0" smtClean="0"/>
              <a:t>These </a:t>
            </a:r>
            <a:r>
              <a:rPr lang="en-US" dirty="0"/>
              <a:t>three verses seem to attack what the Gnostics taught.</a:t>
            </a:r>
          </a:p>
          <a:p>
            <a:endParaRPr lang="en-US" dirty="0" smtClean="0"/>
          </a:p>
          <a:p>
            <a:r>
              <a:rPr lang="en-US" dirty="0" smtClean="0"/>
              <a:t>“</a:t>
            </a:r>
            <a:r>
              <a:rPr lang="en-US" dirty="0"/>
              <a:t>Walk” indicates something habitual; compare with “practice the truth</a:t>
            </a:r>
            <a:r>
              <a:rPr lang="en-US" dirty="0" smtClean="0"/>
              <a:t>”</a:t>
            </a:r>
            <a:endParaRPr lang="en-US" dirty="0"/>
          </a:p>
        </p:txBody>
      </p:sp>
    </p:spTree>
    <p:extLst>
      <p:ext uri="{BB962C8B-B14F-4D97-AF65-F5344CB8AC3E}">
        <p14:creationId xmlns:p14="http://schemas.microsoft.com/office/powerpoint/2010/main" val="436767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5-10</a:t>
            </a:r>
            <a:endParaRPr lang="en-US" dirty="0"/>
          </a:p>
        </p:txBody>
      </p:sp>
      <p:sp>
        <p:nvSpPr>
          <p:cNvPr id="3" name="Content Placeholder 2"/>
          <p:cNvSpPr>
            <a:spLocks noGrp="1"/>
          </p:cNvSpPr>
          <p:nvPr>
            <p:ph idx="1"/>
          </p:nvPr>
        </p:nvSpPr>
        <p:spPr/>
        <p:txBody>
          <a:bodyPr>
            <a:normAutofit/>
          </a:bodyPr>
          <a:lstStyle/>
          <a:p>
            <a:r>
              <a:rPr lang="en-US" dirty="0" smtClean="0"/>
              <a:t>No </a:t>
            </a:r>
            <a:r>
              <a:rPr lang="en-US" dirty="0"/>
              <a:t>forgiveness of sins if we walk in </a:t>
            </a:r>
            <a:r>
              <a:rPr lang="en-US" dirty="0" smtClean="0"/>
              <a:t>darkness</a:t>
            </a:r>
            <a:r>
              <a:rPr lang="en-US" dirty="0"/>
              <a:t> </a:t>
            </a:r>
            <a:r>
              <a:rPr lang="en-US" dirty="0" smtClean="0"/>
              <a:t>or refuse to repent of sins.</a:t>
            </a:r>
          </a:p>
          <a:p>
            <a:endParaRPr lang="en-US" dirty="0" smtClean="0"/>
          </a:p>
          <a:p>
            <a:r>
              <a:rPr lang="en-US" dirty="0" smtClean="0"/>
              <a:t>Walking </a:t>
            </a:r>
            <a:r>
              <a:rPr lang="en-US" dirty="0"/>
              <a:t>in the light includes: confession (1.9), prayer, the willingness to repent, keeping the commandments, abiding in the word, etc.</a:t>
            </a:r>
          </a:p>
          <a:p>
            <a:endParaRPr lang="en-US" dirty="0" smtClean="0"/>
          </a:p>
          <a:p>
            <a:r>
              <a:rPr lang="en-US" dirty="0" smtClean="0"/>
              <a:t>Destroys </a:t>
            </a:r>
            <a:r>
              <a:rPr lang="en-US" dirty="0"/>
              <a:t>OSAS – the </a:t>
            </a:r>
            <a:r>
              <a:rPr lang="en-US" dirty="0" smtClean="0"/>
              <a:t>passage </a:t>
            </a:r>
            <a:r>
              <a:rPr lang="en-US" dirty="0"/>
              <a:t>admits that Christians do </a:t>
            </a:r>
            <a:r>
              <a:rPr lang="en-US" dirty="0" smtClean="0"/>
              <a:t>sin</a:t>
            </a:r>
            <a:r>
              <a:rPr lang="en-US" dirty="0"/>
              <a:t> </a:t>
            </a:r>
            <a:r>
              <a:rPr lang="en-US" dirty="0" smtClean="0"/>
              <a:t>and must confess!!!</a:t>
            </a:r>
          </a:p>
        </p:txBody>
      </p:sp>
    </p:spTree>
    <p:extLst>
      <p:ext uri="{BB962C8B-B14F-4D97-AF65-F5344CB8AC3E}">
        <p14:creationId xmlns:p14="http://schemas.microsoft.com/office/powerpoint/2010/main" val="1450046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5-10</a:t>
            </a:r>
            <a:endParaRPr lang="en-US" dirty="0"/>
          </a:p>
        </p:txBody>
      </p:sp>
      <p:sp>
        <p:nvSpPr>
          <p:cNvPr id="3" name="Content Placeholder 2"/>
          <p:cNvSpPr>
            <a:spLocks noGrp="1"/>
          </p:cNvSpPr>
          <p:nvPr>
            <p:ph idx="1"/>
          </p:nvPr>
        </p:nvSpPr>
        <p:spPr/>
        <p:txBody>
          <a:bodyPr>
            <a:normAutofit/>
          </a:bodyPr>
          <a:lstStyle/>
          <a:p>
            <a:pPr marL="0" lvl="1"/>
            <a:r>
              <a:rPr lang="en-US" dirty="0"/>
              <a:t>Many people claim they have no sin</a:t>
            </a:r>
            <a:r>
              <a:rPr lang="en-US" dirty="0" smtClean="0"/>
              <a:t>:</a:t>
            </a:r>
          </a:p>
          <a:p>
            <a:pPr marL="0" lvl="1"/>
            <a:endParaRPr lang="en-US" dirty="0" smtClean="0"/>
          </a:p>
          <a:p>
            <a:pPr marL="457200" lvl="2"/>
            <a:r>
              <a:rPr lang="en-US" dirty="0" smtClean="0"/>
              <a:t>“</a:t>
            </a:r>
            <a:r>
              <a:rPr lang="en-US" dirty="0"/>
              <a:t>I don’t commit horrible crimes.”</a:t>
            </a:r>
          </a:p>
          <a:p>
            <a:pPr marL="457200" lvl="2"/>
            <a:r>
              <a:rPr lang="en-US" dirty="0"/>
              <a:t>“I do a lot of good for my community.”</a:t>
            </a:r>
          </a:p>
          <a:p>
            <a:pPr marL="457200" lvl="2"/>
            <a:r>
              <a:rPr lang="en-US" dirty="0"/>
              <a:t>“I’m a good moral person.”</a:t>
            </a:r>
          </a:p>
          <a:p>
            <a:pPr marL="0" lvl="1"/>
            <a:endParaRPr lang="en-US" dirty="0" smtClean="0"/>
          </a:p>
          <a:p>
            <a:pPr marL="0" lvl="1"/>
            <a:r>
              <a:rPr lang="en-US" dirty="0" smtClean="0"/>
              <a:t>This </a:t>
            </a:r>
            <a:r>
              <a:rPr lang="en-US" dirty="0"/>
              <a:t>is a deception! - It’s a sin to think </a:t>
            </a:r>
            <a:r>
              <a:rPr lang="en-US" dirty="0" smtClean="0"/>
              <a:t>this.</a:t>
            </a:r>
            <a:endParaRPr lang="en-US" dirty="0"/>
          </a:p>
          <a:p>
            <a:pPr marL="0" lvl="1"/>
            <a:endParaRPr lang="en-US" dirty="0" smtClean="0"/>
          </a:p>
          <a:p>
            <a:pPr marL="0" lvl="1"/>
            <a:r>
              <a:rPr lang="en-US" dirty="0" smtClean="0"/>
              <a:t>“</a:t>
            </a:r>
            <a:r>
              <a:rPr lang="en-US" dirty="0"/>
              <a:t>The truth is not in us” cf. </a:t>
            </a:r>
            <a:r>
              <a:rPr lang="en-US" dirty="0" smtClean="0"/>
              <a:t>v10 - We </a:t>
            </a:r>
            <a:r>
              <a:rPr lang="en-US" dirty="0"/>
              <a:t>do not love or practice the </a:t>
            </a:r>
            <a:r>
              <a:rPr lang="en-US" dirty="0" smtClean="0"/>
              <a:t>truth</a:t>
            </a:r>
            <a:r>
              <a:rPr lang="en-US" dirty="0"/>
              <a:t>.</a:t>
            </a:r>
            <a:endParaRPr lang="en-US" dirty="0" smtClean="0"/>
          </a:p>
          <a:p>
            <a:pPr marL="0" lvl="1"/>
            <a:endParaRPr lang="en-US" dirty="0"/>
          </a:p>
          <a:p>
            <a:pPr marL="0" lvl="1"/>
            <a:r>
              <a:rPr lang="en-US" dirty="0"/>
              <a:t>Anyone who loves the truth would not make the claim that they have no </a:t>
            </a:r>
            <a:r>
              <a:rPr lang="en-US" dirty="0" smtClean="0"/>
              <a:t>sin</a:t>
            </a:r>
            <a:r>
              <a:rPr lang="en-US" dirty="0"/>
              <a:t> </a:t>
            </a:r>
            <a:r>
              <a:rPr lang="en-US" dirty="0" smtClean="0"/>
              <a:t>or have not sin!</a:t>
            </a:r>
            <a:endParaRPr lang="en-US" dirty="0"/>
          </a:p>
        </p:txBody>
      </p:sp>
    </p:spTree>
    <p:extLst>
      <p:ext uri="{BB962C8B-B14F-4D97-AF65-F5344CB8AC3E}">
        <p14:creationId xmlns:p14="http://schemas.microsoft.com/office/powerpoint/2010/main" val="2061010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5-10</a:t>
            </a:r>
            <a:endParaRPr lang="en-US" dirty="0"/>
          </a:p>
        </p:txBody>
      </p:sp>
      <p:sp>
        <p:nvSpPr>
          <p:cNvPr id="3" name="Content Placeholder 2"/>
          <p:cNvSpPr>
            <a:spLocks noGrp="1"/>
          </p:cNvSpPr>
          <p:nvPr>
            <p:ph idx="1"/>
          </p:nvPr>
        </p:nvSpPr>
        <p:spPr/>
        <p:txBody>
          <a:bodyPr/>
          <a:lstStyle/>
          <a:p>
            <a:r>
              <a:rPr lang="en-US" dirty="0"/>
              <a:t>Confess: an ongoing thing.</a:t>
            </a:r>
          </a:p>
          <a:p>
            <a:endParaRPr lang="en-US" dirty="0" smtClean="0"/>
          </a:p>
          <a:p>
            <a:r>
              <a:rPr lang="en-US" dirty="0" smtClean="0"/>
              <a:t>Confess</a:t>
            </a:r>
            <a:r>
              <a:rPr lang="en-US" dirty="0"/>
              <a:t>: “to say the same thing as another, i.e. to agree with”</a:t>
            </a:r>
          </a:p>
          <a:p>
            <a:endParaRPr lang="en-US" dirty="0" smtClean="0"/>
          </a:p>
          <a:p>
            <a:r>
              <a:rPr lang="en-US" dirty="0" smtClean="0"/>
              <a:t>When </a:t>
            </a:r>
            <a:r>
              <a:rPr lang="en-US" dirty="0"/>
              <a:t>we confess our sins we are agreeing with God what He has already said about sin!</a:t>
            </a:r>
          </a:p>
          <a:p>
            <a:endParaRPr lang="en-US" dirty="0" smtClean="0"/>
          </a:p>
          <a:p>
            <a:r>
              <a:rPr lang="en-US" dirty="0" smtClean="0"/>
              <a:t>God </a:t>
            </a:r>
            <a:r>
              <a:rPr lang="en-US" dirty="0"/>
              <a:t>wants us to acknowledge our sins before Him, cease from </a:t>
            </a:r>
            <a:r>
              <a:rPr lang="en-US" dirty="0" smtClean="0"/>
              <a:t>them, </a:t>
            </a:r>
            <a:r>
              <a:rPr lang="en-US" dirty="0"/>
              <a:t>and seek Him for forgiveness (humble ourselves</a:t>
            </a:r>
            <a:r>
              <a:rPr lang="en-US" dirty="0" smtClean="0"/>
              <a:t>).</a:t>
            </a:r>
            <a:endParaRPr lang="en-US" dirty="0"/>
          </a:p>
          <a:p>
            <a:endParaRPr lang="en-US" dirty="0"/>
          </a:p>
        </p:txBody>
      </p:sp>
    </p:spTree>
    <p:extLst>
      <p:ext uri="{BB962C8B-B14F-4D97-AF65-F5344CB8AC3E}">
        <p14:creationId xmlns:p14="http://schemas.microsoft.com/office/powerpoint/2010/main" val="1219051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endParaRPr lang="en-US" dirty="0"/>
          </a:p>
        </p:txBody>
      </p:sp>
      <p:sp>
        <p:nvSpPr>
          <p:cNvPr id="3" name="Content Placeholder 2"/>
          <p:cNvSpPr>
            <a:spLocks noGrp="1"/>
          </p:cNvSpPr>
          <p:nvPr>
            <p:ph idx="1"/>
          </p:nvPr>
        </p:nvSpPr>
        <p:spPr>
          <a:xfrm>
            <a:off x="628650" y="1825624"/>
            <a:ext cx="7886700" cy="4940935"/>
          </a:xfrm>
        </p:spPr>
        <p:txBody>
          <a:bodyPr>
            <a:noAutofit/>
          </a:bodyPr>
          <a:lstStyle/>
          <a:p>
            <a:pPr>
              <a:lnSpc>
                <a:spcPct val="100000"/>
              </a:lnSpc>
            </a:pPr>
            <a:r>
              <a:rPr lang="en-US" sz="2400" dirty="0" smtClean="0"/>
              <a:t>“</a:t>
            </a:r>
            <a:r>
              <a:rPr lang="en-US" sz="2400" dirty="0">
                <a:highlight>
                  <a:srgbClr val="FFFF00"/>
                </a:highlight>
              </a:rPr>
              <a:t>In the beginning</a:t>
            </a:r>
            <a:r>
              <a:rPr lang="en-US" sz="2400" dirty="0"/>
              <a:t> </a:t>
            </a:r>
            <a:r>
              <a:rPr lang="en-US" sz="2400" dirty="0">
                <a:highlight>
                  <a:srgbClr val="00FF00"/>
                </a:highlight>
              </a:rPr>
              <a:t>was the Word</a:t>
            </a:r>
            <a:r>
              <a:rPr lang="en-US" sz="2400" dirty="0"/>
              <a:t>, and </a:t>
            </a:r>
            <a:r>
              <a:rPr lang="en-US" sz="2400" dirty="0">
                <a:highlight>
                  <a:srgbClr val="FF0000"/>
                </a:highlight>
              </a:rPr>
              <a:t>the Word was with God</a:t>
            </a:r>
            <a:r>
              <a:rPr lang="en-US" sz="2400" dirty="0"/>
              <a:t>, and the Word was God.” </a:t>
            </a:r>
            <a:r>
              <a:rPr lang="mr-IN" sz="2400" dirty="0" smtClean="0"/>
              <a:t>…</a:t>
            </a:r>
            <a:r>
              <a:rPr lang="en-US" sz="2400" dirty="0" smtClean="0"/>
              <a:t> “</a:t>
            </a:r>
            <a:r>
              <a:rPr lang="en-US" sz="2400" dirty="0" smtClean="0">
                <a:highlight>
                  <a:srgbClr val="00FFFF"/>
                </a:highlight>
              </a:rPr>
              <a:t>And </a:t>
            </a:r>
            <a:r>
              <a:rPr lang="en-US" sz="2400" dirty="0">
                <a:highlight>
                  <a:srgbClr val="00FFFF"/>
                </a:highlight>
              </a:rPr>
              <a:t>the Word became flesh and dwelt among us,</a:t>
            </a:r>
            <a:r>
              <a:rPr lang="en-US" sz="2400" dirty="0"/>
              <a:t> </a:t>
            </a:r>
            <a:r>
              <a:rPr lang="en-US" sz="2400" dirty="0">
                <a:highlight>
                  <a:srgbClr val="00FFFF"/>
                </a:highlight>
              </a:rPr>
              <a:t>and we have seen his glory,</a:t>
            </a:r>
            <a:r>
              <a:rPr lang="en-US" sz="2400" dirty="0"/>
              <a:t> </a:t>
            </a:r>
            <a:r>
              <a:rPr lang="en-US" sz="2400" dirty="0" smtClean="0">
                <a:highlight>
                  <a:srgbClr val="FF0000"/>
                </a:highlight>
              </a:rPr>
              <a:t>glory </a:t>
            </a:r>
            <a:r>
              <a:rPr lang="en-US" sz="2400" dirty="0">
                <a:highlight>
                  <a:srgbClr val="FF0000"/>
                </a:highlight>
              </a:rPr>
              <a:t>as of the only Son from the Father</a:t>
            </a:r>
            <a:r>
              <a:rPr lang="en-US" sz="2400" dirty="0"/>
              <a:t>, full of grace and truth.” John </a:t>
            </a:r>
            <a:r>
              <a:rPr lang="en-US" sz="2400" dirty="0" smtClean="0"/>
              <a:t>1.1, 14</a:t>
            </a:r>
          </a:p>
          <a:p>
            <a:pPr>
              <a:lnSpc>
                <a:spcPct val="100000"/>
              </a:lnSpc>
            </a:pPr>
            <a:endParaRPr lang="en-US" sz="2400" dirty="0" smtClean="0"/>
          </a:p>
          <a:p>
            <a:pPr>
              <a:lnSpc>
                <a:spcPct val="100000"/>
              </a:lnSpc>
            </a:pPr>
            <a:r>
              <a:rPr lang="en-US" sz="2400" dirty="0" smtClean="0"/>
              <a:t>“1 </a:t>
            </a:r>
            <a:r>
              <a:rPr lang="en-US" sz="2400" dirty="0">
                <a:highlight>
                  <a:srgbClr val="FFFF00"/>
                </a:highlight>
              </a:rPr>
              <a:t>That which was from the beginning</a:t>
            </a:r>
            <a:r>
              <a:rPr lang="en-US" sz="2400" dirty="0"/>
              <a:t>, </a:t>
            </a:r>
            <a:r>
              <a:rPr lang="en-US" sz="2400" dirty="0">
                <a:highlight>
                  <a:srgbClr val="00FFFF"/>
                </a:highlight>
              </a:rPr>
              <a:t>which we have heard, which we have seen with our eyes, which we looked upon and have touched with our hands, concerning the word of lif</a:t>
            </a:r>
            <a:r>
              <a:rPr lang="en-US" sz="2400" dirty="0"/>
              <a:t>e— </a:t>
            </a:r>
            <a:r>
              <a:rPr lang="en-US" sz="2400" dirty="0">
                <a:highlight>
                  <a:srgbClr val="00FFFF"/>
                </a:highlight>
              </a:rPr>
              <a:t>2 the life was made manifest, and we have seen it</a:t>
            </a:r>
            <a:r>
              <a:rPr lang="en-US" sz="2400" dirty="0"/>
              <a:t>, </a:t>
            </a:r>
            <a:r>
              <a:rPr lang="en-US" sz="2400" dirty="0">
                <a:highlight>
                  <a:srgbClr val="00FFFF"/>
                </a:highlight>
              </a:rPr>
              <a:t>and testify to it and proclaim to you </a:t>
            </a:r>
            <a:r>
              <a:rPr lang="en-US" sz="2400" dirty="0" smtClean="0">
                <a:highlight>
                  <a:srgbClr val="00FF00"/>
                </a:highlight>
              </a:rPr>
              <a:t>eternal </a:t>
            </a:r>
            <a:r>
              <a:rPr lang="en-US" sz="2400" dirty="0">
                <a:highlight>
                  <a:srgbClr val="00FF00"/>
                </a:highlight>
              </a:rPr>
              <a:t>life</a:t>
            </a:r>
            <a:r>
              <a:rPr lang="en-US" sz="2400" dirty="0"/>
              <a:t>, </a:t>
            </a:r>
            <a:r>
              <a:rPr lang="en-US" sz="2400" dirty="0">
                <a:highlight>
                  <a:srgbClr val="FF0000"/>
                </a:highlight>
              </a:rPr>
              <a:t>which was with the Father</a:t>
            </a:r>
            <a:r>
              <a:rPr lang="en-US" sz="2400" dirty="0"/>
              <a:t> and </a:t>
            </a:r>
            <a:r>
              <a:rPr lang="en-US" sz="2400" dirty="0">
                <a:highlight>
                  <a:srgbClr val="00FFFF"/>
                </a:highlight>
              </a:rPr>
              <a:t>was made manifest to us</a:t>
            </a:r>
            <a:r>
              <a:rPr lang="en-US" sz="2400" dirty="0"/>
              <a:t>— 3 </a:t>
            </a:r>
            <a:r>
              <a:rPr lang="en-US" sz="2400" dirty="0">
                <a:highlight>
                  <a:srgbClr val="00FFFF"/>
                </a:highlight>
              </a:rPr>
              <a:t>that which we have </a:t>
            </a:r>
            <a:r>
              <a:rPr lang="en-US" sz="2400" dirty="0" smtClean="0">
                <a:highlight>
                  <a:srgbClr val="00FFFF"/>
                </a:highlight>
              </a:rPr>
              <a:t>seen</a:t>
            </a:r>
            <a:r>
              <a:rPr lang="mr-IN" sz="2400" dirty="0" smtClean="0"/>
              <a:t>…</a:t>
            </a:r>
            <a:r>
              <a:rPr lang="en-US" sz="2400" dirty="0" smtClean="0"/>
              <a:t> 1 John 1.1-4</a:t>
            </a:r>
            <a:endParaRPr lang="en-US" sz="2400" dirty="0"/>
          </a:p>
        </p:txBody>
      </p:sp>
    </p:spTree>
    <p:extLst>
      <p:ext uri="{BB962C8B-B14F-4D97-AF65-F5344CB8AC3E}">
        <p14:creationId xmlns:p14="http://schemas.microsoft.com/office/powerpoint/2010/main" val="1506752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endParaRPr lang="en-US" dirty="0"/>
          </a:p>
        </p:txBody>
      </p:sp>
      <p:sp>
        <p:nvSpPr>
          <p:cNvPr id="3" name="Content Placeholder 2"/>
          <p:cNvSpPr>
            <a:spLocks noGrp="1"/>
          </p:cNvSpPr>
          <p:nvPr>
            <p:ph idx="1"/>
          </p:nvPr>
        </p:nvSpPr>
        <p:spPr>
          <a:xfrm>
            <a:off x="628650" y="1825624"/>
            <a:ext cx="7886700" cy="5032375"/>
          </a:xfrm>
        </p:spPr>
        <p:txBody>
          <a:bodyPr>
            <a:noAutofit/>
          </a:bodyPr>
          <a:lstStyle/>
          <a:p>
            <a:r>
              <a:rPr lang="en-US" dirty="0" smtClean="0"/>
              <a:t>“</a:t>
            </a:r>
            <a:r>
              <a:rPr lang="en-US" dirty="0"/>
              <a:t>touched with our hands”</a:t>
            </a:r>
          </a:p>
          <a:p>
            <a:endParaRPr lang="en-US" dirty="0" smtClean="0"/>
          </a:p>
          <a:p>
            <a:r>
              <a:rPr lang="en-US" dirty="0" smtClean="0"/>
              <a:t>Luke </a:t>
            </a:r>
            <a:r>
              <a:rPr lang="en-US" dirty="0"/>
              <a:t>24.39, “See my hands and my feet, that it is I myself. Touch me, and see. For a spirit does not have flesh and bones as you see that I have</a:t>
            </a:r>
            <a:r>
              <a:rPr lang="en-US" dirty="0" smtClean="0"/>
              <a:t>.”</a:t>
            </a:r>
          </a:p>
          <a:p>
            <a:endParaRPr lang="en-US" dirty="0"/>
          </a:p>
          <a:p>
            <a:r>
              <a:rPr lang="en-US" dirty="0"/>
              <a:t>By </a:t>
            </a:r>
            <a:r>
              <a:rPr lang="en-US" dirty="0" smtClean="0"/>
              <a:t>affirming “that </a:t>
            </a:r>
            <a:r>
              <a:rPr lang="en-US" dirty="0"/>
              <a:t>which was from the beginning [eternal life]” and “which we have heard, which we have seen with our eyes, which we looked upon and have touched with our hands” John shows both the humanity and deity of Christ</a:t>
            </a:r>
            <a:r>
              <a:rPr lang="en-US" dirty="0" smtClean="0"/>
              <a:t>.</a:t>
            </a:r>
            <a:endParaRPr lang="en-US" dirty="0"/>
          </a:p>
        </p:txBody>
      </p:sp>
    </p:spTree>
    <p:extLst>
      <p:ext uri="{BB962C8B-B14F-4D97-AF65-F5344CB8AC3E}">
        <p14:creationId xmlns:p14="http://schemas.microsoft.com/office/powerpoint/2010/main" val="2010993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endParaRPr lang="en-US" dirty="0"/>
          </a:p>
        </p:txBody>
      </p:sp>
      <p:sp>
        <p:nvSpPr>
          <p:cNvPr id="3" name="Content Placeholder 2"/>
          <p:cNvSpPr>
            <a:spLocks noGrp="1"/>
          </p:cNvSpPr>
          <p:nvPr>
            <p:ph idx="1"/>
          </p:nvPr>
        </p:nvSpPr>
        <p:spPr>
          <a:xfrm>
            <a:off x="628650" y="1825624"/>
            <a:ext cx="8241030" cy="5032376"/>
          </a:xfrm>
        </p:spPr>
        <p:txBody>
          <a:bodyPr>
            <a:normAutofit/>
          </a:bodyPr>
          <a:lstStyle/>
          <a:p>
            <a:pPr lvl="0"/>
            <a:r>
              <a:rPr lang="en-US" sz="3200" dirty="0"/>
              <a:t>“word </a:t>
            </a:r>
            <a:r>
              <a:rPr lang="en-US" sz="3200" dirty="0" smtClean="0"/>
              <a:t>of </a:t>
            </a:r>
            <a:r>
              <a:rPr lang="en-US" sz="3200" dirty="0"/>
              <a:t>life” John 1.4; 5.26; 6.35; 11.25; 14.6; 1 John 5.12, 20; Acts </a:t>
            </a:r>
            <a:r>
              <a:rPr lang="en-US" sz="3200" dirty="0" smtClean="0"/>
              <a:t>3.15</a:t>
            </a:r>
          </a:p>
          <a:p>
            <a:pPr lvl="1"/>
            <a:endParaRPr lang="en-US" sz="2800" dirty="0"/>
          </a:p>
          <a:p>
            <a:pPr lvl="1"/>
            <a:r>
              <a:rPr lang="en-US" sz="2800" dirty="0" smtClean="0"/>
              <a:t>Jesus </a:t>
            </a:r>
            <a:r>
              <a:rPr lang="en-US" sz="2800" dirty="0"/>
              <a:t>was God's message that though sin had brought death and darkness into </a:t>
            </a:r>
            <a:r>
              <a:rPr lang="en-US" sz="2800" dirty="0" smtClean="0"/>
              <a:t>their lives, </a:t>
            </a:r>
            <a:r>
              <a:rPr lang="en-US" sz="2800" dirty="0"/>
              <a:t>there was a way to a new </a:t>
            </a:r>
            <a:r>
              <a:rPr lang="en-US" sz="2800" dirty="0" smtClean="0"/>
              <a:t>life.</a:t>
            </a:r>
          </a:p>
          <a:p>
            <a:pPr lvl="1"/>
            <a:endParaRPr lang="en-US" sz="2800" dirty="0" smtClean="0"/>
          </a:p>
          <a:p>
            <a:pPr lvl="1"/>
            <a:r>
              <a:rPr lang="en-US" sz="2800" dirty="0" smtClean="0"/>
              <a:t>Spiritual </a:t>
            </a:r>
            <a:r>
              <a:rPr lang="en-US" sz="2800" dirty="0"/>
              <a:t>l</a:t>
            </a:r>
            <a:r>
              <a:rPr lang="en-US" sz="2800" dirty="0" smtClean="0"/>
              <a:t>ife </a:t>
            </a:r>
            <a:r>
              <a:rPr lang="en-US" sz="2800" dirty="0"/>
              <a:t>is found 11 times in 1 John: </a:t>
            </a:r>
            <a:r>
              <a:rPr lang="en-US" sz="2800" dirty="0" smtClean="0"/>
              <a:t>1.1-2</a:t>
            </a:r>
            <a:r>
              <a:rPr lang="en-US" sz="2800" dirty="0"/>
              <a:t>; 2.25; 3.14-16; 5.11-13, 16, 20</a:t>
            </a:r>
            <a:endParaRPr lang="en-US" dirty="0"/>
          </a:p>
          <a:p>
            <a:pPr lvl="1"/>
            <a:endParaRPr lang="en-US" sz="2800" dirty="0" smtClean="0"/>
          </a:p>
          <a:p>
            <a:pPr lvl="1"/>
            <a:r>
              <a:rPr lang="en-US" sz="2800" dirty="0" smtClean="0"/>
              <a:t>The </a:t>
            </a:r>
            <a:r>
              <a:rPr lang="en-US" sz="2800" dirty="0"/>
              <a:t>letter begins with life and ends with </a:t>
            </a:r>
            <a:r>
              <a:rPr lang="en-US" sz="2800" dirty="0" smtClean="0"/>
              <a:t>life: 5.20</a:t>
            </a:r>
            <a:endParaRPr lang="en-US" dirty="0"/>
          </a:p>
        </p:txBody>
      </p:sp>
    </p:spTree>
    <p:extLst>
      <p:ext uri="{BB962C8B-B14F-4D97-AF65-F5344CB8AC3E}">
        <p14:creationId xmlns:p14="http://schemas.microsoft.com/office/powerpoint/2010/main" val="107530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endParaRPr lang="en-US" dirty="0"/>
          </a:p>
        </p:txBody>
      </p:sp>
      <p:sp>
        <p:nvSpPr>
          <p:cNvPr id="3" name="Content Placeholder 2"/>
          <p:cNvSpPr>
            <a:spLocks noGrp="1"/>
          </p:cNvSpPr>
          <p:nvPr>
            <p:ph idx="1"/>
          </p:nvPr>
        </p:nvSpPr>
        <p:spPr/>
        <p:txBody>
          <a:bodyPr>
            <a:normAutofit/>
          </a:bodyPr>
          <a:lstStyle/>
          <a:p>
            <a:r>
              <a:rPr lang="en-US" dirty="0"/>
              <a:t>The word of life was made manifest to the apostles. If we want fellowship with God we must accept what the apostles taught: cf. 1 John </a:t>
            </a:r>
            <a:r>
              <a:rPr lang="en-US" dirty="0" smtClean="0"/>
              <a:t>4.6</a:t>
            </a:r>
          </a:p>
          <a:p>
            <a:endParaRPr lang="en-US" dirty="0"/>
          </a:p>
          <a:p>
            <a:r>
              <a:rPr lang="en-US" dirty="0"/>
              <a:t>John shows his apostleship and the delegated authority from </a:t>
            </a:r>
            <a:r>
              <a:rPr lang="en-US" dirty="0" smtClean="0"/>
              <a:t>Jesus: John </a:t>
            </a:r>
            <a:r>
              <a:rPr lang="en-US" dirty="0"/>
              <a:t>15.27; cf. Matt. </a:t>
            </a:r>
            <a:r>
              <a:rPr lang="en-US" dirty="0" smtClean="0"/>
              <a:t>28.19-20</a:t>
            </a:r>
          </a:p>
        </p:txBody>
      </p:sp>
    </p:spTree>
    <p:extLst>
      <p:ext uri="{BB962C8B-B14F-4D97-AF65-F5344CB8AC3E}">
        <p14:creationId xmlns:p14="http://schemas.microsoft.com/office/powerpoint/2010/main" val="890458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endParaRPr lang="en-US" dirty="0"/>
          </a:p>
        </p:txBody>
      </p:sp>
      <p:sp>
        <p:nvSpPr>
          <p:cNvPr id="3" name="Content Placeholder 2"/>
          <p:cNvSpPr>
            <a:spLocks noGrp="1"/>
          </p:cNvSpPr>
          <p:nvPr>
            <p:ph idx="1"/>
          </p:nvPr>
        </p:nvSpPr>
        <p:spPr>
          <a:xfrm>
            <a:off x="628650" y="1825624"/>
            <a:ext cx="7886700" cy="5032376"/>
          </a:xfrm>
        </p:spPr>
        <p:txBody>
          <a:bodyPr>
            <a:normAutofit lnSpcReduction="10000"/>
          </a:bodyPr>
          <a:lstStyle/>
          <a:p>
            <a:r>
              <a:rPr lang="en-US" dirty="0"/>
              <a:t>The aim of John’s teachings </a:t>
            </a:r>
            <a:r>
              <a:rPr lang="en-US" dirty="0" smtClean="0"/>
              <a:t>was to maintain fellowship </a:t>
            </a:r>
            <a:r>
              <a:rPr lang="en-US" dirty="0"/>
              <a:t>with God and one another</a:t>
            </a:r>
            <a:r>
              <a:rPr lang="en-US" dirty="0" smtClean="0"/>
              <a:t>.</a:t>
            </a:r>
          </a:p>
          <a:p>
            <a:endParaRPr lang="en-US" dirty="0"/>
          </a:p>
          <a:p>
            <a:r>
              <a:rPr lang="en-US" dirty="0"/>
              <a:t>Notice that fellowship is based on what John declares (whatever is written down): 2 Thess. 3.14; John 8.32; 2 John </a:t>
            </a:r>
            <a:r>
              <a:rPr lang="en-US" dirty="0" smtClean="0"/>
              <a:t>9</a:t>
            </a:r>
          </a:p>
          <a:p>
            <a:endParaRPr lang="en-US" dirty="0"/>
          </a:p>
          <a:p>
            <a:r>
              <a:rPr lang="en-US" dirty="0"/>
              <a:t>If we follow the apostles’ teachings we have fellowship with them and also with </a:t>
            </a:r>
            <a:r>
              <a:rPr lang="en-US" dirty="0" smtClean="0"/>
              <a:t>God: Matt. 10.40; Luke 10.16; John 17.20</a:t>
            </a:r>
          </a:p>
          <a:p>
            <a:endParaRPr lang="en-US" dirty="0" smtClean="0"/>
          </a:p>
          <a:p>
            <a:r>
              <a:rPr lang="en-US" dirty="0" smtClean="0"/>
              <a:t>“</a:t>
            </a:r>
            <a:r>
              <a:rPr lang="en-US" dirty="0"/>
              <a:t>Son Jesus Christ” (used elsewhere in 1 John 3.23; 5.20): John </a:t>
            </a:r>
            <a:r>
              <a:rPr lang="en-US" dirty="0" smtClean="0"/>
              <a:t>14.6</a:t>
            </a:r>
            <a:endParaRPr lang="en-US" dirty="0"/>
          </a:p>
        </p:txBody>
      </p:sp>
    </p:spTree>
    <p:extLst>
      <p:ext uri="{BB962C8B-B14F-4D97-AF65-F5344CB8AC3E}">
        <p14:creationId xmlns:p14="http://schemas.microsoft.com/office/powerpoint/2010/main" val="871680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endParaRPr lang="en-US" dirty="0"/>
          </a:p>
        </p:txBody>
      </p:sp>
      <p:sp>
        <p:nvSpPr>
          <p:cNvPr id="3" name="Content Placeholder 2"/>
          <p:cNvSpPr>
            <a:spLocks noGrp="1"/>
          </p:cNvSpPr>
          <p:nvPr>
            <p:ph idx="1"/>
          </p:nvPr>
        </p:nvSpPr>
        <p:spPr/>
        <p:txBody>
          <a:bodyPr>
            <a:normAutofit/>
          </a:bodyPr>
          <a:lstStyle/>
          <a:p>
            <a:r>
              <a:rPr lang="en-US" dirty="0"/>
              <a:t>Purpose of writing: so as to have complete joy: cf. John 3.39; 15.11; 16.24; 17.13; 2 John </a:t>
            </a:r>
            <a:r>
              <a:rPr lang="en-US" dirty="0" smtClean="0"/>
              <a:t>12</a:t>
            </a:r>
          </a:p>
          <a:p>
            <a:endParaRPr lang="en-US" dirty="0"/>
          </a:p>
          <a:p>
            <a:r>
              <a:rPr lang="en-US" dirty="0"/>
              <a:t>Everything contained in the letter is vital to maintaining fellowship with God</a:t>
            </a:r>
            <a:r>
              <a:rPr lang="en-US" dirty="0" smtClean="0"/>
              <a:t>.</a:t>
            </a:r>
          </a:p>
          <a:p>
            <a:endParaRPr lang="en-US" dirty="0"/>
          </a:p>
          <a:p>
            <a:r>
              <a:rPr lang="en-US" dirty="0" smtClean="0"/>
              <a:t>Why </a:t>
            </a:r>
            <a:r>
              <a:rPr lang="en-US" dirty="0"/>
              <a:t>would this letter bring them joy?</a:t>
            </a:r>
          </a:p>
          <a:p>
            <a:endParaRPr lang="en-US" dirty="0" smtClean="0"/>
          </a:p>
          <a:p>
            <a:r>
              <a:rPr lang="en-US" dirty="0" smtClean="0"/>
              <a:t>Where </a:t>
            </a:r>
            <a:r>
              <a:rPr lang="en-US" dirty="0"/>
              <a:t>do we get our joy from</a:t>
            </a:r>
            <a:r>
              <a:rPr lang="en-US" dirty="0" smtClean="0"/>
              <a:t>?</a:t>
            </a:r>
            <a:endParaRPr lang="en-US" dirty="0"/>
          </a:p>
        </p:txBody>
      </p:sp>
    </p:spTree>
    <p:extLst>
      <p:ext uri="{BB962C8B-B14F-4D97-AF65-F5344CB8AC3E}">
        <p14:creationId xmlns:p14="http://schemas.microsoft.com/office/powerpoint/2010/main" val="1239330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5-10</a:t>
            </a:r>
            <a:endParaRPr lang="en-US" dirty="0"/>
          </a:p>
        </p:txBody>
      </p:sp>
      <p:sp>
        <p:nvSpPr>
          <p:cNvPr id="3" name="Content Placeholder 2"/>
          <p:cNvSpPr>
            <a:spLocks noGrp="1"/>
          </p:cNvSpPr>
          <p:nvPr>
            <p:ph idx="1"/>
          </p:nvPr>
        </p:nvSpPr>
        <p:spPr>
          <a:xfrm>
            <a:off x="628650" y="1825625"/>
            <a:ext cx="7886700" cy="4836432"/>
          </a:xfrm>
        </p:spPr>
        <p:txBody>
          <a:bodyPr>
            <a:normAutofit lnSpcReduction="10000"/>
          </a:bodyPr>
          <a:lstStyle/>
          <a:p>
            <a:r>
              <a:rPr lang="en-US" dirty="0" smtClean="0"/>
              <a:t>“</a:t>
            </a:r>
            <a:r>
              <a:rPr lang="en-US" dirty="0"/>
              <a:t>God is light and in Him is no darkness at all”</a:t>
            </a:r>
          </a:p>
          <a:p>
            <a:endParaRPr lang="en-US" dirty="0" smtClean="0"/>
          </a:p>
          <a:p>
            <a:r>
              <a:rPr lang="en-US" dirty="0" smtClean="0"/>
              <a:t>Light </a:t>
            </a:r>
            <a:r>
              <a:rPr lang="en-US" dirty="0"/>
              <a:t>= truth, holiness, purity, knowledge / darkness = error, ignorance, fruitless, and evil (John 8.12; 12.46; Eph. 5.11)</a:t>
            </a:r>
          </a:p>
          <a:p>
            <a:endParaRPr lang="en-US" dirty="0" smtClean="0"/>
          </a:p>
          <a:p>
            <a:r>
              <a:rPr lang="en-US" dirty="0" smtClean="0"/>
              <a:t>This </a:t>
            </a:r>
            <a:r>
              <a:rPr lang="en-US" dirty="0"/>
              <a:t>tells us about God: He wants to be seen by men and He wants to guide men</a:t>
            </a:r>
            <a:r>
              <a:rPr lang="en-US" dirty="0" smtClean="0"/>
              <a:t>! John 3.19</a:t>
            </a:r>
            <a:endParaRPr lang="en-US" dirty="0"/>
          </a:p>
          <a:p>
            <a:endParaRPr lang="en-US" dirty="0" smtClean="0"/>
          </a:p>
          <a:p>
            <a:r>
              <a:rPr lang="en-US" dirty="0" smtClean="0"/>
              <a:t>Darkness </a:t>
            </a:r>
            <a:r>
              <a:rPr lang="en-US" dirty="0"/>
              <a:t>covers up while light reveals. Satan is good at covering up our sin while God is good at revealing our sin so we can deal with it appropriately. Heb. 4.12-13; James </a:t>
            </a:r>
            <a:r>
              <a:rPr lang="en-US" dirty="0" smtClean="0"/>
              <a:t>1.23-25</a:t>
            </a:r>
            <a:endParaRPr lang="en-US" dirty="0"/>
          </a:p>
        </p:txBody>
      </p:sp>
    </p:spTree>
    <p:extLst>
      <p:ext uri="{BB962C8B-B14F-4D97-AF65-F5344CB8AC3E}">
        <p14:creationId xmlns:p14="http://schemas.microsoft.com/office/powerpoint/2010/main" val="149940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5-10</a:t>
            </a:r>
            <a:endParaRPr lang="en-US" dirty="0"/>
          </a:p>
        </p:txBody>
      </p:sp>
      <p:sp>
        <p:nvSpPr>
          <p:cNvPr id="3" name="Content Placeholder 2"/>
          <p:cNvSpPr>
            <a:spLocks noGrp="1"/>
          </p:cNvSpPr>
          <p:nvPr>
            <p:ph idx="1"/>
          </p:nvPr>
        </p:nvSpPr>
        <p:spPr/>
        <p:txBody>
          <a:bodyPr/>
          <a:lstStyle/>
          <a:p>
            <a:r>
              <a:rPr lang="en-US" dirty="0"/>
              <a:t>Sin is serious. There literally is no darkness in God at all</a:t>
            </a:r>
            <a:r>
              <a:rPr lang="en-US" dirty="0" smtClean="0"/>
              <a:t>.</a:t>
            </a:r>
          </a:p>
          <a:p>
            <a:endParaRPr lang="en-US" dirty="0"/>
          </a:p>
          <a:p>
            <a:r>
              <a:rPr lang="en-US" dirty="0"/>
              <a:t>Those “in Christ” are not </a:t>
            </a:r>
            <a:r>
              <a:rPr lang="en-US" dirty="0" smtClean="0"/>
              <a:t>to be in </a:t>
            </a:r>
            <a:r>
              <a:rPr lang="en-US" dirty="0"/>
              <a:t>fellowship with darkness: John 3.19; Acts 26.18; Rom. 13.12; 2 Cor. 6.14; Eph. 5.8; Col. 1.13; 1 Peter </a:t>
            </a:r>
            <a:r>
              <a:rPr lang="en-US" dirty="0" smtClean="0"/>
              <a:t>2.9</a:t>
            </a:r>
          </a:p>
          <a:p>
            <a:endParaRPr lang="en-US" dirty="0"/>
          </a:p>
          <a:p>
            <a:r>
              <a:rPr lang="en-US" dirty="0"/>
              <a:t>Remember, John began with fellowship – here’s the first acid test! He’s how to maintain fellowship with God</a:t>
            </a:r>
            <a:r>
              <a:rPr lang="en-US" dirty="0" smtClean="0"/>
              <a:t>!</a:t>
            </a:r>
            <a:endParaRPr lang="en-US" dirty="0"/>
          </a:p>
        </p:txBody>
      </p:sp>
    </p:spTree>
    <p:extLst>
      <p:ext uri="{BB962C8B-B14F-4D97-AF65-F5344CB8AC3E}">
        <p14:creationId xmlns:p14="http://schemas.microsoft.com/office/powerpoint/2010/main" val="437806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450</TotalTime>
  <Words>975</Words>
  <Application>Microsoft Macintosh PowerPoint</Application>
  <PresentationFormat>On-screen Show (4:3)</PresentationFormat>
  <Paragraphs>88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Calibri Light</vt:lpstr>
      <vt:lpstr>Corbel</vt:lpstr>
      <vt:lpstr>Arial</vt:lpstr>
      <vt:lpstr>Office Theme</vt:lpstr>
      <vt:lpstr>PowerPoint Presentation</vt:lpstr>
      <vt:lpstr>1-4</vt:lpstr>
      <vt:lpstr>1-4</vt:lpstr>
      <vt:lpstr>1-4</vt:lpstr>
      <vt:lpstr>1-4</vt:lpstr>
      <vt:lpstr>1-4</vt:lpstr>
      <vt:lpstr>1-4</vt:lpstr>
      <vt:lpstr>5-10</vt:lpstr>
      <vt:lpstr>5-10</vt:lpstr>
      <vt:lpstr>5-10</vt:lpstr>
      <vt:lpstr>5-10</vt:lpstr>
      <vt:lpstr>5-10</vt:lpstr>
      <vt:lpstr>5-10</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15</cp:revision>
  <dcterms:created xsi:type="dcterms:W3CDTF">2017-04-19T17:22:21Z</dcterms:created>
  <dcterms:modified xsi:type="dcterms:W3CDTF">2017-04-23T13:17:35Z</dcterms:modified>
</cp:coreProperties>
</file>