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5"/>
    <p:restoredTop sz="94684"/>
  </p:normalViewPr>
  <p:slideViewPr>
    <p:cSldViewPr snapToGrid="0" snapToObjects="1">
      <p:cViewPr varScale="1">
        <p:scale>
          <a:sx n="104" d="100"/>
          <a:sy n="104" d="100"/>
        </p:scale>
        <p:origin x="6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728D99-7812-5940-85DE-7482413FFE97}" type="datetimeFigureOut">
              <a:rPr lang="en-US" smtClean="0"/>
              <a:t>3/19/17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785276-54D9-4945-8E71-C1ADC87CBA31}" type="slidenum">
              <a:rPr lang="en-US" smtClean="0"/>
              <a:t>‹#›</a:t>
            </a:fld>
            <a:endParaRPr lang="en-US"/>
          </a:p>
        </p:txBody>
      </p:sp>
    </p:spTree>
    <p:extLst>
      <p:ext uri="{BB962C8B-B14F-4D97-AF65-F5344CB8AC3E}">
        <p14:creationId xmlns:p14="http://schemas.microsoft.com/office/powerpoint/2010/main" val="78410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785276-54D9-4945-8E71-C1ADC87CBA31}" type="slidenum">
              <a:rPr lang="en-US" smtClean="0"/>
              <a:t>1</a:t>
            </a:fld>
            <a:endParaRPr lang="en-US"/>
          </a:p>
        </p:txBody>
      </p:sp>
    </p:spTree>
    <p:extLst>
      <p:ext uri="{BB962C8B-B14F-4D97-AF65-F5344CB8AC3E}">
        <p14:creationId xmlns:p14="http://schemas.microsoft.com/office/powerpoint/2010/main" val="1442588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E8A55-A072-A943-AD72-CE23D3E5F0E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E8A55-A072-A943-AD72-CE23D3E5F0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E8A55-A072-A943-AD72-CE23D3E5F0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spcBef>
                <a:spcPts val="0"/>
              </a:spcBef>
              <a:buFont typeface="Arial" charset="0"/>
              <a:buNone/>
              <a:defRPr b="1">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latin typeface="Corbel" charset="0"/>
                <a:ea typeface="Corbel" charset="0"/>
                <a:cs typeface="Corbel" charset="0"/>
              </a:defRPr>
            </a:lvl1pPr>
            <a:lvl2pPr marL="457200" indent="0">
              <a:spcBef>
                <a:spcPts val="0"/>
              </a:spcBef>
              <a:buNone/>
              <a:defRPr b="1">
                <a:latin typeface="Corbel" charset="0"/>
                <a:ea typeface="Corbel" charset="0"/>
                <a:cs typeface="Corbel" charset="0"/>
              </a:defRPr>
            </a:lvl2pPr>
            <a:lvl3pPr marL="914400" indent="0">
              <a:spcBef>
                <a:spcPts val="0"/>
              </a:spcBef>
              <a:buNone/>
              <a:defRPr b="1">
                <a:latin typeface="Corbel" charset="0"/>
                <a:ea typeface="Corbel" charset="0"/>
                <a:cs typeface="Corbel" charset="0"/>
              </a:defRPr>
            </a:lvl3pPr>
            <a:lvl4pPr marL="1371600" indent="0">
              <a:spcBef>
                <a:spcPts val="0"/>
              </a:spcBef>
              <a:buNone/>
              <a:defRPr b="1">
                <a:latin typeface="Corbel" charset="0"/>
                <a:ea typeface="Corbel" charset="0"/>
                <a:cs typeface="Corbel" charset="0"/>
              </a:defRPr>
            </a:lvl4pPr>
            <a:lvl5pPr marL="1828800" indent="0">
              <a:spcBef>
                <a:spcPts val="0"/>
              </a:spcBef>
              <a:buNone/>
              <a:defRPr b="1">
                <a:latin typeface="Corbel" charset="0"/>
                <a:ea typeface="Corbel" charset="0"/>
                <a:cs typeface="Corbe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b="1">
                <a:solidFill>
                  <a:schemeClr val="tx1"/>
                </a:solidFill>
                <a:latin typeface="Corbel" charset="0"/>
                <a:ea typeface="Corbel" charset="0"/>
                <a:cs typeface="Corbel" charset="0"/>
              </a:defRPr>
            </a:lvl1p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E8A55-A072-A943-AD72-CE23D3E5F0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E8A55-A072-A943-AD72-CE23D3E5F0E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E8A55-A072-A943-AD72-CE23D3E5F0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txkchurch.com</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E8A55-A072-A943-AD72-CE23D3E5F0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txkchurch.com</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E8A55-A072-A943-AD72-CE23D3E5F0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txkchurch.com</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E8A55-A072-A943-AD72-CE23D3E5F0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E8A55-A072-A943-AD72-CE23D3E5F0E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E8A55-A072-A943-AD72-CE23D3E5F0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txkchurch.com</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E8A55-A072-A943-AD72-CE23D3E5F0ED}" type="slidenum">
              <a:rPr lang="en-US" smtClean="0"/>
              <a:t>‹#›</a:t>
            </a:fld>
            <a:endParaRPr lang="en-US"/>
          </a:p>
        </p:txBody>
      </p:sp>
    </p:spTree>
    <p:extLst>
      <p:ext uri="{BB962C8B-B14F-4D97-AF65-F5344CB8AC3E}">
        <p14:creationId xmlns:p14="http://schemas.microsoft.com/office/powerpoint/2010/main" val="227136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073579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Daniel </a:t>
            </a:r>
            <a:r>
              <a:rPr lang="en-US" dirty="0" smtClean="0"/>
              <a:t>3.1-18</a:t>
            </a:r>
            <a:endParaRPr lang="en-US" dirty="0"/>
          </a:p>
        </p:txBody>
      </p:sp>
      <p:sp>
        <p:nvSpPr>
          <p:cNvPr id="3" name="Content Placeholder 2"/>
          <p:cNvSpPr>
            <a:spLocks noGrp="1"/>
          </p:cNvSpPr>
          <p:nvPr>
            <p:ph idx="1"/>
          </p:nvPr>
        </p:nvSpPr>
        <p:spPr/>
        <p:txBody>
          <a:bodyPr>
            <a:normAutofit/>
          </a:bodyPr>
          <a:lstStyle/>
          <a:p>
            <a:r>
              <a:rPr lang="en-US" dirty="0" smtClean="0"/>
              <a:t>Their </a:t>
            </a:r>
            <a:r>
              <a:rPr lang="en-US" dirty="0"/>
              <a:t>conviction lead to an application of </a:t>
            </a:r>
            <a:r>
              <a:rPr lang="en-US" dirty="0" smtClean="0"/>
              <a:t>the Scriptures: </a:t>
            </a:r>
            <a:r>
              <a:rPr lang="en-US" dirty="0"/>
              <a:t>Exo. 20.3-6; Deut. 4.15-19; </a:t>
            </a:r>
            <a:r>
              <a:rPr lang="en-US" dirty="0" smtClean="0"/>
              <a:t>6.13-15</a:t>
            </a:r>
          </a:p>
          <a:p>
            <a:endParaRPr lang="en-US" dirty="0" smtClean="0"/>
          </a:p>
          <a:p>
            <a:r>
              <a:rPr lang="en-US" dirty="0" smtClean="0"/>
              <a:t>They </a:t>
            </a:r>
            <a:r>
              <a:rPr lang="en-US" dirty="0"/>
              <a:t>showed conviction in the face </a:t>
            </a:r>
            <a:r>
              <a:rPr lang="en-US" dirty="0" smtClean="0"/>
              <a:t>of opposition</a:t>
            </a:r>
            <a:r>
              <a:rPr lang="en-US" dirty="0"/>
              <a:t>!</a:t>
            </a:r>
          </a:p>
          <a:p>
            <a:endParaRPr lang="en-US" dirty="0"/>
          </a:p>
          <a:p>
            <a:r>
              <a:rPr lang="en-US" dirty="0"/>
              <a:t>Conviction takes courage! Conviction </a:t>
            </a:r>
            <a:r>
              <a:rPr lang="en-US" dirty="0" smtClean="0"/>
              <a:t>is seen </a:t>
            </a:r>
            <a:r>
              <a:rPr lang="en-US" dirty="0"/>
              <a:t>when we obey </a:t>
            </a:r>
            <a:r>
              <a:rPr lang="en-US" dirty="0" smtClean="0"/>
              <a:t>God even if no one </a:t>
            </a:r>
            <a:r>
              <a:rPr lang="en-US" dirty="0"/>
              <a:t>else will</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44972360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Daniel </a:t>
            </a:r>
            <a:r>
              <a:rPr lang="en-US" dirty="0" smtClean="0"/>
              <a:t>6.1-28</a:t>
            </a:r>
            <a:endParaRPr lang="en-US" dirty="0"/>
          </a:p>
        </p:txBody>
      </p:sp>
      <p:sp>
        <p:nvSpPr>
          <p:cNvPr id="3" name="Content Placeholder 2"/>
          <p:cNvSpPr>
            <a:spLocks noGrp="1"/>
          </p:cNvSpPr>
          <p:nvPr>
            <p:ph idx="1"/>
          </p:nvPr>
        </p:nvSpPr>
        <p:spPr/>
        <p:txBody>
          <a:bodyPr>
            <a:normAutofit/>
          </a:bodyPr>
          <a:lstStyle/>
          <a:p>
            <a:r>
              <a:rPr lang="en-US" dirty="0" smtClean="0"/>
              <a:t>They </a:t>
            </a:r>
            <a:r>
              <a:rPr lang="en-US" dirty="0"/>
              <a:t>knew Daniel was a man of conviction! Do people know that we are men of conviction?</a:t>
            </a:r>
          </a:p>
          <a:p>
            <a:endParaRPr lang="en-US" dirty="0" smtClean="0"/>
          </a:p>
          <a:p>
            <a:r>
              <a:rPr lang="en-US" dirty="0" smtClean="0"/>
              <a:t>He </a:t>
            </a:r>
            <a:r>
              <a:rPr lang="en-US" dirty="0"/>
              <a:t>was “faithful unto death” Rev. 2.10</a:t>
            </a:r>
          </a:p>
          <a:p>
            <a:endParaRPr lang="en-US" dirty="0" smtClean="0"/>
          </a:p>
          <a:p>
            <a:r>
              <a:rPr lang="en-US" dirty="0" smtClean="0"/>
              <a:t>If </a:t>
            </a:r>
            <a:r>
              <a:rPr lang="en-US" dirty="0"/>
              <a:t>we are truly convicted we will be completely committed: Matt. 6.33</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1294356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t>Do We Stand on Our Convictions</a:t>
            </a:r>
            <a:r>
              <a:rPr lang="en-US" sz="4200" dirty="0" smtClean="0"/>
              <a:t>?</a:t>
            </a:r>
            <a:endParaRPr lang="en-US" sz="4200" dirty="0"/>
          </a:p>
        </p:txBody>
      </p:sp>
      <p:sp>
        <p:nvSpPr>
          <p:cNvPr id="3" name="Content Placeholder 2"/>
          <p:cNvSpPr>
            <a:spLocks noGrp="1"/>
          </p:cNvSpPr>
          <p:nvPr>
            <p:ph idx="1"/>
          </p:nvPr>
        </p:nvSpPr>
        <p:spPr/>
        <p:txBody>
          <a:bodyPr/>
          <a:lstStyle/>
          <a:p>
            <a:r>
              <a:rPr lang="en-US" dirty="0"/>
              <a:t>If we do not study God’s </a:t>
            </a:r>
            <a:r>
              <a:rPr lang="en-US" dirty="0" smtClean="0"/>
              <a:t>word, </a:t>
            </a:r>
            <a:r>
              <a:rPr lang="en-US" dirty="0"/>
              <a:t>are we </a:t>
            </a:r>
            <a:r>
              <a:rPr lang="en-US" dirty="0" smtClean="0"/>
              <a:t>convicted?</a:t>
            </a:r>
          </a:p>
          <a:p>
            <a:endParaRPr lang="en-US" dirty="0" smtClean="0"/>
          </a:p>
          <a:p>
            <a:r>
              <a:rPr lang="en-US" dirty="0" smtClean="0"/>
              <a:t>If we do not pray every day, are we convicted?</a:t>
            </a:r>
          </a:p>
          <a:p>
            <a:endParaRPr lang="en-US" dirty="0" smtClean="0"/>
          </a:p>
          <a:p>
            <a:r>
              <a:rPr lang="en-US" dirty="0" smtClean="0"/>
              <a:t>If </a:t>
            </a:r>
            <a:r>
              <a:rPr lang="en-US" dirty="0"/>
              <a:t>we forsake the </a:t>
            </a:r>
            <a:r>
              <a:rPr lang="en-US" dirty="0" smtClean="0"/>
              <a:t>assembly, </a:t>
            </a:r>
            <a:r>
              <a:rPr lang="en-US" dirty="0"/>
              <a:t>are we convicted</a:t>
            </a:r>
            <a:r>
              <a:rPr lang="en-US" dirty="0" smtClean="0"/>
              <a:t>?</a:t>
            </a:r>
          </a:p>
          <a:p>
            <a:endParaRPr lang="en-US" dirty="0"/>
          </a:p>
          <a:p>
            <a:r>
              <a:rPr lang="en-US" dirty="0"/>
              <a:t>If we are unwilling to talk to </a:t>
            </a:r>
            <a:r>
              <a:rPr lang="en-US" dirty="0" smtClean="0"/>
              <a:t>someone about</a:t>
            </a:r>
          </a:p>
          <a:p>
            <a:r>
              <a:rPr lang="en-US" dirty="0" smtClean="0"/>
              <a:t>a </a:t>
            </a:r>
            <a:r>
              <a:rPr lang="en-US" dirty="0"/>
              <a:t>sinful </a:t>
            </a:r>
            <a:r>
              <a:rPr lang="en-US" dirty="0" smtClean="0"/>
              <a:t>practice, </a:t>
            </a:r>
            <a:r>
              <a:rPr lang="en-US" dirty="0"/>
              <a:t>are we convicted</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74459892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a:solidFill>
                  <a:prstClr val="black"/>
                </a:solidFill>
              </a:rPr>
              <a:t>Do We Stand on Our Convictions?</a:t>
            </a:r>
            <a:endParaRPr lang="en-US" dirty="0"/>
          </a:p>
        </p:txBody>
      </p:sp>
      <p:sp>
        <p:nvSpPr>
          <p:cNvPr id="3" name="Content Placeholder 2"/>
          <p:cNvSpPr>
            <a:spLocks noGrp="1"/>
          </p:cNvSpPr>
          <p:nvPr>
            <p:ph idx="1"/>
          </p:nvPr>
        </p:nvSpPr>
        <p:spPr/>
        <p:txBody>
          <a:bodyPr>
            <a:normAutofit/>
          </a:bodyPr>
          <a:lstStyle/>
          <a:p>
            <a:r>
              <a:rPr lang="en-US" dirty="0" smtClean="0"/>
              <a:t>If </a:t>
            </a:r>
            <a:r>
              <a:rPr lang="en-US" dirty="0"/>
              <a:t>we see what is wrong </a:t>
            </a:r>
            <a:r>
              <a:rPr lang="en-US" dirty="0" smtClean="0"/>
              <a:t>in </a:t>
            </a:r>
            <a:r>
              <a:rPr lang="en-US" dirty="0"/>
              <a:t>our </a:t>
            </a:r>
            <a:r>
              <a:rPr lang="en-US" dirty="0" smtClean="0"/>
              <a:t>lives but </a:t>
            </a:r>
            <a:r>
              <a:rPr lang="en-US" dirty="0"/>
              <a:t>never </a:t>
            </a:r>
            <a:r>
              <a:rPr lang="en-US" dirty="0" smtClean="0"/>
              <a:t>change, </a:t>
            </a:r>
            <a:r>
              <a:rPr lang="en-US" dirty="0"/>
              <a:t>are we convicted?</a:t>
            </a:r>
          </a:p>
          <a:p>
            <a:endParaRPr lang="en-US" dirty="0"/>
          </a:p>
          <a:p>
            <a:r>
              <a:rPr lang="en-US" dirty="0" smtClean="0"/>
              <a:t>If </a:t>
            </a:r>
            <a:r>
              <a:rPr lang="en-US" dirty="0"/>
              <a:t>we are here for </a:t>
            </a:r>
            <a:r>
              <a:rPr lang="en-US" dirty="0" smtClean="0"/>
              <a:t>power</a:t>
            </a:r>
            <a:r>
              <a:rPr lang="en-US" dirty="0"/>
              <a:t>, social </a:t>
            </a:r>
            <a:r>
              <a:rPr lang="en-US" dirty="0" smtClean="0"/>
              <a:t>status, </a:t>
            </a:r>
            <a:r>
              <a:rPr lang="en-US" dirty="0"/>
              <a:t>or because of </a:t>
            </a:r>
            <a:r>
              <a:rPr lang="en-US" dirty="0" smtClean="0"/>
              <a:t>parents, </a:t>
            </a:r>
            <a:r>
              <a:rPr lang="en-US" dirty="0"/>
              <a:t>are we convicted?</a:t>
            </a:r>
          </a:p>
          <a:p>
            <a:endParaRPr lang="en-US" dirty="0" smtClean="0"/>
          </a:p>
          <a:p>
            <a:r>
              <a:rPr lang="en-US" dirty="0" smtClean="0"/>
              <a:t>If </a:t>
            </a:r>
            <a:r>
              <a:rPr lang="en-US" dirty="0"/>
              <a:t>we do not talk to our friends about </a:t>
            </a:r>
            <a:r>
              <a:rPr lang="en-US" dirty="0" smtClean="0"/>
              <a:t>the</a:t>
            </a:r>
          </a:p>
          <a:p>
            <a:r>
              <a:rPr lang="en-US" dirty="0" smtClean="0"/>
              <a:t>gospel</a:t>
            </a:r>
            <a:r>
              <a:rPr lang="en-US" dirty="0"/>
              <a:t>, are we convicted?</a:t>
            </a:r>
          </a:p>
          <a:p>
            <a:endParaRPr lang="en-US" dirty="0" smtClean="0"/>
          </a:p>
          <a:p>
            <a:r>
              <a:rPr lang="en-US" dirty="0" smtClean="0"/>
              <a:t>If </a:t>
            </a:r>
            <a:r>
              <a:rPr lang="en-US" dirty="0"/>
              <a:t>we aren’t a good example in our </a:t>
            </a:r>
            <a:r>
              <a:rPr lang="en-US" dirty="0" smtClean="0"/>
              <a:t>actions</a:t>
            </a:r>
          </a:p>
          <a:p>
            <a:r>
              <a:rPr lang="en-US" dirty="0" smtClean="0"/>
              <a:t>and </a:t>
            </a:r>
            <a:r>
              <a:rPr lang="en-US" dirty="0"/>
              <a:t>speech, are we convicted</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1373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t>Do We Stand on Our Convictions?</a:t>
            </a:r>
          </a:p>
        </p:txBody>
      </p:sp>
      <p:sp>
        <p:nvSpPr>
          <p:cNvPr id="3" name="Content Placeholder 2"/>
          <p:cNvSpPr>
            <a:spLocks noGrp="1"/>
          </p:cNvSpPr>
          <p:nvPr>
            <p:ph idx="1"/>
          </p:nvPr>
        </p:nvSpPr>
        <p:spPr/>
        <p:txBody>
          <a:bodyPr/>
          <a:lstStyle/>
          <a:p>
            <a:r>
              <a:rPr lang="en-US" dirty="0"/>
              <a:t>As a </a:t>
            </a:r>
            <a:r>
              <a:rPr lang="en-US" dirty="0" smtClean="0"/>
              <a:t>church </a:t>
            </a:r>
            <a:r>
              <a:rPr lang="en-US" dirty="0"/>
              <a:t>if we do not withdraw from a brother in sin, are we a church of conviction?</a:t>
            </a:r>
          </a:p>
          <a:p>
            <a:endParaRPr lang="en-US" dirty="0" smtClean="0"/>
          </a:p>
          <a:p>
            <a:r>
              <a:rPr lang="en-US" dirty="0" smtClean="0"/>
              <a:t>As </a:t>
            </a:r>
            <a:r>
              <a:rPr lang="en-US" dirty="0"/>
              <a:t>a </a:t>
            </a:r>
            <a:r>
              <a:rPr lang="en-US" dirty="0" smtClean="0"/>
              <a:t>church </a:t>
            </a:r>
            <a:r>
              <a:rPr lang="en-US" dirty="0"/>
              <a:t>if we have work to do and only a few are doing it, are we a church of conviction?</a:t>
            </a:r>
          </a:p>
          <a:p>
            <a:endParaRPr lang="en-US" dirty="0" smtClean="0"/>
          </a:p>
          <a:p>
            <a:r>
              <a:rPr lang="en-US" dirty="0" smtClean="0"/>
              <a:t>As </a:t>
            </a:r>
            <a:r>
              <a:rPr lang="en-US" dirty="0"/>
              <a:t>a </a:t>
            </a:r>
            <a:r>
              <a:rPr lang="en-US" dirty="0" smtClean="0"/>
              <a:t>church </a:t>
            </a:r>
            <a:r>
              <a:rPr lang="en-US" dirty="0"/>
              <a:t>if we do not fully submit to </a:t>
            </a:r>
            <a:r>
              <a:rPr lang="en-US" dirty="0" smtClean="0"/>
              <a:t>our</a:t>
            </a:r>
          </a:p>
          <a:p>
            <a:r>
              <a:rPr lang="en-US" dirty="0" smtClean="0"/>
              <a:t>Lord</a:t>
            </a:r>
            <a:r>
              <a:rPr lang="en-US" dirty="0"/>
              <a:t>, are we a church of conviction</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57085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21.8</a:t>
            </a:r>
            <a:endParaRPr lang="en-US" dirty="0"/>
          </a:p>
        </p:txBody>
      </p:sp>
      <p:sp>
        <p:nvSpPr>
          <p:cNvPr id="3" name="Content Placeholder 2"/>
          <p:cNvSpPr>
            <a:spLocks noGrp="1"/>
          </p:cNvSpPr>
          <p:nvPr>
            <p:ph idx="1"/>
          </p:nvPr>
        </p:nvSpPr>
        <p:spPr/>
        <p:txBody>
          <a:bodyPr>
            <a:normAutofit/>
          </a:bodyPr>
          <a:lstStyle/>
          <a:p>
            <a:r>
              <a:rPr lang="en-US" sz="3200" dirty="0"/>
              <a:t>But as for the cowardly, the faithless, the detestable, as for murderers, the sexually immoral, sorcerers, idolaters, and all liars, their portion will be in the lake that burns with fire and sulfur, which is the second death</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65037940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3929450" y="5891804"/>
            <a:ext cx="4795966" cy="365125"/>
          </a:xfrm>
        </p:spPr>
        <p:txBody>
          <a:bodyPr/>
          <a:lstStyle/>
          <a:p>
            <a:pPr algn="r"/>
            <a:r>
              <a:rPr lang="en-US" sz="1800" dirty="0" smtClean="0"/>
              <a:t>For additional study visit </a:t>
            </a:r>
            <a:r>
              <a:rPr lang="en-US" sz="1800" dirty="0" err="1" smtClean="0"/>
              <a:t>txkchurch.com</a:t>
            </a:r>
            <a:endParaRPr lang="en-US" sz="1800" dirty="0"/>
          </a:p>
        </p:txBody>
      </p:sp>
      <p:sp>
        <p:nvSpPr>
          <p:cNvPr id="5" name="TextBox 4"/>
          <p:cNvSpPr txBox="1"/>
          <p:nvPr/>
        </p:nvSpPr>
        <p:spPr>
          <a:xfrm>
            <a:off x="1657350" y="259493"/>
            <a:ext cx="7068066" cy="5632311"/>
          </a:xfrm>
          <a:prstGeom prst="rect">
            <a:avLst/>
          </a:prstGeom>
          <a:noFill/>
        </p:spPr>
        <p:txBody>
          <a:bodyPr wrap="square" rtlCol="0">
            <a:spAutoFit/>
          </a:bodyPr>
          <a:lstStyle/>
          <a:p>
            <a:pPr algn="r"/>
            <a:r>
              <a:rPr lang="en-US" sz="4000" b="1" dirty="0" smtClean="0">
                <a:latin typeface="Corbel" charset="0"/>
                <a:ea typeface="Corbel" charset="0"/>
                <a:cs typeface="Corbel" charset="0"/>
              </a:rPr>
              <a:t>For the Sinner:</a:t>
            </a:r>
          </a:p>
          <a:p>
            <a:pPr algn="r"/>
            <a:r>
              <a:rPr lang="en-US" sz="2800" dirty="0" smtClean="0">
                <a:latin typeface="Corbel" charset="0"/>
                <a:ea typeface="Corbel" charset="0"/>
                <a:cs typeface="Corbel" charset="0"/>
              </a:rPr>
              <a:t>Listen to Jesus: </a:t>
            </a:r>
            <a:r>
              <a:rPr lang="en-US" sz="2800" b="1" dirty="0" smtClean="0">
                <a:latin typeface="Corbel" charset="0"/>
                <a:ea typeface="Corbel" charset="0"/>
                <a:cs typeface="Corbel" charset="0"/>
              </a:rPr>
              <a:t>Matt. 17.5</a:t>
            </a:r>
          </a:p>
          <a:p>
            <a:pPr algn="r"/>
            <a:r>
              <a:rPr lang="en-US" sz="2800" dirty="0" smtClean="0">
                <a:latin typeface="Corbel" charset="0"/>
                <a:ea typeface="Corbel" charset="0"/>
                <a:cs typeface="Corbel" charset="0"/>
              </a:rPr>
              <a:t>Believe in Jesus: </a:t>
            </a:r>
            <a:r>
              <a:rPr lang="en-US" sz="2800" b="1" dirty="0" smtClean="0">
                <a:latin typeface="Corbel" charset="0"/>
                <a:ea typeface="Corbel" charset="0"/>
                <a:cs typeface="Corbel" charset="0"/>
              </a:rPr>
              <a:t>John 8.24</a:t>
            </a:r>
          </a:p>
          <a:p>
            <a:pPr algn="r"/>
            <a:r>
              <a:rPr lang="en-US" sz="2800" dirty="0" smtClean="0">
                <a:latin typeface="Corbel" charset="0"/>
                <a:ea typeface="Corbel" charset="0"/>
                <a:cs typeface="Corbel" charset="0"/>
              </a:rPr>
              <a:t>Have godly sorrow: </a:t>
            </a:r>
            <a:r>
              <a:rPr lang="en-US" sz="2800" b="1" dirty="0" smtClean="0">
                <a:latin typeface="Corbel" charset="0"/>
                <a:ea typeface="Corbel" charset="0"/>
                <a:cs typeface="Corbel" charset="0"/>
              </a:rPr>
              <a:t>Acts 17.30-31</a:t>
            </a:r>
          </a:p>
          <a:p>
            <a:pPr algn="r"/>
            <a:r>
              <a:rPr lang="en-US" sz="2800" dirty="0" smtClean="0">
                <a:latin typeface="Corbel" charset="0"/>
                <a:ea typeface="Corbel" charset="0"/>
                <a:cs typeface="Corbel" charset="0"/>
              </a:rPr>
              <a:t>Confess Jesus: </a:t>
            </a:r>
            <a:r>
              <a:rPr lang="en-US" sz="2800" b="1" dirty="0" smtClean="0">
                <a:latin typeface="Corbel" charset="0"/>
                <a:ea typeface="Corbel" charset="0"/>
                <a:cs typeface="Corbel" charset="0"/>
              </a:rPr>
              <a:t>Rom. 10.9-10</a:t>
            </a:r>
          </a:p>
          <a:p>
            <a:pPr algn="r"/>
            <a:r>
              <a:rPr lang="en-US" sz="2800" dirty="0" smtClean="0">
                <a:latin typeface="Corbel" charset="0"/>
                <a:ea typeface="Corbel" charset="0"/>
                <a:cs typeface="Corbel" charset="0"/>
              </a:rPr>
              <a:t>Be immersed in Jesus: </a:t>
            </a:r>
            <a:r>
              <a:rPr lang="en-US" sz="2800" b="1" dirty="0" smtClean="0">
                <a:latin typeface="Corbel" charset="0"/>
                <a:ea typeface="Corbel" charset="0"/>
                <a:cs typeface="Corbel" charset="0"/>
              </a:rPr>
              <a:t>Acts 2.38</a:t>
            </a:r>
          </a:p>
          <a:p>
            <a:pPr algn="r"/>
            <a:endParaRPr lang="en-US" sz="2800" b="1" dirty="0">
              <a:latin typeface="Corbel" charset="0"/>
              <a:ea typeface="Corbel" charset="0"/>
              <a:cs typeface="Corbel" charset="0"/>
            </a:endParaRPr>
          </a:p>
          <a:p>
            <a:pPr algn="r"/>
            <a:r>
              <a:rPr lang="en-US" sz="4000" b="1" dirty="0" smtClean="0">
                <a:latin typeface="Corbel" charset="0"/>
                <a:ea typeface="Corbel" charset="0"/>
                <a:cs typeface="Corbel" charset="0"/>
              </a:rPr>
              <a:t>For the Saint:</a:t>
            </a:r>
          </a:p>
          <a:p>
            <a:pPr algn="r"/>
            <a:r>
              <a:rPr lang="en-US" sz="2800" dirty="0" smtClean="0">
                <a:latin typeface="Corbel" charset="0"/>
                <a:ea typeface="Corbel" charset="0"/>
                <a:cs typeface="Corbel" charset="0"/>
              </a:rPr>
              <a:t>Continue to listen to Jesus: </a:t>
            </a:r>
            <a:r>
              <a:rPr lang="en-US" sz="2800" b="1" dirty="0" smtClean="0">
                <a:latin typeface="Corbel" charset="0"/>
                <a:ea typeface="Corbel" charset="0"/>
                <a:cs typeface="Corbel" charset="0"/>
              </a:rPr>
              <a:t>Col. 3.17</a:t>
            </a:r>
          </a:p>
          <a:p>
            <a:pPr algn="r"/>
            <a:r>
              <a:rPr lang="en-US" sz="2800" b="1" dirty="0" smtClean="0">
                <a:latin typeface="Corbel" charset="0"/>
                <a:ea typeface="Corbel" charset="0"/>
                <a:cs typeface="Corbel" charset="0"/>
              </a:rPr>
              <a:t>Stand on convictions!</a:t>
            </a:r>
          </a:p>
          <a:p>
            <a:pPr algn="r"/>
            <a:r>
              <a:rPr lang="en-US" sz="2800" dirty="0" smtClean="0">
                <a:latin typeface="Corbel" charset="0"/>
                <a:ea typeface="Corbel" charset="0"/>
                <a:cs typeface="Corbel" charset="0"/>
              </a:rPr>
              <a:t>Put to death the sin in you: </a:t>
            </a:r>
            <a:r>
              <a:rPr lang="en-US" sz="2800" b="1" dirty="0" smtClean="0">
                <a:latin typeface="Corbel" charset="0"/>
                <a:ea typeface="Corbel" charset="0"/>
                <a:cs typeface="Corbel" charset="0"/>
              </a:rPr>
              <a:t>Col. 3.5</a:t>
            </a:r>
          </a:p>
          <a:p>
            <a:pPr algn="r"/>
            <a:r>
              <a:rPr lang="en-US" sz="2800" dirty="0" smtClean="0">
                <a:latin typeface="Corbel" charset="0"/>
                <a:ea typeface="Corbel" charset="0"/>
                <a:cs typeface="Corbel" charset="0"/>
              </a:rPr>
              <a:t>Confess sins to the Father: </a:t>
            </a:r>
            <a:r>
              <a:rPr lang="en-US" sz="2800" b="1" dirty="0" smtClean="0">
                <a:latin typeface="Corbel" charset="0"/>
                <a:ea typeface="Corbel" charset="0"/>
                <a:cs typeface="Corbel" charset="0"/>
              </a:rPr>
              <a:t>1 John 1.9</a:t>
            </a:r>
          </a:p>
        </p:txBody>
      </p:sp>
    </p:spTree>
    <p:extLst>
      <p:ext uri="{BB962C8B-B14F-4D97-AF65-F5344CB8AC3E}">
        <p14:creationId xmlns:p14="http://schemas.microsoft.com/office/powerpoint/2010/main" val="99499438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TotalTime>
  <Words>413</Words>
  <Application>Microsoft Macintosh PowerPoint</Application>
  <PresentationFormat>On-screen Show (4:3)</PresentationFormat>
  <Paragraphs>60</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Calibri Light</vt:lpstr>
      <vt:lpstr>Corbel</vt:lpstr>
      <vt:lpstr>Arial</vt:lpstr>
      <vt:lpstr>Office Theme</vt:lpstr>
      <vt:lpstr>PowerPoint Presentation</vt:lpstr>
      <vt:lpstr>Daniel 3.1-18</vt:lpstr>
      <vt:lpstr>Daniel 6.1-28</vt:lpstr>
      <vt:lpstr>Do We Stand on Our Convictions?</vt:lpstr>
      <vt:lpstr>Do We Stand on Our Convictions?</vt:lpstr>
      <vt:lpstr>Do We Stand on Our Convictions?</vt:lpstr>
      <vt:lpstr>Revelation 21.8</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13</cp:revision>
  <dcterms:created xsi:type="dcterms:W3CDTF">2017-03-19T20:11:59Z</dcterms:created>
  <dcterms:modified xsi:type="dcterms:W3CDTF">2017-03-19T21:38:57Z</dcterms:modified>
</cp:coreProperties>
</file>