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57" r:id="rId2"/>
    <p:sldId id="258" r:id="rId3"/>
    <p:sldId id="259" r:id="rId4"/>
    <p:sldId id="260" r:id="rId5"/>
    <p:sldId id="261" r:id="rId6"/>
    <p:sldId id="262" r:id="rId7"/>
    <p:sldId id="266" r:id="rId8"/>
    <p:sldId id="267" r:id="rId9"/>
    <p:sldId id="268" r:id="rId10"/>
    <p:sldId id="269" r:id="rId11"/>
    <p:sldId id="270" r:id="rId12"/>
    <p:sldId id="264" r:id="rId13"/>
    <p:sldId id="272" r:id="rId14"/>
    <p:sldId id="271" r:id="rId15"/>
    <p:sldId id="273" r:id="rId16"/>
    <p:sldId id="274" r:id="rId17"/>
    <p:sldId id="276" r:id="rId18"/>
    <p:sldId id="26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82"/>
    <p:restoredTop sz="86379"/>
  </p:normalViewPr>
  <p:slideViewPr>
    <p:cSldViewPr snapToGrid="0" snapToObjects="1">
      <p:cViewPr varScale="1">
        <p:scale>
          <a:sx n="104" d="100"/>
          <a:sy n="104" d="100"/>
        </p:scale>
        <p:origin x="496" y="192"/>
      </p:cViewPr>
      <p:guideLst/>
    </p:cSldViewPr>
  </p:slideViewPr>
  <p:outlineViewPr>
    <p:cViewPr>
      <p:scale>
        <a:sx n="33" d="100"/>
        <a:sy n="33" d="100"/>
      </p:scale>
      <p:origin x="0" y="-1605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90BFF4-F9F3-2247-9E3B-2CA188CBACD8}" type="datetimeFigureOut">
              <a:rPr lang="en-US" smtClean="0"/>
              <a:t>4/8/17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6CBA8F-8263-AB4C-81F6-2CADEA13D4FC}" type="slidenum">
              <a:rPr lang="en-US" smtClean="0"/>
              <a:t>‹#›</a:t>
            </a:fld>
            <a:endParaRPr lang="en-US"/>
          </a:p>
        </p:txBody>
      </p:sp>
    </p:spTree>
    <p:extLst>
      <p:ext uri="{BB962C8B-B14F-4D97-AF65-F5344CB8AC3E}">
        <p14:creationId xmlns:p14="http://schemas.microsoft.com/office/powerpoint/2010/main" val="609417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6CBA8F-8263-AB4C-81F6-2CADEA13D4FC}" type="slidenum">
              <a:rPr lang="en-US" smtClean="0"/>
              <a:t>1</a:t>
            </a:fld>
            <a:endParaRPr lang="en-US"/>
          </a:p>
        </p:txBody>
      </p:sp>
    </p:spTree>
    <p:extLst>
      <p:ext uri="{BB962C8B-B14F-4D97-AF65-F5344CB8AC3E}">
        <p14:creationId xmlns:p14="http://schemas.microsoft.com/office/powerpoint/2010/main" val="1128493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3922C-9E01-D34A-A65A-1CE2FDA43C5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3922C-9E01-D34A-A65A-1CE2FDA43C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3922C-9E01-D34A-A65A-1CE2FDA43C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spcBef>
                <a:spcPts val="0"/>
              </a:spcBef>
              <a:buFont typeface="Arial" charset="0"/>
              <a:buNone/>
              <a:defRPr b="1">
                <a:solidFill>
                  <a:schemeClr val="tx1"/>
                </a:solidFill>
                <a:latin typeface="Corbel" charset="0"/>
                <a:ea typeface="Corbel" charset="0"/>
                <a:cs typeface="Corbel"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0" indent="0">
              <a:spcBef>
                <a:spcPts val="0"/>
              </a:spcBef>
              <a:buNone/>
              <a:defRPr b="1">
                <a:solidFill>
                  <a:schemeClr val="tx1"/>
                </a:solidFill>
                <a:latin typeface="Corbel" charset="0"/>
                <a:ea typeface="Corbel" charset="0"/>
                <a:cs typeface="Corbel" charset="0"/>
              </a:defRPr>
            </a:lvl1pPr>
            <a:lvl2pPr marL="457200" indent="0">
              <a:spcBef>
                <a:spcPts val="0"/>
              </a:spcBef>
              <a:buNone/>
              <a:defRPr b="1">
                <a:solidFill>
                  <a:schemeClr val="tx1"/>
                </a:solidFill>
                <a:latin typeface="Corbel" charset="0"/>
                <a:ea typeface="Corbel" charset="0"/>
                <a:cs typeface="Corbel" charset="0"/>
              </a:defRPr>
            </a:lvl2pPr>
            <a:lvl3pPr marL="914400" indent="0">
              <a:spcBef>
                <a:spcPts val="0"/>
              </a:spcBef>
              <a:buNone/>
              <a:defRPr b="1">
                <a:solidFill>
                  <a:schemeClr val="tx1"/>
                </a:solidFill>
                <a:latin typeface="Corbel" charset="0"/>
                <a:ea typeface="Corbel" charset="0"/>
                <a:cs typeface="Corbel" charset="0"/>
              </a:defRPr>
            </a:lvl3pPr>
            <a:lvl4pPr marL="1371600" indent="0">
              <a:spcBef>
                <a:spcPts val="0"/>
              </a:spcBef>
              <a:buNone/>
              <a:defRPr b="1">
                <a:solidFill>
                  <a:schemeClr val="tx1"/>
                </a:solidFill>
                <a:latin typeface="Corbel" charset="0"/>
                <a:ea typeface="Corbel" charset="0"/>
                <a:cs typeface="Corbel" charset="0"/>
              </a:defRPr>
            </a:lvl4pPr>
            <a:lvl5pPr marL="1828800" indent="0">
              <a:spcBef>
                <a:spcPts val="0"/>
              </a:spcBef>
              <a:buNone/>
              <a:defRPr b="1">
                <a:solidFill>
                  <a:schemeClr val="tx1"/>
                </a:solidFill>
                <a:latin typeface="Corbel" charset="0"/>
                <a:ea typeface="Corbel" charset="0"/>
                <a:cs typeface="Corbel"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marL="0" indent="0">
              <a:spcBef>
                <a:spcPts val="0"/>
              </a:spcBef>
              <a:buFont typeface="Arial" charset="0"/>
              <a:buNone/>
              <a:defRPr b="1">
                <a:solidFill>
                  <a:schemeClr val="bg1"/>
                </a:solidFill>
                <a:latin typeface="Corbel" charset="0"/>
                <a:ea typeface="Corbel" charset="0"/>
                <a:cs typeface="Corbel" charset="0"/>
              </a:defRPr>
            </a:lvl1pPr>
          </a:lstStyle>
          <a:p>
            <a:r>
              <a:rPr lang="en-US" smtClean="0"/>
              <a:t>txkchurch.com</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3922C-9E01-D34A-A65A-1CE2FDA43C5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3922C-9E01-D34A-A65A-1CE2FDA43C5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txkchurch.com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3922C-9E01-D34A-A65A-1CE2FDA43C5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txkchurch.com</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33922C-9E01-D34A-A65A-1CE2FDA43C5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txkchurch.com</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33922C-9E01-D34A-A65A-1CE2FDA43C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txkchurch.com</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33922C-9E01-D34A-A65A-1CE2FDA43C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txkchurch.com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3922C-9E01-D34A-A65A-1CE2FDA43C5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txkchurch.com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3922C-9E01-D34A-A65A-1CE2FDA43C5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txkchurch.com</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3922C-9E01-D34A-A65A-1CE2FDA43C5C}" type="slidenum">
              <a:rPr lang="en-US" smtClean="0"/>
              <a:t>‹#›</a:t>
            </a:fld>
            <a:endParaRPr lang="en-US"/>
          </a:p>
        </p:txBody>
      </p:sp>
    </p:spTree>
    <p:extLst>
      <p:ext uri="{BB962C8B-B14F-4D97-AF65-F5344CB8AC3E}">
        <p14:creationId xmlns:p14="http://schemas.microsoft.com/office/powerpoint/2010/main" val="1105890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8684183"/>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Absolute VERBAL Inspiration</a:t>
            </a:r>
            <a:br>
              <a:rPr lang="en-US" dirty="0" smtClean="0"/>
            </a:br>
            <a:r>
              <a:rPr lang="en-US" sz="2400" dirty="0" smtClean="0"/>
              <a:t>2 </a:t>
            </a:r>
            <a:r>
              <a:rPr lang="en-US" sz="2400" dirty="0"/>
              <a:t>Tim. </a:t>
            </a:r>
            <a:r>
              <a:rPr lang="en-US" sz="2400" dirty="0" smtClean="0"/>
              <a:t>3.16-17; </a:t>
            </a:r>
            <a:r>
              <a:rPr lang="en-US" sz="2400" dirty="0"/>
              <a:t>1 Cor. 2.11-13</a:t>
            </a:r>
            <a:r>
              <a:rPr lang="en-US" sz="2400" dirty="0" smtClean="0"/>
              <a:t> </a:t>
            </a:r>
            <a:endParaRPr lang="en-US" sz="4800" dirty="0"/>
          </a:p>
        </p:txBody>
      </p:sp>
      <p:sp>
        <p:nvSpPr>
          <p:cNvPr id="3" name="Content Placeholder 2"/>
          <p:cNvSpPr>
            <a:spLocks noGrp="1"/>
          </p:cNvSpPr>
          <p:nvPr>
            <p:ph idx="1"/>
          </p:nvPr>
        </p:nvSpPr>
        <p:spPr>
          <a:xfrm>
            <a:off x="628650" y="1825625"/>
            <a:ext cx="8033436" cy="4351338"/>
          </a:xfrm>
        </p:spPr>
        <p:txBody>
          <a:bodyPr>
            <a:normAutofit/>
          </a:bodyPr>
          <a:lstStyle/>
          <a:p>
            <a:pPr>
              <a:lnSpc>
                <a:spcPct val="80000"/>
              </a:lnSpc>
            </a:pPr>
            <a:r>
              <a:rPr lang="en-US" dirty="0" smtClean="0"/>
              <a:t>GRAMMAR in the original writings</a:t>
            </a:r>
            <a:r>
              <a:rPr lang="en-US" dirty="0"/>
              <a:t> </a:t>
            </a:r>
            <a:r>
              <a:rPr lang="en-US" dirty="0" smtClean="0"/>
              <a:t>is inspired:</a:t>
            </a:r>
          </a:p>
          <a:p>
            <a:pPr>
              <a:lnSpc>
                <a:spcPct val="80000"/>
              </a:lnSpc>
            </a:pPr>
            <a:endParaRPr lang="en-US" dirty="0"/>
          </a:p>
          <a:p>
            <a:pPr>
              <a:lnSpc>
                <a:spcPct val="80000"/>
              </a:lnSpc>
            </a:pPr>
            <a:r>
              <a:rPr lang="en-US" dirty="0" smtClean="0"/>
              <a:t>WORDS:</a:t>
            </a:r>
          </a:p>
          <a:p>
            <a:pPr>
              <a:lnSpc>
                <a:spcPct val="80000"/>
              </a:lnSpc>
            </a:pPr>
            <a:endParaRPr lang="en-US" dirty="0"/>
          </a:p>
          <a:p>
            <a:pPr>
              <a:lnSpc>
                <a:spcPct val="80000"/>
              </a:lnSpc>
            </a:pPr>
            <a:r>
              <a:rPr lang="en-US" dirty="0"/>
              <a:t>“And disagreeing among themselves, they departed after Paul had made one statement</a:t>
            </a:r>
            <a:r>
              <a:rPr lang="en-US" dirty="0" smtClean="0"/>
              <a:t>:</a:t>
            </a:r>
          </a:p>
          <a:p>
            <a:pPr>
              <a:lnSpc>
                <a:spcPct val="80000"/>
              </a:lnSpc>
            </a:pPr>
            <a:r>
              <a:rPr lang="en-US" dirty="0" smtClean="0"/>
              <a:t>“</a:t>
            </a:r>
            <a:r>
              <a:rPr lang="en-US" dirty="0"/>
              <a:t>The Holy Spirit was right in saying to </a:t>
            </a:r>
            <a:r>
              <a:rPr lang="en-US" dirty="0" smtClean="0"/>
              <a:t>your</a:t>
            </a:r>
          </a:p>
          <a:p>
            <a:pPr>
              <a:lnSpc>
                <a:spcPct val="80000"/>
              </a:lnSpc>
            </a:pPr>
            <a:r>
              <a:rPr lang="en-US" dirty="0" smtClean="0"/>
              <a:t>fathers </a:t>
            </a:r>
            <a:r>
              <a:rPr lang="en-US" dirty="0"/>
              <a:t>through Isaiah the </a:t>
            </a:r>
            <a:r>
              <a:rPr lang="en-US" dirty="0" smtClean="0"/>
              <a:t>prophet” Acts 28.25</a:t>
            </a:r>
            <a:endParaRPr lang="en-US"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534042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Absolute VERBAL Inspiration</a:t>
            </a:r>
            <a:br>
              <a:rPr lang="en-US" dirty="0" smtClean="0"/>
            </a:br>
            <a:r>
              <a:rPr lang="en-US" sz="2400" dirty="0" smtClean="0"/>
              <a:t>2 </a:t>
            </a:r>
            <a:r>
              <a:rPr lang="en-US" sz="2400" dirty="0"/>
              <a:t>Tim. </a:t>
            </a:r>
            <a:r>
              <a:rPr lang="en-US" sz="2400" dirty="0" smtClean="0"/>
              <a:t>3.16-17; </a:t>
            </a:r>
            <a:r>
              <a:rPr lang="en-US" sz="2400" dirty="0"/>
              <a:t>1 Cor. 2.11-13</a:t>
            </a:r>
            <a:r>
              <a:rPr lang="en-US" sz="2400" dirty="0" smtClean="0"/>
              <a:t> </a:t>
            </a:r>
            <a:endParaRPr lang="en-US" sz="4800" dirty="0"/>
          </a:p>
        </p:txBody>
      </p:sp>
      <p:sp>
        <p:nvSpPr>
          <p:cNvPr id="3" name="Content Placeholder 2"/>
          <p:cNvSpPr>
            <a:spLocks noGrp="1"/>
          </p:cNvSpPr>
          <p:nvPr>
            <p:ph idx="1"/>
          </p:nvPr>
        </p:nvSpPr>
        <p:spPr/>
        <p:txBody>
          <a:bodyPr>
            <a:normAutofit/>
          </a:bodyPr>
          <a:lstStyle/>
          <a:p>
            <a:pPr>
              <a:lnSpc>
                <a:spcPct val="80000"/>
              </a:lnSpc>
            </a:pPr>
            <a:r>
              <a:rPr lang="en-US" dirty="0" smtClean="0"/>
              <a:t>GRAMMAR in the original writings</a:t>
            </a:r>
            <a:r>
              <a:rPr lang="en-US" dirty="0"/>
              <a:t> </a:t>
            </a:r>
            <a:r>
              <a:rPr lang="en-US" dirty="0" smtClean="0"/>
              <a:t>is inspired:</a:t>
            </a:r>
          </a:p>
          <a:p>
            <a:pPr>
              <a:lnSpc>
                <a:spcPct val="80000"/>
              </a:lnSpc>
            </a:pPr>
            <a:endParaRPr lang="en-US" dirty="0"/>
          </a:p>
          <a:p>
            <a:pPr>
              <a:lnSpc>
                <a:spcPct val="80000"/>
              </a:lnSpc>
            </a:pPr>
            <a:r>
              <a:rPr lang="en-US" dirty="0" smtClean="0"/>
              <a:t>WORDS:</a:t>
            </a:r>
          </a:p>
          <a:p>
            <a:pPr>
              <a:lnSpc>
                <a:spcPct val="80000"/>
              </a:lnSpc>
            </a:pPr>
            <a:endParaRPr lang="en-US" dirty="0"/>
          </a:p>
          <a:p>
            <a:pPr>
              <a:lnSpc>
                <a:spcPct val="80000"/>
              </a:lnSpc>
            </a:pPr>
            <a:r>
              <a:rPr lang="en-US" dirty="0"/>
              <a:t>“Now the Spirit expressly says that in later times some will depart from the faith by devoting themselves to deceitful spirits and teachings of </a:t>
            </a:r>
            <a:r>
              <a:rPr lang="en-US" dirty="0" smtClean="0"/>
              <a:t>demons</a:t>
            </a:r>
            <a:r>
              <a:rPr lang="mr-IN" dirty="0" smtClean="0"/>
              <a:t>…</a:t>
            </a:r>
            <a:r>
              <a:rPr lang="en-US" dirty="0" smtClean="0"/>
              <a:t>” 1 Tim. 4.1</a:t>
            </a:r>
            <a:endParaRPr lang="en-US"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3670797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Absolute VERBAL Inspiration</a:t>
            </a:r>
            <a:br>
              <a:rPr lang="en-US" dirty="0" smtClean="0"/>
            </a:br>
            <a:r>
              <a:rPr lang="en-US" sz="2400" dirty="0" smtClean="0"/>
              <a:t>2 </a:t>
            </a:r>
            <a:r>
              <a:rPr lang="en-US" sz="2400" dirty="0"/>
              <a:t>Tim. </a:t>
            </a:r>
            <a:r>
              <a:rPr lang="en-US" sz="2400" dirty="0" smtClean="0"/>
              <a:t>3.16-17; </a:t>
            </a:r>
            <a:r>
              <a:rPr lang="en-US" sz="2400" dirty="0"/>
              <a:t>1 Cor. 2.11-13</a:t>
            </a:r>
            <a:r>
              <a:rPr lang="en-US" sz="2400" dirty="0" smtClean="0"/>
              <a:t> </a:t>
            </a:r>
            <a:endParaRPr lang="en-US" sz="4800" dirty="0"/>
          </a:p>
        </p:txBody>
      </p:sp>
      <p:sp>
        <p:nvSpPr>
          <p:cNvPr id="3" name="Content Placeholder 2"/>
          <p:cNvSpPr>
            <a:spLocks noGrp="1"/>
          </p:cNvSpPr>
          <p:nvPr>
            <p:ph idx="1"/>
          </p:nvPr>
        </p:nvSpPr>
        <p:spPr/>
        <p:txBody>
          <a:bodyPr>
            <a:normAutofit/>
          </a:bodyPr>
          <a:lstStyle/>
          <a:p>
            <a:pPr>
              <a:lnSpc>
                <a:spcPct val="80000"/>
              </a:lnSpc>
            </a:pPr>
            <a:r>
              <a:rPr lang="en-US" dirty="0" smtClean="0"/>
              <a:t>GRAMMAR in the original writings</a:t>
            </a:r>
            <a:r>
              <a:rPr lang="en-US" dirty="0"/>
              <a:t> </a:t>
            </a:r>
            <a:r>
              <a:rPr lang="en-US" dirty="0" smtClean="0"/>
              <a:t>is inspired:</a:t>
            </a:r>
          </a:p>
          <a:p>
            <a:pPr>
              <a:lnSpc>
                <a:spcPct val="80000"/>
              </a:lnSpc>
            </a:pPr>
            <a:endParaRPr lang="en-US" dirty="0" smtClean="0"/>
          </a:p>
          <a:p>
            <a:pPr>
              <a:lnSpc>
                <a:spcPct val="80000"/>
              </a:lnSpc>
            </a:pPr>
            <a:r>
              <a:rPr lang="en-US" dirty="0" smtClean="0"/>
              <a:t>SPELLING: [every </a:t>
            </a:r>
            <a:r>
              <a:rPr lang="en-US" dirty="0"/>
              <a:t>“t” crossed and </a:t>
            </a:r>
            <a:r>
              <a:rPr lang="en-US" dirty="0" smtClean="0"/>
              <a:t>“</a:t>
            </a:r>
            <a:r>
              <a:rPr lang="en-US" dirty="0" err="1" smtClean="0"/>
              <a:t>i</a:t>
            </a:r>
            <a:r>
              <a:rPr lang="en-US" dirty="0" smtClean="0"/>
              <a:t>” doted</a:t>
            </a:r>
            <a:r>
              <a:rPr lang="en-US" dirty="0"/>
              <a:t>]</a:t>
            </a:r>
            <a:endParaRPr lang="en-US" dirty="0" smtClean="0"/>
          </a:p>
          <a:p>
            <a:pPr>
              <a:lnSpc>
                <a:spcPct val="80000"/>
              </a:lnSpc>
            </a:pPr>
            <a:endParaRPr lang="en-US" dirty="0"/>
          </a:p>
          <a:p>
            <a:pPr>
              <a:lnSpc>
                <a:spcPct val="80000"/>
              </a:lnSpc>
            </a:pPr>
            <a:r>
              <a:rPr lang="en-US" dirty="0"/>
              <a:t>“Do not think that I came to destroy the Law or the Prophets. I did not come to destroy but to fulfill. </a:t>
            </a:r>
            <a:r>
              <a:rPr lang="en-US" dirty="0" smtClean="0"/>
              <a:t>For </a:t>
            </a:r>
            <a:r>
              <a:rPr lang="en-US" dirty="0"/>
              <a:t>assuredly, I say to you, till heaven and earth pass away, one jot or one tittle will by no means pass from the law till all is fulfilled</a:t>
            </a:r>
            <a:r>
              <a:rPr lang="en-US" dirty="0" smtClean="0"/>
              <a:t>.”</a:t>
            </a:r>
          </a:p>
          <a:p>
            <a:pPr>
              <a:lnSpc>
                <a:spcPct val="80000"/>
              </a:lnSpc>
            </a:pPr>
            <a:r>
              <a:rPr lang="en-US" dirty="0" smtClean="0"/>
              <a:t>Matt. 5.17-18</a:t>
            </a:r>
            <a:endParaRPr lang="en-US"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3435904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Absolute VERBAL Inspiration</a:t>
            </a:r>
            <a:br>
              <a:rPr lang="en-US" dirty="0" smtClean="0"/>
            </a:br>
            <a:r>
              <a:rPr lang="en-US" sz="2400" dirty="0" smtClean="0"/>
              <a:t>2 </a:t>
            </a:r>
            <a:r>
              <a:rPr lang="en-US" sz="2400" dirty="0"/>
              <a:t>Tim. </a:t>
            </a:r>
            <a:r>
              <a:rPr lang="en-US" sz="2400" dirty="0" smtClean="0"/>
              <a:t>3.16-17; </a:t>
            </a:r>
            <a:r>
              <a:rPr lang="en-US" sz="2400" dirty="0"/>
              <a:t>1 Cor. 2.11-13</a:t>
            </a:r>
            <a:r>
              <a:rPr lang="en-US" sz="2400" dirty="0" smtClean="0"/>
              <a:t> </a:t>
            </a:r>
            <a:endParaRPr lang="en-US" sz="4800" dirty="0"/>
          </a:p>
        </p:txBody>
      </p:sp>
      <p:sp>
        <p:nvSpPr>
          <p:cNvPr id="3" name="Content Placeholder 2"/>
          <p:cNvSpPr>
            <a:spLocks noGrp="1"/>
          </p:cNvSpPr>
          <p:nvPr>
            <p:ph idx="1"/>
          </p:nvPr>
        </p:nvSpPr>
        <p:spPr/>
        <p:txBody>
          <a:bodyPr>
            <a:normAutofit/>
          </a:bodyPr>
          <a:lstStyle/>
          <a:p>
            <a:pPr>
              <a:lnSpc>
                <a:spcPct val="80000"/>
              </a:lnSpc>
            </a:pPr>
            <a:r>
              <a:rPr lang="en-US" dirty="0" smtClean="0"/>
              <a:t>GRAMMAR in the original writings</a:t>
            </a:r>
            <a:r>
              <a:rPr lang="en-US" dirty="0"/>
              <a:t> </a:t>
            </a:r>
            <a:r>
              <a:rPr lang="en-US" dirty="0" smtClean="0"/>
              <a:t>is inspired:</a:t>
            </a:r>
          </a:p>
          <a:p>
            <a:pPr>
              <a:lnSpc>
                <a:spcPct val="80000"/>
              </a:lnSpc>
            </a:pPr>
            <a:endParaRPr lang="en-US" dirty="0" smtClean="0"/>
          </a:p>
          <a:p>
            <a:pPr>
              <a:lnSpc>
                <a:spcPct val="80000"/>
              </a:lnSpc>
            </a:pPr>
            <a:r>
              <a:rPr lang="en-US" dirty="0" smtClean="0"/>
              <a:t>SINGULARITY of the noun:</a:t>
            </a:r>
          </a:p>
          <a:p>
            <a:pPr>
              <a:lnSpc>
                <a:spcPct val="80000"/>
              </a:lnSpc>
            </a:pPr>
            <a:endParaRPr lang="en-US" dirty="0"/>
          </a:p>
          <a:p>
            <a:pPr>
              <a:lnSpc>
                <a:spcPct val="80000"/>
              </a:lnSpc>
            </a:pPr>
            <a:r>
              <a:rPr lang="en-US" dirty="0"/>
              <a:t>“Now to Abraham and his Seed were the promises made. He does not say, </a:t>
            </a:r>
            <a:r>
              <a:rPr lang="en-US" dirty="0" smtClean="0"/>
              <a:t>‘And </a:t>
            </a:r>
            <a:r>
              <a:rPr lang="en-US" dirty="0"/>
              <a:t>to seeds</a:t>
            </a:r>
            <a:r>
              <a:rPr lang="en-US" dirty="0" smtClean="0"/>
              <a:t>,’ </a:t>
            </a:r>
            <a:r>
              <a:rPr lang="en-US" dirty="0"/>
              <a:t>as of many, but as of one, </a:t>
            </a:r>
            <a:r>
              <a:rPr lang="en-US" dirty="0" smtClean="0"/>
              <a:t>’And </a:t>
            </a:r>
            <a:r>
              <a:rPr lang="en-US" dirty="0"/>
              <a:t>to your Seed</a:t>
            </a:r>
            <a:r>
              <a:rPr lang="en-US" dirty="0" smtClean="0"/>
              <a:t>,’</a:t>
            </a:r>
            <a:r>
              <a:rPr lang="en-US" dirty="0"/>
              <a:t> who is Christ</a:t>
            </a:r>
            <a:r>
              <a:rPr lang="en-US" dirty="0" smtClean="0"/>
              <a:t>.” Gal. 3.16</a:t>
            </a:r>
            <a:endParaRPr lang="en-US"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4425598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Absolute VERBAL Inspiration</a:t>
            </a:r>
            <a:br>
              <a:rPr lang="en-US" dirty="0" smtClean="0"/>
            </a:br>
            <a:r>
              <a:rPr lang="en-US" sz="2400" dirty="0" smtClean="0"/>
              <a:t>2 </a:t>
            </a:r>
            <a:r>
              <a:rPr lang="en-US" sz="2400" dirty="0"/>
              <a:t>Tim. </a:t>
            </a:r>
            <a:r>
              <a:rPr lang="en-US" sz="2400" dirty="0" smtClean="0"/>
              <a:t>3.16-17; </a:t>
            </a:r>
            <a:r>
              <a:rPr lang="en-US" sz="2400" dirty="0"/>
              <a:t>1 Cor. 2.11-13</a:t>
            </a:r>
            <a:r>
              <a:rPr lang="en-US" sz="2400" dirty="0" smtClean="0"/>
              <a:t> </a:t>
            </a:r>
            <a:endParaRPr lang="en-US" sz="4800" dirty="0"/>
          </a:p>
        </p:txBody>
      </p:sp>
      <p:sp>
        <p:nvSpPr>
          <p:cNvPr id="3" name="Content Placeholder 2"/>
          <p:cNvSpPr>
            <a:spLocks noGrp="1"/>
          </p:cNvSpPr>
          <p:nvPr>
            <p:ph idx="1"/>
          </p:nvPr>
        </p:nvSpPr>
        <p:spPr/>
        <p:txBody>
          <a:bodyPr>
            <a:normAutofit/>
          </a:bodyPr>
          <a:lstStyle/>
          <a:p>
            <a:pPr>
              <a:lnSpc>
                <a:spcPct val="80000"/>
              </a:lnSpc>
            </a:pPr>
            <a:r>
              <a:rPr lang="en-US" dirty="0" smtClean="0"/>
              <a:t>GRAMMAR in the original writings</a:t>
            </a:r>
            <a:r>
              <a:rPr lang="en-US" dirty="0"/>
              <a:t> </a:t>
            </a:r>
            <a:r>
              <a:rPr lang="en-US" dirty="0" smtClean="0"/>
              <a:t>is inspired:</a:t>
            </a:r>
          </a:p>
          <a:p>
            <a:pPr>
              <a:lnSpc>
                <a:spcPct val="80000"/>
              </a:lnSpc>
            </a:pPr>
            <a:endParaRPr lang="en-US" dirty="0" smtClean="0"/>
          </a:p>
          <a:p>
            <a:pPr>
              <a:lnSpc>
                <a:spcPct val="80000"/>
              </a:lnSpc>
            </a:pPr>
            <a:r>
              <a:rPr lang="en-US" dirty="0" smtClean="0"/>
              <a:t>TENSE:</a:t>
            </a:r>
          </a:p>
          <a:p>
            <a:pPr>
              <a:lnSpc>
                <a:spcPct val="80000"/>
              </a:lnSpc>
            </a:pPr>
            <a:endParaRPr lang="en-US" dirty="0"/>
          </a:p>
          <a:p>
            <a:pPr>
              <a:lnSpc>
                <a:spcPct val="80000"/>
              </a:lnSpc>
            </a:pPr>
            <a:r>
              <a:rPr lang="en-US" dirty="0" smtClean="0"/>
              <a:t>“And </a:t>
            </a:r>
            <a:r>
              <a:rPr lang="en-US" dirty="0"/>
              <a:t>as for the resurrection of the dead, have you not read what was said to you by God</a:t>
            </a:r>
            <a:r>
              <a:rPr lang="en-US" dirty="0" smtClean="0"/>
              <a:t>:</a:t>
            </a:r>
            <a:r>
              <a:rPr lang="en-US" dirty="0"/>
              <a:t> ‘I am the God of Abraham, and the God of Isaac, and the God of Jacob’? He is not God of the dead, but of the living</a:t>
            </a:r>
            <a:r>
              <a:rPr lang="en-US" dirty="0" smtClean="0"/>
              <a:t>.” Matt. 22.31-32</a:t>
            </a:r>
            <a:endParaRPr lang="en-US"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3942984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t>The Bible is the FINAL Authority</a:t>
            </a:r>
            <a:endParaRPr lang="en-US" sz="4200" dirty="0"/>
          </a:p>
        </p:txBody>
      </p:sp>
      <p:sp>
        <p:nvSpPr>
          <p:cNvPr id="3" name="Content Placeholder 2"/>
          <p:cNvSpPr>
            <a:spLocks noGrp="1"/>
          </p:cNvSpPr>
          <p:nvPr>
            <p:ph idx="1"/>
          </p:nvPr>
        </p:nvSpPr>
        <p:spPr>
          <a:xfrm>
            <a:off x="628650" y="1825625"/>
            <a:ext cx="8095220" cy="4351338"/>
          </a:xfrm>
        </p:spPr>
        <p:txBody>
          <a:bodyPr>
            <a:normAutofit/>
          </a:bodyPr>
          <a:lstStyle/>
          <a:p>
            <a:r>
              <a:rPr lang="en-US" sz="3200" dirty="0" smtClean="0"/>
              <a:t>“Man </a:t>
            </a:r>
            <a:r>
              <a:rPr lang="en-US" sz="3200" dirty="0"/>
              <a:t>shall not live by bread </a:t>
            </a:r>
            <a:r>
              <a:rPr lang="en-US" sz="3200" dirty="0" smtClean="0"/>
              <a:t>alone, but </a:t>
            </a:r>
            <a:r>
              <a:rPr lang="en-US" sz="3200" dirty="0"/>
              <a:t>by every word that comes from the mouth of God</a:t>
            </a:r>
            <a:r>
              <a:rPr lang="en-US" sz="3200" dirty="0" smtClean="0"/>
              <a:t>.” Matt. 4.4</a:t>
            </a:r>
          </a:p>
          <a:p>
            <a:endParaRPr lang="en-US" sz="3200" dirty="0"/>
          </a:p>
          <a:p>
            <a:r>
              <a:rPr lang="en-US" sz="3200" dirty="0" smtClean="0"/>
              <a:t>“The </a:t>
            </a:r>
            <a:r>
              <a:rPr lang="en-US" sz="3200" dirty="0"/>
              <a:t>one who rejects me and does not receive my words has a judge; the word that I have spoken will judge him on the last day</a:t>
            </a:r>
            <a:r>
              <a:rPr lang="en-US" sz="3200" dirty="0" smtClean="0"/>
              <a:t>.” John 12.48</a:t>
            </a:r>
            <a:endParaRPr lang="en-US" sz="3200"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79638557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a:solidFill>
                  <a:prstClr val="black"/>
                </a:solidFill>
              </a:rPr>
              <a:t>The Bible is the FINAL Authority</a:t>
            </a:r>
            <a:endParaRPr lang="en-US" dirty="0"/>
          </a:p>
        </p:txBody>
      </p:sp>
      <p:sp>
        <p:nvSpPr>
          <p:cNvPr id="3" name="Content Placeholder 2"/>
          <p:cNvSpPr>
            <a:spLocks noGrp="1"/>
          </p:cNvSpPr>
          <p:nvPr>
            <p:ph idx="1"/>
          </p:nvPr>
        </p:nvSpPr>
        <p:spPr/>
        <p:txBody>
          <a:bodyPr>
            <a:normAutofit/>
          </a:bodyPr>
          <a:lstStyle/>
          <a:p>
            <a:pPr>
              <a:lnSpc>
                <a:spcPct val="80000"/>
              </a:lnSpc>
            </a:pPr>
            <a:r>
              <a:rPr lang="en-US" sz="3000" dirty="0"/>
              <a:t>“For what does the Scripture say</a:t>
            </a:r>
            <a:r>
              <a:rPr lang="en-US" sz="3000" dirty="0" smtClean="0"/>
              <a:t>?...” Rom. 4.3</a:t>
            </a:r>
          </a:p>
          <a:p>
            <a:pPr>
              <a:lnSpc>
                <a:spcPct val="80000"/>
              </a:lnSpc>
            </a:pPr>
            <a:endParaRPr lang="en-US" sz="3000" dirty="0"/>
          </a:p>
          <a:p>
            <a:pPr>
              <a:lnSpc>
                <a:spcPct val="80000"/>
              </a:lnSpc>
            </a:pPr>
            <a:r>
              <a:rPr lang="en-US" sz="3000" dirty="0"/>
              <a:t>“If anyone speaks, let him speak as the oracles of God</a:t>
            </a:r>
            <a:r>
              <a:rPr lang="mr-IN" sz="3000" dirty="0"/>
              <a:t>…</a:t>
            </a:r>
            <a:r>
              <a:rPr lang="en-US" sz="3000" dirty="0"/>
              <a:t>” 1 Peter 4.11; cf. Gal. </a:t>
            </a:r>
            <a:r>
              <a:rPr lang="en-US" sz="3000" dirty="0" smtClean="0"/>
              <a:t>1.6-9</a:t>
            </a:r>
          </a:p>
          <a:p>
            <a:pPr>
              <a:lnSpc>
                <a:spcPct val="80000"/>
              </a:lnSpc>
            </a:pPr>
            <a:endParaRPr lang="en-US" sz="3000" dirty="0"/>
          </a:p>
          <a:p>
            <a:pPr>
              <a:lnSpc>
                <a:spcPct val="80000"/>
              </a:lnSpc>
            </a:pPr>
            <a:r>
              <a:rPr lang="en-US" sz="3000" dirty="0" smtClean="0"/>
              <a:t>“And</a:t>
            </a:r>
            <a:r>
              <a:rPr lang="en-US" sz="3000" dirty="0"/>
              <a:t> whatever you do, in word or deed, do everything in the name of the Lord Jesus, giving thanks to God the Father through him</a:t>
            </a:r>
            <a:r>
              <a:rPr lang="en-US" sz="3000" dirty="0" smtClean="0"/>
              <a:t>.” Col. 3.17</a:t>
            </a:r>
            <a:endParaRPr lang="en-US" sz="3000"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418659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a:solidFill>
                  <a:prstClr val="black"/>
                </a:solidFill>
              </a:rPr>
              <a:t>The Bible is the FINAL Authority</a:t>
            </a:r>
            <a:endParaRPr lang="en-US" dirty="0"/>
          </a:p>
        </p:txBody>
      </p:sp>
      <p:sp>
        <p:nvSpPr>
          <p:cNvPr id="3" name="Content Placeholder 2"/>
          <p:cNvSpPr>
            <a:spLocks noGrp="1"/>
          </p:cNvSpPr>
          <p:nvPr>
            <p:ph idx="1"/>
          </p:nvPr>
        </p:nvSpPr>
        <p:spPr/>
        <p:txBody>
          <a:bodyPr>
            <a:normAutofit/>
          </a:bodyPr>
          <a:lstStyle/>
          <a:p>
            <a:r>
              <a:rPr lang="en-US" sz="3000" dirty="0" smtClean="0"/>
              <a:t>“I </a:t>
            </a:r>
            <a:r>
              <a:rPr lang="en-US" sz="3000" dirty="0"/>
              <a:t>warn everyone who hears the words of the prophecy of this book: if anyone adds to them, God will add to him the plagues described in this book</a:t>
            </a:r>
            <a:r>
              <a:rPr lang="en-US" sz="3000" dirty="0" smtClean="0"/>
              <a:t>,</a:t>
            </a:r>
            <a:r>
              <a:rPr lang="en-US" sz="3000" dirty="0"/>
              <a:t> and if anyone takes away from the words of the book of this prophecy, God will take away his share in the tree of life and in the holy city, which are described in this book</a:t>
            </a:r>
            <a:r>
              <a:rPr lang="en-US" sz="3000" dirty="0" smtClean="0"/>
              <a:t>.”</a:t>
            </a:r>
          </a:p>
          <a:p>
            <a:r>
              <a:rPr lang="en-US" sz="3000" dirty="0" smtClean="0"/>
              <a:t>Rev. 22.18-19</a:t>
            </a:r>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1749545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2033" y="935938"/>
            <a:ext cx="8119934" cy="4351338"/>
          </a:xfrm>
        </p:spPr>
        <p:txBody>
          <a:bodyPr>
            <a:noAutofit/>
          </a:bodyPr>
          <a:lstStyle/>
          <a:p>
            <a:pPr algn="ctr"/>
            <a:r>
              <a:rPr lang="en-US" sz="4800" dirty="0" smtClean="0"/>
              <a:t>Every </a:t>
            </a:r>
            <a:r>
              <a:rPr lang="en-US" sz="4800" dirty="0"/>
              <a:t>word written in the original documents that make up the Bible </a:t>
            </a:r>
            <a:r>
              <a:rPr lang="en-US" sz="4800" dirty="0" smtClean="0"/>
              <a:t>originated with </a:t>
            </a:r>
            <a:r>
              <a:rPr lang="en-US" sz="4800" dirty="0"/>
              <a:t>God; not </a:t>
            </a:r>
            <a:r>
              <a:rPr lang="en-US" sz="4800" dirty="0" smtClean="0"/>
              <a:t>part of, but ALL!</a:t>
            </a:r>
            <a:endParaRPr lang="en-US" sz="4800"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47698109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Review </a:t>
            </a:r>
            <a:r>
              <a:rPr lang="mr-IN" sz="3600" dirty="0" smtClean="0"/>
              <a:t>–</a:t>
            </a:r>
            <a:r>
              <a:rPr lang="en-US" sz="3600" dirty="0" smtClean="0"/>
              <a:t> Listen Online: </a:t>
            </a:r>
            <a:r>
              <a:rPr lang="en-US" sz="3600" dirty="0" err="1" smtClean="0"/>
              <a:t>txkchurch.com</a:t>
            </a:r>
            <a:endParaRPr lang="en-US" sz="3600" dirty="0"/>
          </a:p>
        </p:txBody>
      </p:sp>
      <p:sp>
        <p:nvSpPr>
          <p:cNvPr id="3" name="Content Placeholder 2"/>
          <p:cNvSpPr>
            <a:spLocks noGrp="1"/>
          </p:cNvSpPr>
          <p:nvPr>
            <p:ph idx="1"/>
          </p:nvPr>
        </p:nvSpPr>
        <p:spPr/>
        <p:txBody>
          <a:bodyPr>
            <a:normAutofit/>
          </a:bodyPr>
          <a:lstStyle/>
          <a:p>
            <a:r>
              <a:rPr lang="en-US" sz="3200" dirty="0"/>
              <a:t>What Is Inspiration?</a:t>
            </a:r>
          </a:p>
          <a:p>
            <a:endParaRPr lang="en-US" sz="3200" dirty="0"/>
          </a:p>
          <a:p>
            <a:r>
              <a:rPr lang="en-US" sz="3200" dirty="0" smtClean="0"/>
              <a:t>2 </a:t>
            </a:r>
            <a:r>
              <a:rPr lang="en-US" sz="3200" dirty="0"/>
              <a:t>Tim. 3.16-17, </a:t>
            </a:r>
            <a:r>
              <a:rPr lang="en-US" sz="3200" dirty="0" smtClean="0"/>
              <a:t>“</a:t>
            </a:r>
            <a:r>
              <a:rPr lang="en-US" sz="3200" dirty="0"/>
              <a:t>God-breathed</a:t>
            </a:r>
            <a:r>
              <a:rPr lang="en-US" sz="3200" dirty="0" smtClean="0"/>
              <a:t>”</a:t>
            </a:r>
          </a:p>
          <a:p>
            <a:endParaRPr lang="en-US" sz="3200" dirty="0"/>
          </a:p>
          <a:p>
            <a:r>
              <a:rPr lang="en-US" sz="3200" dirty="0" smtClean="0"/>
              <a:t>The Bible claims to be inspired by God.</a:t>
            </a:r>
            <a:endParaRPr lang="en-US" sz="3200"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3994521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Review – Listen Online: </a:t>
            </a:r>
            <a:r>
              <a:rPr lang="en-US" sz="3600" dirty="0" err="1"/>
              <a:t>txkchurch.com</a:t>
            </a:r>
            <a:endParaRPr lang="en-US" sz="3600" dirty="0"/>
          </a:p>
        </p:txBody>
      </p:sp>
      <p:sp>
        <p:nvSpPr>
          <p:cNvPr id="3" name="Content Placeholder 2"/>
          <p:cNvSpPr>
            <a:spLocks noGrp="1"/>
          </p:cNvSpPr>
          <p:nvPr>
            <p:ph idx="1"/>
          </p:nvPr>
        </p:nvSpPr>
        <p:spPr/>
        <p:txBody>
          <a:bodyPr>
            <a:normAutofit/>
          </a:bodyPr>
          <a:lstStyle/>
          <a:p>
            <a:r>
              <a:rPr lang="en-US" sz="3200" dirty="0" smtClean="0"/>
              <a:t>God </a:t>
            </a:r>
            <a:r>
              <a:rPr lang="en-US" sz="3200" dirty="0"/>
              <a:t>spoke through the </a:t>
            </a:r>
            <a:r>
              <a:rPr lang="en-US" sz="3200" dirty="0" smtClean="0"/>
              <a:t>O.T. prophets.</a:t>
            </a:r>
          </a:p>
          <a:p>
            <a:endParaRPr lang="en-US" sz="3200" dirty="0"/>
          </a:p>
          <a:p>
            <a:r>
              <a:rPr lang="en-US" sz="3200" dirty="0" smtClean="0"/>
              <a:t>God </a:t>
            </a:r>
            <a:r>
              <a:rPr lang="en-US" sz="3200" dirty="0"/>
              <a:t>spoke through </a:t>
            </a:r>
            <a:r>
              <a:rPr lang="en-US" sz="3200" dirty="0" smtClean="0"/>
              <a:t>Jesus</a:t>
            </a:r>
            <a:r>
              <a:rPr lang="en-US" sz="3200" dirty="0"/>
              <a:t>.</a:t>
            </a:r>
            <a:endParaRPr lang="en-US" sz="3200" dirty="0"/>
          </a:p>
          <a:p>
            <a:endParaRPr lang="en-US" sz="3200" dirty="0" smtClean="0"/>
          </a:p>
          <a:p>
            <a:r>
              <a:rPr lang="en-US" sz="3200" dirty="0" smtClean="0"/>
              <a:t>God </a:t>
            </a:r>
            <a:r>
              <a:rPr lang="en-US" sz="3200" dirty="0"/>
              <a:t>spoke through the </a:t>
            </a:r>
            <a:r>
              <a:rPr lang="en-US" sz="3200" dirty="0" smtClean="0"/>
              <a:t>apostles.</a:t>
            </a:r>
            <a:endParaRPr lang="en-US" sz="3200" dirty="0"/>
          </a:p>
          <a:p>
            <a:endParaRPr lang="en-US" sz="3200" dirty="0" smtClean="0"/>
          </a:p>
          <a:p>
            <a:r>
              <a:rPr lang="en-US" sz="3200" dirty="0" smtClean="0"/>
              <a:t>The </a:t>
            </a:r>
            <a:r>
              <a:rPr lang="en-US" sz="3200" dirty="0"/>
              <a:t>writers considered one another’s writings to be inspired of </a:t>
            </a:r>
            <a:r>
              <a:rPr lang="en-US" sz="3200" dirty="0" smtClean="0"/>
              <a:t>God.</a:t>
            </a:r>
            <a:endParaRPr lang="en-US" sz="3200"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2063158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Inspiration and HUMAN Authors</a:t>
            </a:r>
            <a:endParaRPr lang="en-US" sz="4000" dirty="0"/>
          </a:p>
        </p:txBody>
      </p:sp>
      <p:sp>
        <p:nvSpPr>
          <p:cNvPr id="3" name="Content Placeholder 2"/>
          <p:cNvSpPr>
            <a:spLocks noGrp="1"/>
          </p:cNvSpPr>
          <p:nvPr>
            <p:ph idx="1"/>
          </p:nvPr>
        </p:nvSpPr>
        <p:spPr/>
        <p:txBody>
          <a:bodyPr/>
          <a:lstStyle/>
          <a:p>
            <a:r>
              <a:rPr lang="en-US" dirty="0"/>
              <a:t>God </a:t>
            </a:r>
            <a:r>
              <a:rPr lang="en-US" dirty="0" smtClean="0"/>
              <a:t>revealed </a:t>
            </a:r>
            <a:r>
              <a:rPr lang="en-US" dirty="0"/>
              <a:t>His will </a:t>
            </a:r>
            <a:r>
              <a:rPr lang="en-US" dirty="0" smtClean="0"/>
              <a:t>through WORDS (</a:t>
            </a:r>
            <a:r>
              <a:rPr lang="en-US" dirty="0"/>
              <a:t>oral and written) </a:t>
            </a:r>
            <a:r>
              <a:rPr lang="en-US" dirty="0" smtClean="0"/>
              <a:t>using </a:t>
            </a:r>
            <a:r>
              <a:rPr lang="en-US" dirty="0"/>
              <a:t>men as a </a:t>
            </a:r>
            <a:r>
              <a:rPr lang="en-US" dirty="0" smtClean="0"/>
              <a:t>MOUTHPIECE.</a:t>
            </a:r>
          </a:p>
          <a:p>
            <a:endParaRPr lang="en-US" dirty="0"/>
          </a:p>
          <a:p>
            <a:r>
              <a:rPr lang="en-US" dirty="0" smtClean="0"/>
              <a:t>Does this AFFECT inspiration?</a:t>
            </a:r>
            <a:endParaRPr lang="en-US"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28065111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Inspiration and HUMAN Authors</a:t>
            </a:r>
          </a:p>
        </p:txBody>
      </p:sp>
      <p:sp>
        <p:nvSpPr>
          <p:cNvPr id="3" name="Content Placeholder 2"/>
          <p:cNvSpPr>
            <a:spLocks noGrp="1"/>
          </p:cNvSpPr>
          <p:nvPr>
            <p:ph idx="1"/>
          </p:nvPr>
        </p:nvSpPr>
        <p:spPr/>
        <p:txBody>
          <a:bodyPr>
            <a:normAutofit/>
          </a:bodyPr>
          <a:lstStyle/>
          <a:p>
            <a:r>
              <a:rPr lang="en-US" dirty="0" smtClean="0"/>
              <a:t>Position </a:t>
            </a:r>
            <a:r>
              <a:rPr lang="en-US" dirty="0"/>
              <a:t>against </a:t>
            </a:r>
            <a:r>
              <a:rPr lang="en-US" dirty="0" smtClean="0"/>
              <a:t>inspiration:</a:t>
            </a:r>
          </a:p>
          <a:p>
            <a:pPr lvl="1"/>
            <a:r>
              <a:rPr lang="en-US" dirty="0" smtClean="0"/>
              <a:t>The </a:t>
            </a:r>
            <a:r>
              <a:rPr lang="en-US" dirty="0"/>
              <a:t>holy prophets and apostles got their teachings through natural </a:t>
            </a:r>
            <a:r>
              <a:rPr lang="en-US" dirty="0" smtClean="0"/>
              <a:t>means.</a:t>
            </a:r>
          </a:p>
          <a:p>
            <a:endParaRPr lang="en-US" dirty="0" smtClean="0"/>
          </a:p>
          <a:p>
            <a:r>
              <a:rPr lang="en-US" dirty="0" smtClean="0"/>
              <a:t>Arguments </a:t>
            </a:r>
            <a:r>
              <a:rPr lang="en-US" dirty="0"/>
              <a:t>against full </a:t>
            </a:r>
            <a:r>
              <a:rPr lang="en-US" dirty="0" smtClean="0"/>
              <a:t>inspiration:</a:t>
            </a:r>
          </a:p>
          <a:p>
            <a:pPr lvl="1"/>
            <a:r>
              <a:rPr lang="en-US" dirty="0" smtClean="0"/>
              <a:t>God </a:t>
            </a:r>
            <a:r>
              <a:rPr lang="en-US" dirty="0"/>
              <a:t>gave partial </a:t>
            </a:r>
            <a:r>
              <a:rPr lang="en-US" dirty="0" smtClean="0"/>
              <a:t>inspiration.</a:t>
            </a:r>
            <a:endParaRPr lang="en-US" dirty="0"/>
          </a:p>
          <a:p>
            <a:pPr lvl="1"/>
            <a:endParaRPr lang="en-US" dirty="0" smtClean="0"/>
          </a:p>
          <a:p>
            <a:pPr lvl="1"/>
            <a:r>
              <a:rPr lang="en-US" dirty="0" smtClean="0"/>
              <a:t>The </a:t>
            </a:r>
            <a:r>
              <a:rPr lang="en-US" dirty="0"/>
              <a:t>holy prophets and apostles were just given a thought and allowed to express the thought or concept in their own creative words</a:t>
            </a:r>
            <a:r>
              <a:rPr lang="en-US" dirty="0" smtClean="0"/>
              <a:t>.</a:t>
            </a:r>
            <a:endParaRPr lang="en-US"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251421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Absolute VERBAL Inspiration</a:t>
            </a:r>
            <a:br>
              <a:rPr lang="en-US" dirty="0" smtClean="0"/>
            </a:br>
            <a:r>
              <a:rPr lang="en-US" sz="2400" dirty="0" smtClean="0"/>
              <a:t>2 Tim. 3.16-17; 1 Cor. 2.11-13 </a:t>
            </a:r>
            <a:endParaRPr lang="en-US" sz="4800" dirty="0"/>
          </a:p>
        </p:txBody>
      </p:sp>
      <p:sp>
        <p:nvSpPr>
          <p:cNvPr id="3" name="Content Placeholder 2"/>
          <p:cNvSpPr>
            <a:spLocks noGrp="1"/>
          </p:cNvSpPr>
          <p:nvPr>
            <p:ph idx="1"/>
          </p:nvPr>
        </p:nvSpPr>
        <p:spPr/>
        <p:txBody>
          <a:bodyPr>
            <a:normAutofit/>
          </a:bodyPr>
          <a:lstStyle/>
          <a:p>
            <a:pPr>
              <a:lnSpc>
                <a:spcPct val="80000"/>
              </a:lnSpc>
            </a:pPr>
            <a:r>
              <a:rPr lang="en-US" dirty="0" smtClean="0"/>
              <a:t>GRAMMAR in the original writings</a:t>
            </a:r>
            <a:r>
              <a:rPr lang="en-US" dirty="0"/>
              <a:t> </a:t>
            </a:r>
            <a:r>
              <a:rPr lang="en-US" dirty="0" smtClean="0"/>
              <a:t>is inspired:</a:t>
            </a:r>
          </a:p>
          <a:p>
            <a:pPr>
              <a:lnSpc>
                <a:spcPct val="80000"/>
              </a:lnSpc>
            </a:pPr>
            <a:endParaRPr lang="en-US" dirty="0"/>
          </a:p>
          <a:p>
            <a:pPr>
              <a:lnSpc>
                <a:spcPct val="80000"/>
              </a:lnSpc>
            </a:pPr>
            <a:r>
              <a:rPr lang="en-US" dirty="0" smtClean="0"/>
              <a:t>WORDS:</a:t>
            </a:r>
          </a:p>
          <a:p>
            <a:pPr>
              <a:lnSpc>
                <a:spcPct val="80000"/>
              </a:lnSpc>
            </a:pPr>
            <a:endParaRPr lang="en-US" dirty="0"/>
          </a:p>
          <a:p>
            <a:pPr>
              <a:lnSpc>
                <a:spcPct val="80000"/>
              </a:lnSpc>
            </a:pPr>
            <a:r>
              <a:rPr lang="en-US" dirty="0" smtClean="0"/>
              <a:t>“And </a:t>
            </a:r>
            <a:r>
              <a:rPr lang="en-US" dirty="0"/>
              <a:t>when they bring you to trial and deliver you over, do not be anxious beforehand what you are to say, but say whatever is given you in that hour, for it is not you who speak, but the Holy Spirit</a:t>
            </a:r>
            <a:r>
              <a:rPr lang="en-US" dirty="0" smtClean="0"/>
              <a:t>.” Mark 13.11</a:t>
            </a:r>
            <a:endParaRPr lang="en-US"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979480515"/>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Absolute VERBAL Inspiration</a:t>
            </a:r>
            <a:br>
              <a:rPr lang="en-US" dirty="0" smtClean="0"/>
            </a:br>
            <a:r>
              <a:rPr lang="en-US" sz="2400" dirty="0" smtClean="0"/>
              <a:t>2 </a:t>
            </a:r>
            <a:r>
              <a:rPr lang="en-US" sz="2400" dirty="0"/>
              <a:t>Tim. </a:t>
            </a:r>
            <a:r>
              <a:rPr lang="en-US" sz="2400" dirty="0" smtClean="0"/>
              <a:t>3.16-17; </a:t>
            </a:r>
            <a:r>
              <a:rPr lang="en-US" sz="2400" dirty="0"/>
              <a:t>1 Cor. 2.11-13</a:t>
            </a:r>
            <a:r>
              <a:rPr lang="en-US" sz="2400" dirty="0" smtClean="0"/>
              <a:t> </a:t>
            </a:r>
            <a:endParaRPr lang="en-US" sz="4800" dirty="0"/>
          </a:p>
        </p:txBody>
      </p:sp>
      <p:sp>
        <p:nvSpPr>
          <p:cNvPr id="3" name="Content Placeholder 2"/>
          <p:cNvSpPr>
            <a:spLocks noGrp="1"/>
          </p:cNvSpPr>
          <p:nvPr>
            <p:ph idx="1"/>
          </p:nvPr>
        </p:nvSpPr>
        <p:spPr/>
        <p:txBody>
          <a:bodyPr>
            <a:normAutofit/>
          </a:bodyPr>
          <a:lstStyle/>
          <a:p>
            <a:pPr>
              <a:lnSpc>
                <a:spcPct val="80000"/>
              </a:lnSpc>
            </a:pPr>
            <a:r>
              <a:rPr lang="en-US" dirty="0" smtClean="0"/>
              <a:t>GRAMMAR in the original writings</a:t>
            </a:r>
            <a:r>
              <a:rPr lang="en-US" dirty="0"/>
              <a:t> </a:t>
            </a:r>
            <a:r>
              <a:rPr lang="en-US" dirty="0" smtClean="0"/>
              <a:t>is inspired:</a:t>
            </a:r>
          </a:p>
          <a:p>
            <a:pPr>
              <a:lnSpc>
                <a:spcPct val="80000"/>
              </a:lnSpc>
            </a:pPr>
            <a:endParaRPr lang="en-US" dirty="0"/>
          </a:p>
          <a:p>
            <a:pPr>
              <a:lnSpc>
                <a:spcPct val="80000"/>
              </a:lnSpc>
            </a:pPr>
            <a:r>
              <a:rPr lang="en-US" dirty="0" smtClean="0"/>
              <a:t>WORDS:</a:t>
            </a:r>
          </a:p>
          <a:p>
            <a:pPr>
              <a:lnSpc>
                <a:spcPct val="80000"/>
              </a:lnSpc>
            </a:pPr>
            <a:endParaRPr lang="en-US" dirty="0"/>
          </a:p>
          <a:p>
            <a:pPr>
              <a:lnSpc>
                <a:spcPct val="80000"/>
              </a:lnSpc>
            </a:pPr>
            <a:r>
              <a:rPr lang="en-US" dirty="0"/>
              <a:t>“Settle it therefore in your minds not to meditate beforehand how to </a:t>
            </a:r>
            <a:r>
              <a:rPr lang="en-US" dirty="0" smtClean="0"/>
              <a:t>answer,</a:t>
            </a:r>
            <a:r>
              <a:rPr lang="en-US" dirty="0"/>
              <a:t> for I will give you a mouth and wisdom, which none of your adversaries will be able to withstand or contradict</a:t>
            </a:r>
            <a:r>
              <a:rPr lang="en-US" dirty="0" smtClean="0"/>
              <a:t>.” Luke 21.14-15</a:t>
            </a:r>
            <a:endParaRPr lang="en-US"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472641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Absolute VERBAL Inspiration</a:t>
            </a:r>
            <a:br>
              <a:rPr lang="en-US" dirty="0" smtClean="0"/>
            </a:br>
            <a:r>
              <a:rPr lang="en-US" sz="2400" dirty="0" smtClean="0"/>
              <a:t>2 </a:t>
            </a:r>
            <a:r>
              <a:rPr lang="en-US" sz="2400" dirty="0"/>
              <a:t>Tim. </a:t>
            </a:r>
            <a:r>
              <a:rPr lang="en-US" sz="2400" dirty="0" smtClean="0"/>
              <a:t>3.16-17; </a:t>
            </a:r>
            <a:r>
              <a:rPr lang="en-US" sz="2400" dirty="0"/>
              <a:t>1 Cor. 2.11-13</a:t>
            </a:r>
            <a:r>
              <a:rPr lang="en-US" sz="2400" dirty="0" smtClean="0"/>
              <a:t> </a:t>
            </a:r>
            <a:endParaRPr lang="en-US" sz="4800" dirty="0"/>
          </a:p>
        </p:txBody>
      </p:sp>
      <p:sp>
        <p:nvSpPr>
          <p:cNvPr id="3" name="Content Placeholder 2"/>
          <p:cNvSpPr>
            <a:spLocks noGrp="1"/>
          </p:cNvSpPr>
          <p:nvPr>
            <p:ph idx="1"/>
          </p:nvPr>
        </p:nvSpPr>
        <p:spPr/>
        <p:txBody>
          <a:bodyPr>
            <a:normAutofit/>
          </a:bodyPr>
          <a:lstStyle/>
          <a:p>
            <a:pPr>
              <a:lnSpc>
                <a:spcPct val="80000"/>
              </a:lnSpc>
            </a:pPr>
            <a:r>
              <a:rPr lang="en-US" dirty="0" smtClean="0"/>
              <a:t>GRAMMAR in the original writings</a:t>
            </a:r>
            <a:r>
              <a:rPr lang="en-US" dirty="0"/>
              <a:t> </a:t>
            </a:r>
            <a:r>
              <a:rPr lang="en-US" dirty="0" smtClean="0"/>
              <a:t>is inspired:</a:t>
            </a:r>
          </a:p>
          <a:p>
            <a:pPr>
              <a:lnSpc>
                <a:spcPct val="80000"/>
              </a:lnSpc>
            </a:pPr>
            <a:endParaRPr lang="en-US" dirty="0"/>
          </a:p>
          <a:p>
            <a:pPr>
              <a:lnSpc>
                <a:spcPct val="80000"/>
              </a:lnSpc>
            </a:pPr>
            <a:r>
              <a:rPr lang="en-US" dirty="0" smtClean="0"/>
              <a:t>WORDS:</a:t>
            </a:r>
          </a:p>
          <a:p>
            <a:pPr>
              <a:lnSpc>
                <a:spcPct val="80000"/>
              </a:lnSpc>
            </a:pPr>
            <a:endParaRPr lang="en-US" dirty="0"/>
          </a:p>
          <a:p>
            <a:pPr>
              <a:lnSpc>
                <a:spcPct val="80000"/>
              </a:lnSpc>
            </a:pPr>
            <a:r>
              <a:rPr lang="en-US" dirty="0"/>
              <a:t>“Brothers, the Scripture had to be fulfilled, which the Holy Spirit spoke beforehand by the mouth of David concerning Judas, who became a guide to those who arrested </a:t>
            </a:r>
            <a:r>
              <a:rPr lang="en-US" dirty="0" smtClean="0"/>
              <a:t>Jesus.” Acts 1.16</a:t>
            </a:r>
            <a:endParaRPr lang="en-US"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1325655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Absolute VERBAL Inspiration</a:t>
            </a:r>
            <a:br>
              <a:rPr lang="en-US" dirty="0" smtClean="0"/>
            </a:br>
            <a:r>
              <a:rPr lang="en-US" sz="2400" dirty="0" smtClean="0"/>
              <a:t>2 </a:t>
            </a:r>
            <a:r>
              <a:rPr lang="en-US" sz="2400" dirty="0"/>
              <a:t>Tim. </a:t>
            </a:r>
            <a:r>
              <a:rPr lang="en-US" sz="2400" dirty="0" smtClean="0"/>
              <a:t>3.16-17; </a:t>
            </a:r>
            <a:r>
              <a:rPr lang="en-US" sz="2400" dirty="0"/>
              <a:t>1 Cor. 2.11-13</a:t>
            </a:r>
            <a:r>
              <a:rPr lang="en-US" sz="2400" dirty="0" smtClean="0"/>
              <a:t> </a:t>
            </a:r>
            <a:endParaRPr lang="en-US" sz="4800" dirty="0"/>
          </a:p>
        </p:txBody>
      </p:sp>
      <p:sp>
        <p:nvSpPr>
          <p:cNvPr id="3" name="Content Placeholder 2"/>
          <p:cNvSpPr>
            <a:spLocks noGrp="1"/>
          </p:cNvSpPr>
          <p:nvPr>
            <p:ph idx="1"/>
          </p:nvPr>
        </p:nvSpPr>
        <p:spPr/>
        <p:txBody>
          <a:bodyPr>
            <a:normAutofit/>
          </a:bodyPr>
          <a:lstStyle/>
          <a:p>
            <a:pPr>
              <a:lnSpc>
                <a:spcPct val="80000"/>
              </a:lnSpc>
            </a:pPr>
            <a:r>
              <a:rPr lang="en-US" dirty="0" smtClean="0"/>
              <a:t>GRAMMAR in the original writings</a:t>
            </a:r>
            <a:r>
              <a:rPr lang="en-US" dirty="0"/>
              <a:t> </a:t>
            </a:r>
            <a:r>
              <a:rPr lang="en-US" dirty="0" smtClean="0"/>
              <a:t>is inspired:</a:t>
            </a:r>
          </a:p>
          <a:p>
            <a:pPr>
              <a:lnSpc>
                <a:spcPct val="80000"/>
              </a:lnSpc>
            </a:pPr>
            <a:endParaRPr lang="en-US" dirty="0"/>
          </a:p>
          <a:p>
            <a:pPr>
              <a:lnSpc>
                <a:spcPct val="80000"/>
              </a:lnSpc>
            </a:pPr>
            <a:r>
              <a:rPr lang="en-US" dirty="0" smtClean="0"/>
              <a:t>WORDS:</a:t>
            </a:r>
          </a:p>
          <a:p>
            <a:pPr>
              <a:lnSpc>
                <a:spcPct val="80000"/>
              </a:lnSpc>
            </a:pPr>
            <a:endParaRPr lang="en-US" dirty="0"/>
          </a:p>
          <a:p>
            <a:pPr>
              <a:lnSpc>
                <a:spcPct val="80000"/>
              </a:lnSpc>
            </a:pPr>
            <a:r>
              <a:rPr lang="en-US" dirty="0"/>
              <a:t>“And they were all filled with the Holy Spirit and began to speak in other tongues as the Spirit gave them utterance</a:t>
            </a:r>
            <a:r>
              <a:rPr lang="en-US" dirty="0" smtClean="0"/>
              <a:t>.” Acts 2.4</a:t>
            </a:r>
            <a:endParaRPr lang="en-US" dirty="0"/>
          </a:p>
        </p:txBody>
      </p:sp>
      <p:sp>
        <p:nvSpPr>
          <p:cNvPr id="4" name="Date Placeholder 3"/>
          <p:cNvSpPr>
            <a:spLocks noGrp="1"/>
          </p:cNvSpPr>
          <p:nvPr>
            <p:ph type="dt" sz="half" idx="10"/>
          </p:nvPr>
        </p:nvSpPr>
        <p:spPr/>
        <p:txBody>
          <a:bodyPr/>
          <a:lstStyle/>
          <a:p>
            <a:r>
              <a:rPr lang="en-US" smtClean="0"/>
              <a:t>txkchurch.com</a:t>
            </a:r>
            <a:endParaRPr lang="en-US" dirty="0"/>
          </a:p>
        </p:txBody>
      </p:sp>
    </p:spTree>
    <p:extLst>
      <p:ext uri="{BB962C8B-B14F-4D97-AF65-F5344CB8AC3E}">
        <p14:creationId xmlns:p14="http://schemas.microsoft.com/office/powerpoint/2010/main" val="503832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335</TotalTime>
  <Words>535</Words>
  <Application>Microsoft Macintosh PowerPoint</Application>
  <PresentationFormat>On-screen Show (4:3)</PresentationFormat>
  <Paragraphs>115</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Calibri Light</vt:lpstr>
      <vt:lpstr>Corbel</vt:lpstr>
      <vt:lpstr>Arial</vt:lpstr>
      <vt:lpstr>Office Theme</vt:lpstr>
      <vt:lpstr>PowerPoint Presentation</vt:lpstr>
      <vt:lpstr>Review – Listen Online: txkchurch.com</vt:lpstr>
      <vt:lpstr>Review – Listen Online: txkchurch.com</vt:lpstr>
      <vt:lpstr>Inspiration and HUMAN Authors</vt:lpstr>
      <vt:lpstr>Inspiration and HUMAN Authors</vt:lpstr>
      <vt:lpstr>Absolute VERBAL Inspiration 2 Tim. 3.16-17; 1 Cor. 2.11-13 </vt:lpstr>
      <vt:lpstr>Absolute VERBAL Inspiration 2 Tim. 3.16-17; 1 Cor. 2.11-13 </vt:lpstr>
      <vt:lpstr>Absolute VERBAL Inspiration 2 Tim. 3.16-17; 1 Cor. 2.11-13 </vt:lpstr>
      <vt:lpstr>Absolute VERBAL Inspiration 2 Tim. 3.16-17; 1 Cor. 2.11-13 </vt:lpstr>
      <vt:lpstr>Absolute VERBAL Inspiration 2 Tim. 3.16-17; 1 Cor. 2.11-13 </vt:lpstr>
      <vt:lpstr>Absolute VERBAL Inspiration 2 Tim. 3.16-17; 1 Cor. 2.11-13 </vt:lpstr>
      <vt:lpstr>Absolute VERBAL Inspiration 2 Tim. 3.16-17; 1 Cor. 2.11-13 </vt:lpstr>
      <vt:lpstr>Absolute VERBAL Inspiration 2 Tim. 3.16-17; 1 Cor. 2.11-13 </vt:lpstr>
      <vt:lpstr>Absolute VERBAL Inspiration 2 Tim. 3.16-17; 1 Cor. 2.11-13 </vt:lpstr>
      <vt:lpstr>The Bible is the FINAL Authority</vt:lpstr>
      <vt:lpstr>The Bible is the FINAL Authority</vt:lpstr>
      <vt:lpstr>The Bible is the FINAL Authority</vt:lpstr>
      <vt:lpstr>PowerPoint Presentation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21</cp:revision>
  <dcterms:created xsi:type="dcterms:W3CDTF">2017-04-09T02:09:31Z</dcterms:created>
  <dcterms:modified xsi:type="dcterms:W3CDTF">2017-04-09T07:44:37Z</dcterms:modified>
</cp:coreProperties>
</file>