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7" r:id="rId2"/>
    <p:sldId id="258" r:id="rId3"/>
    <p:sldId id="259" r:id="rId4"/>
    <p:sldId id="277" r:id="rId5"/>
    <p:sldId id="278" r:id="rId6"/>
    <p:sldId id="280" r:id="rId7"/>
    <p:sldId id="282" r:id="rId8"/>
    <p:sldId id="283" r:id="rId9"/>
    <p:sldId id="284" r:id="rId10"/>
    <p:sldId id="286" r:id="rId11"/>
    <p:sldId id="285" r:id="rId12"/>
    <p:sldId id="287" r:id="rId13"/>
    <p:sldId id="295" r:id="rId14"/>
    <p:sldId id="289" r:id="rId15"/>
    <p:sldId id="292" r:id="rId16"/>
    <p:sldId id="293" r:id="rId17"/>
    <p:sldId id="296" r:id="rId18"/>
    <p:sldId id="294" r:id="rId19"/>
    <p:sldId id="300" r:id="rId20"/>
    <p:sldId id="299" r:id="rId21"/>
    <p:sldId id="297" r:id="rId22"/>
    <p:sldId id="30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64"/>
    <p:restoredTop sz="85548"/>
  </p:normalViewPr>
  <p:slideViewPr>
    <p:cSldViewPr snapToGrid="0" snapToObjects="1">
      <p:cViewPr varScale="1">
        <p:scale>
          <a:sx n="87" d="100"/>
          <a:sy n="87" d="100"/>
        </p:scale>
        <p:origin x="624" y="200"/>
      </p:cViewPr>
      <p:guideLst/>
    </p:cSldViewPr>
  </p:slideViewPr>
  <p:outlineViewPr>
    <p:cViewPr>
      <p:scale>
        <a:sx n="33" d="100"/>
        <a:sy n="33" d="100"/>
      </p:scale>
      <p:origin x="0" y="-175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0BFF4-F9F3-2247-9E3B-2CA188CBACD8}" type="datetimeFigureOut">
              <a:rPr lang="en-US" smtClean="0"/>
              <a:t>4/22/17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6CBA8F-8263-AB4C-81F6-2CADEA13D4FC}" type="slidenum">
              <a:rPr lang="en-US" smtClean="0"/>
              <a:t>‹#›</a:t>
            </a:fld>
            <a:endParaRPr lang="en-US"/>
          </a:p>
        </p:txBody>
      </p:sp>
    </p:spTree>
    <p:extLst>
      <p:ext uri="{BB962C8B-B14F-4D97-AF65-F5344CB8AC3E}">
        <p14:creationId xmlns:p14="http://schemas.microsoft.com/office/powerpoint/2010/main" val="609417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6CBA8F-8263-AB4C-81F6-2CADEA13D4FC}" type="slidenum">
              <a:rPr lang="en-US" smtClean="0"/>
              <a:t>1</a:t>
            </a:fld>
            <a:endParaRPr lang="en-US"/>
          </a:p>
        </p:txBody>
      </p:sp>
    </p:spTree>
    <p:extLst>
      <p:ext uri="{BB962C8B-B14F-4D97-AF65-F5344CB8AC3E}">
        <p14:creationId xmlns:p14="http://schemas.microsoft.com/office/powerpoint/2010/main" val="1128493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Thoughts from</a:t>
            </a:r>
            <a:r>
              <a:rPr lang="en-US" baseline="0" dirty="0" smtClean="0"/>
              <a:t> Wayne Jackson</a:t>
            </a:r>
            <a:endParaRPr lang="en-US" dirty="0"/>
          </a:p>
        </p:txBody>
      </p:sp>
      <p:sp>
        <p:nvSpPr>
          <p:cNvPr id="4" name="Slide Number Placeholder 3"/>
          <p:cNvSpPr>
            <a:spLocks noGrp="1"/>
          </p:cNvSpPr>
          <p:nvPr>
            <p:ph type="sldNum" sz="quarter" idx="10"/>
          </p:nvPr>
        </p:nvSpPr>
        <p:spPr/>
        <p:txBody>
          <a:bodyPr/>
          <a:lstStyle/>
          <a:p>
            <a:fld id="{1F6CBA8F-8263-AB4C-81F6-2CADEA13D4FC}" type="slidenum">
              <a:rPr lang="en-US" smtClean="0"/>
              <a:t>8</a:t>
            </a:fld>
            <a:endParaRPr lang="en-US"/>
          </a:p>
        </p:txBody>
      </p:sp>
    </p:spTree>
    <p:extLst>
      <p:ext uri="{BB962C8B-B14F-4D97-AF65-F5344CB8AC3E}">
        <p14:creationId xmlns:p14="http://schemas.microsoft.com/office/powerpoint/2010/main" val="1429888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solidFill>
                  <a:schemeClr val="tx1"/>
                </a:solidFill>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solidFill>
                  <a:schemeClr val="tx1"/>
                </a:solidFill>
                <a:latin typeface="Corbel" charset="0"/>
                <a:ea typeface="Corbel" charset="0"/>
                <a:cs typeface="Corbel" charset="0"/>
              </a:defRPr>
            </a:lvl1pPr>
            <a:lvl2pPr marL="457200" indent="0">
              <a:spcBef>
                <a:spcPts val="0"/>
              </a:spcBef>
              <a:buNone/>
              <a:defRPr b="1">
                <a:solidFill>
                  <a:schemeClr val="tx1"/>
                </a:solidFill>
                <a:latin typeface="Corbel" charset="0"/>
                <a:ea typeface="Corbel" charset="0"/>
                <a:cs typeface="Corbel" charset="0"/>
              </a:defRPr>
            </a:lvl2pPr>
            <a:lvl3pPr marL="914400" indent="0">
              <a:spcBef>
                <a:spcPts val="0"/>
              </a:spcBef>
              <a:buNone/>
              <a:defRPr b="1">
                <a:solidFill>
                  <a:schemeClr val="tx1"/>
                </a:solidFill>
                <a:latin typeface="Corbel" charset="0"/>
                <a:ea typeface="Corbel" charset="0"/>
                <a:cs typeface="Corbel" charset="0"/>
              </a:defRPr>
            </a:lvl3pPr>
            <a:lvl4pPr marL="1371600" indent="0">
              <a:spcBef>
                <a:spcPts val="0"/>
              </a:spcBef>
              <a:buNone/>
              <a:defRPr b="1">
                <a:solidFill>
                  <a:schemeClr val="tx1"/>
                </a:solidFill>
                <a:latin typeface="Corbel" charset="0"/>
                <a:ea typeface="Corbel" charset="0"/>
                <a:cs typeface="Corbel" charset="0"/>
              </a:defRPr>
            </a:lvl4pPr>
            <a:lvl5pPr marL="1828800" indent="0">
              <a:spcBef>
                <a:spcPts val="0"/>
              </a:spcBef>
              <a:buNone/>
              <a:defRPr b="1">
                <a:solidFill>
                  <a:schemeClr val="tx1"/>
                </a:solidFill>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marL="0" indent="0">
              <a:spcBef>
                <a:spcPts val="0"/>
              </a:spcBef>
              <a:buFont typeface="Arial" charset="0"/>
              <a:buNone/>
              <a:defRPr b="1">
                <a:solidFill>
                  <a:schemeClr val="bg1"/>
                </a:solidFill>
                <a:latin typeface="Corbel" charset="0"/>
                <a:ea typeface="Corbel" charset="0"/>
                <a:cs typeface="Corbel" charset="0"/>
              </a:defRPr>
            </a:lvl1pPr>
          </a:lstStyle>
          <a:p>
            <a:r>
              <a:rPr lang="en-US" smtClean="0"/>
              <a:t>txkchurch.com</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txkchurch.com</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txkchurch.com</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txkchurch.com</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txkchurch.com</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3922C-9E01-D34A-A65A-1CE2FDA43C5C}" type="slidenum">
              <a:rPr lang="en-US" smtClean="0"/>
              <a:t>‹#›</a:t>
            </a:fld>
            <a:endParaRPr lang="en-US"/>
          </a:p>
        </p:txBody>
      </p:sp>
    </p:spTree>
    <p:extLst>
      <p:ext uri="{BB962C8B-B14F-4D97-AF65-F5344CB8AC3E}">
        <p14:creationId xmlns:p14="http://schemas.microsoft.com/office/powerpoint/2010/main" val="1105890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868418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Different WORDS and PHRASES?</a:t>
            </a:r>
          </a:p>
        </p:txBody>
      </p:sp>
      <p:sp>
        <p:nvSpPr>
          <p:cNvPr id="3" name="Content Placeholder 2"/>
          <p:cNvSpPr>
            <a:spLocks noGrp="1"/>
          </p:cNvSpPr>
          <p:nvPr>
            <p:ph idx="1"/>
          </p:nvPr>
        </p:nvSpPr>
        <p:spPr/>
        <p:txBody>
          <a:bodyPr>
            <a:noAutofit/>
          </a:bodyPr>
          <a:lstStyle/>
          <a:p>
            <a:r>
              <a:rPr lang="en-US" sz="2600" dirty="0" smtClean="0"/>
              <a:t>1 </a:t>
            </a:r>
            <a:r>
              <a:rPr lang="en-US" sz="2600" dirty="0"/>
              <a:t>Thessalonians 4.15 (1611 KJV) For this we say unto you by the word of the Lord, that we which are alive and remain unto the coming of the Lord shall not </a:t>
            </a:r>
            <a:r>
              <a:rPr lang="en-US" sz="2600" i="1" u="sng" dirty="0"/>
              <a:t>prevent</a:t>
            </a:r>
            <a:r>
              <a:rPr lang="en-US" sz="2600" dirty="0"/>
              <a:t> them which are asleep</a:t>
            </a:r>
            <a:r>
              <a:rPr lang="en-US" sz="2600" dirty="0" smtClean="0"/>
              <a:t>.</a:t>
            </a:r>
          </a:p>
          <a:p>
            <a:endParaRPr lang="en-US" sz="2600" dirty="0"/>
          </a:p>
          <a:p>
            <a:r>
              <a:rPr lang="en-US" sz="2600" dirty="0"/>
              <a:t>1 Thessalonians 4.15 (1982 NKJV) For this we say to you by the word of the Lord, that we who are alive and remain until the coming of the Lord will by no means </a:t>
            </a:r>
            <a:r>
              <a:rPr lang="en-US" sz="2600" i="1" u="sng" dirty="0"/>
              <a:t>precede</a:t>
            </a:r>
            <a:r>
              <a:rPr lang="en-US" sz="2600" dirty="0"/>
              <a:t> those who are asleep</a:t>
            </a:r>
            <a:r>
              <a:rPr lang="en-US" sz="2600" dirty="0" smtClean="0"/>
              <a:t>.</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051626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Different WORDS and PHRASES?</a:t>
            </a:r>
          </a:p>
        </p:txBody>
      </p:sp>
      <p:sp>
        <p:nvSpPr>
          <p:cNvPr id="3" name="Content Placeholder 2"/>
          <p:cNvSpPr>
            <a:spLocks noGrp="1"/>
          </p:cNvSpPr>
          <p:nvPr>
            <p:ph idx="1"/>
          </p:nvPr>
        </p:nvSpPr>
        <p:spPr/>
        <p:txBody>
          <a:bodyPr>
            <a:noAutofit/>
          </a:bodyPr>
          <a:lstStyle/>
          <a:p>
            <a:r>
              <a:rPr lang="en-US" dirty="0"/>
              <a:t>Ephesians 4.22 (1611 KJV) That ye put off concerning the former </a:t>
            </a:r>
            <a:r>
              <a:rPr lang="en-US" i="1" u="sng" dirty="0"/>
              <a:t>conversation</a:t>
            </a:r>
            <a:r>
              <a:rPr lang="en-US" dirty="0"/>
              <a:t> the old man, which is corrupt according to the deceitful </a:t>
            </a:r>
            <a:r>
              <a:rPr lang="en-US" dirty="0" smtClean="0"/>
              <a:t>lusts</a:t>
            </a:r>
            <a:r>
              <a:rPr lang="mr-IN" dirty="0" smtClean="0"/>
              <a:t>…</a:t>
            </a:r>
            <a:endParaRPr lang="en-US" dirty="0" smtClean="0"/>
          </a:p>
          <a:p>
            <a:endParaRPr lang="en-US" dirty="0"/>
          </a:p>
          <a:p>
            <a:r>
              <a:rPr lang="en-US" dirty="0"/>
              <a:t>Ephesians 4.22 (1982 NKJV) that you put off, concerning your former </a:t>
            </a:r>
            <a:r>
              <a:rPr lang="en-US" i="1" u="sng" dirty="0"/>
              <a:t>conduct</a:t>
            </a:r>
            <a:r>
              <a:rPr lang="en-US" dirty="0"/>
              <a:t>, the old man which grows corrupt according to the deceitful </a:t>
            </a:r>
            <a:r>
              <a:rPr lang="en-US" dirty="0" smtClean="0"/>
              <a:t>lusts</a:t>
            </a:r>
            <a:r>
              <a:rPr lang="mr-IN"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585440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Different WORDS and PHRASES?</a:t>
            </a:r>
          </a:p>
        </p:txBody>
      </p:sp>
      <p:sp>
        <p:nvSpPr>
          <p:cNvPr id="3" name="Content Placeholder 2"/>
          <p:cNvSpPr>
            <a:spLocks noGrp="1"/>
          </p:cNvSpPr>
          <p:nvPr>
            <p:ph idx="1"/>
          </p:nvPr>
        </p:nvSpPr>
        <p:spPr/>
        <p:txBody>
          <a:bodyPr>
            <a:noAutofit/>
          </a:bodyPr>
          <a:lstStyle/>
          <a:p>
            <a:r>
              <a:rPr lang="en-US" dirty="0"/>
              <a:t>Philippians 4.6 (1611 KJV) Be </a:t>
            </a:r>
            <a:r>
              <a:rPr lang="en-US" i="1" u="sng" dirty="0"/>
              <a:t>careful</a:t>
            </a:r>
            <a:r>
              <a:rPr lang="en-US" dirty="0"/>
              <a:t> for nothing; but in every thing by prayer and supplication with thanksgiving let your requests be made known unto God.</a:t>
            </a:r>
          </a:p>
          <a:p>
            <a:endParaRPr lang="en-US" dirty="0" smtClean="0"/>
          </a:p>
          <a:p>
            <a:r>
              <a:rPr lang="en-US" dirty="0" smtClean="0"/>
              <a:t>Philippians </a:t>
            </a:r>
            <a:r>
              <a:rPr lang="en-US" dirty="0"/>
              <a:t>4.6 (1982 NKJV) Be </a:t>
            </a:r>
            <a:r>
              <a:rPr lang="en-US" i="1" u="sng" dirty="0"/>
              <a:t>anxious</a:t>
            </a:r>
            <a:r>
              <a:rPr lang="en-US" dirty="0"/>
              <a:t> for nothing, but in everything by prayer and supplication, with thanksgiving, let your requests be made known to God</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863598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Different WORDS and PHRASES?</a:t>
            </a:r>
          </a:p>
        </p:txBody>
      </p:sp>
      <p:sp>
        <p:nvSpPr>
          <p:cNvPr id="3" name="Content Placeholder 2"/>
          <p:cNvSpPr>
            <a:spLocks noGrp="1"/>
          </p:cNvSpPr>
          <p:nvPr>
            <p:ph idx="1"/>
          </p:nvPr>
        </p:nvSpPr>
        <p:spPr/>
        <p:txBody>
          <a:bodyPr>
            <a:noAutofit/>
          </a:bodyPr>
          <a:lstStyle/>
          <a:p>
            <a:r>
              <a:rPr lang="en-US" sz="3200" dirty="0" smtClean="0">
                <a:solidFill>
                  <a:schemeClr val="tx1">
                    <a:lumMod val="50000"/>
                    <a:lumOff val="50000"/>
                  </a:schemeClr>
                </a:solidFill>
              </a:rPr>
              <a:t>Because languages change over TIME.</a:t>
            </a:r>
          </a:p>
          <a:p>
            <a:endParaRPr lang="en-US" sz="3200" dirty="0"/>
          </a:p>
          <a:p>
            <a:r>
              <a:rPr lang="en-US" sz="3200" dirty="0"/>
              <a:t>Because some languages cannot be fully translated into other languages though the </a:t>
            </a:r>
            <a:r>
              <a:rPr lang="en-US" sz="3200" dirty="0" smtClean="0"/>
              <a:t>SAME thought </a:t>
            </a:r>
            <a:r>
              <a:rPr lang="en-US" sz="3200" dirty="0"/>
              <a:t>or idea can be conveyed</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729851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Different WORDS and PHRASES?</a:t>
            </a:r>
          </a:p>
        </p:txBody>
      </p:sp>
      <p:sp>
        <p:nvSpPr>
          <p:cNvPr id="3" name="Content Placeholder 2"/>
          <p:cNvSpPr>
            <a:spLocks noGrp="1"/>
          </p:cNvSpPr>
          <p:nvPr>
            <p:ph idx="1"/>
          </p:nvPr>
        </p:nvSpPr>
        <p:spPr/>
        <p:txBody>
          <a:bodyPr>
            <a:noAutofit/>
          </a:bodyPr>
          <a:lstStyle/>
          <a:p>
            <a:r>
              <a:rPr lang="en-US" dirty="0"/>
              <a:t>A translation may </a:t>
            </a:r>
            <a:r>
              <a:rPr lang="en-US" dirty="0" smtClean="0"/>
              <a:t>DEFINE the </a:t>
            </a:r>
            <a:r>
              <a:rPr lang="en-US" dirty="0"/>
              <a:t>word instead of translating it:</a:t>
            </a:r>
          </a:p>
          <a:p>
            <a:endParaRPr lang="en-US" dirty="0"/>
          </a:p>
          <a:p>
            <a:r>
              <a:rPr lang="en-US" dirty="0"/>
              <a:t>Luke 21.2 </a:t>
            </a:r>
            <a:r>
              <a:rPr lang="en-US" dirty="0" smtClean="0"/>
              <a:t>(1982 NKJV</a:t>
            </a:r>
            <a:r>
              <a:rPr lang="en-US" dirty="0"/>
              <a:t>) “…and He saw also a certain poor widow putting in </a:t>
            </a:r>
            <a:r>
              <a:rPr lang="en-US" i="1" u="sng" dirty="0"/>
              <a:t>two mites</a:t>
            </a:r>
            <a:r>
              <a:rPr lang="en-US" dirty="0"/>
              <a:t>.”</a:t>
            </a:r>
          </a:p>
          <a:p>
            <a:endParaRPr lang="en-US" dirty="0" smtClean="0"/>
          </a:p>
          <a:p>
            <a:r>
              <a:rPr lang="en-US" dirty="0" smtClean="0"/>
              <a:t>Luke </a:t>
            </a:r>
            <a:r>
              <a:rPr lang="en-US" dirty="0"/>
              <a:t>21.2 </a:t>
            </a:r>
            <a:r>
              <a:rPr lang="en-US" dirty="0" smtClean="0"/>
              <a:t>(2016 ESV</a:t>
            </a:r>
            <a:r>
              <a:rPr lang="en-US" dirty="0"/>
              <a:t>) “…and he saw a poor widow put in </a:t>
            </a:r>
            <a:r>
              <a:rPr lang="en-US" i="1" u="sng" dirty="0"/>
              <a:t>two small copper coins</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832635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Different WORDS and PHRASES?</a:t>
            </a:r>
          </a:p>
        </p:txBody>
      </p:sp>
      <p:sp>
        <p:nvSpPr>
          <p:cNvPr id="3" name="Content Placeholder 2"/>
          <p:cNvSpPr>
            <a:spLocks noGrp="1"/>
          </p:cNvSpPr>
          <p:nvPr>
            <p:ph idx="1"/>
          </p:nvPr>
        </p:nvSpPr>
        <p:spPr/>
        <p:txBody>
          <a:bodyPr>
            <a:noAutofit/>
          </a:bodyPr>
          <a:lstStyle/>
          <a:p>
            <a:r>
              <a:rPr lang="en-US" dirty="0"/>
              <a:t>A translation may </a:t>
            </a:r>
            <a:r>
              <a:rPr lang="en-US" dirty="0" smtClean="0"/>
              <a:t>EXPLAIN the </a:t>
            </a:r>
            <a:r>
              <a:rPr lang="en-US" dirty="0"/>
              <a:t>figure instead of translating it</a:t>
            </a:r>
            <a:r>
              <a:rPr lang="en-US" dirty="0" smtClean="0"/>
              <a:t>:</a:t>
            </a:r>
          </a:p>
          <a:p>
            <a:endParaRPr lang="en-US" dirty="0"/>
          </a:p>
          <a:p>
            <a:r>
              <a:rPr lang="en-US" dirty="0"/>
              <a:t>1 Peter 1.13 </a:t>
            </a:r>
            <a:r>
              <a:rPr lang="en-US" dirty="0" smtClean="0"/>
              <a:t>(1982 NKJV</a:t>
            </a:r>
            <a:r>
              <a:rPr lang="en-US" dirty="0"/>
              <a:t>) “Therefore </a:t>
            </a:r>
            <a:r>
              <a:rPr lang="en-US" i="1" u="sng" dirty="0"/>
              <a:t>gird up the loins of your mind</a:t>
            </a:r>
            <a:r>
              <a:rPr lang="en-US" dirty="0"/>
              <a:t>, be sober</a:t>
            </a:r>
            <a:r>
              <a:rPr lang="en-US" dirty="0" smtClean="0"/>
              <a:t>…”</a:t>
            </a:r>
          </a:p>
          <a:p>
            <a:endParaRPr lang="en-US" dirty="0"/>
          </a:p>
          <a:p>
            <a:r>
              <a:rPr lang="en-US" dirty="0"/>
              <a:t>1 Peter 1.13 </a:t>
            </a:r>
            <a:r>
              <a:rPr lang="en-US" dirty="0" smtClean="0"/>
              <a:t>(2016 ESV</a:t>
            </a:r>
            <a:r>
              <a:rPr lang="en-US" dirty="0"/>
              <a:t>) “Therefore, </a:t>
            </a:r>
            <a:r>
              <a:rPr lang="en-US" i="1" u="sng" dirty="0"/>
              <a:t>preparing your minds for action</a:t>
            </a:r>
            <a:r>
              <a:rPr lang="en-US" dirty="0"/>
              <a:t>, and being </a:t>
            </a:r>
            <a:r>
              <a:rPr lang="en-US" dirty="0" smtClean="0"/>
              <a:t>sober-minded</a:t>
            </a:r>
            <a:r>
              <a:rPr lang="en-US" dirty="0"/>
              <a:t>…” </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719811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Different WORDS and PHRASES?</a:t>
            </a:r>
          </a:p>
        </p:txBody>
      </p:sp>
      <p:sp>
        <p:nvSpPr>
          <p:cNvPr id="3" name="Content Placeholder 2"/>
          <p:cNvSpPr>
            <a:spLocks noGrp="1"/>
          </p:cNvSpPr>
          <p:nvPr>
            <p:ph idx="1"/>
          </p:nvPr>
        </p:nvSpPr>
        <p:spPr/>
        <p:txBody>
          <a:bodyPr>
            <a:noAutofit/>
          </a:bodyPr>
          <a:lstStyle/>
          <a:p>
            <a:r>
              <a:rPr lang="en-US" dirty="0"/>
              <a:t>Some words are different because of sentence structure, but have the same </a:t>
            </a:r>
            <a:r>
              <a:rPr lang="en-US" dirty="0" smtClean="0"/>
              <a:t>MEANING:</a:t>
            </a:r>
            <a:endParaRPr lang="en-US" dirty="0"/>
          </a:p>
          <a:p>
            <a:endParaRPr lang="en-US" dirty="0" smtClean="0"/>
          </a:p>
          <a:p>
            <a:r>
              <a:rPr lang="en-US" sz="2400" dirty="0" smtClean="0"/>
              <a:t>Eph</a:t>
            </a:r>
            <a:r>
              <a:rPr lang="en-US" sz="2400" dirty="0"/>
              <a:t>. 1.3 </a:t>
            </a:r>
            <a:r>
              <a:rPr lang="en-US" sz="2400" dirty="0" smtClean="0"/>
              <a:t>(1982 NKJV</a:t>
            </a:r>
            <a:r>
              <a:rPr lang="en-US" sz="2400" dirty="0"/>
              <a:t>) “Blessed be the God and Father of our Lord Jesus Christ, who has blessed us with every spiritual blessing in the heavenly places in Christ…”</a:t>
            </a:r>
          </a:p>
          <a:p>
            <a:endParaRPr lang="en-US" sz="2400" dirty="0" smtClean="0"/>
          </a:p>
          <a:p>
            <a:r>
              <a:rPr lang="en-US" sz="2400" dirty="0" smtClean="0"/>
              <a:t>Eph</a:t>
            </a:r>
            <a:r>
              <a:rPr lang="en-US" sz="2400" dirty="0"/>
              <a:t>. 1.3 </a:t>
            </a:r>
            <a:r>
              <a:rPr lang="en-US" sz="2400" dirty="0" smtClean="0"/>
              <a:t>(2016 ESV</a:t>
            </a:r>
            <a:r>
              <a:rPr lang="en-US" sz="2400" dirty="0"/>
              <a:t>) “Blessed be the God and Father of our Lord Jesus Christ, who has blessed us in Christ with every spiritual blessing in the heavenly places…”</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644456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Different WORDS and PHRASES?</a:t>
            </a:r>
          </a:p>
        </p:txBody>
      </p:sp>
      <p:sp>
        <p:nvSpPr>
          <p:cNvPr id="3" name="Content Placeholder 2"/>
          <p:cNvSpPr>
            <a:spLocks noGrp="1"/>
          </p:cNvSpPr>
          <p:nvPr>
            <p:ph idx="1"/>
          </p:nvPr>
        </p:nvSpPr>
        <p:spPr/>
        <p:txBody>
          <a:bodyPr>
            <a:noAutofit/>
          </a:bodyPr>
          <a:lstStyle/>
          <a:p>
            <a:pPr>
              <a:lnSpc>
                <a:spcPct val="80000"/>
              </a:lnSpc>
            </a:pPr>
            <a:r>
              <a:rPr lang="en-US" sz="3200" dirty="0" smtClean="0">
                <a:solidFill>
                  <a:schemeClr val="tx1">
                    <a:lumMod val="50000"/>
                    <a:lumOff val="50000"/>
                  </a:schemeClr>
                </a:solidFill>
              </a:rPr>
              <a:t>Because languages change over TIME.</a:t>
            </a:r>
          </a:p>
          <a:p>
            <a:pPr>
              <a:lnSpc>
                <a:spcPct val="80000"/>
              </a:lnSpc>
            </a:pPr>
            <a:endParaRPr lang="en-US" sz="3200" dirty="0">
              <a:solidFill>
                <a:schemeClr val="tx1">
                  <a:lumMod val="50000"/>
                  <a:lumOff val="50000"/>
                </a:schemeClr>
              </a:solidFill>
            </a:endParaRPr>
          </a:p>
          <a:p>
            <a:pPr>
              <a:lnSpc>
                <a:spcPct val="80000"/>
              </a:lnSpc>
            </a:pPr>
            <a:r>
              <a:rPr lang="en-US" sz="3200" dirty="0">
                <a:solidFill>
                  <a:schemeClr val="tx1">
                    <a:lumMod val="50000"/>
                    <a:lumOff val="50000"/>
                  </a:schemeClr>
                </a:solidFill>
              </a:rPr>
              <a:t>Because some languages cannot be fully translated into other languages though the </a:t>
            </a:r>
            <a:r>
              <a:rPr lang="en-US" sz="3200" dirty="0" smtClean="0">
                <a:solidFill>
                  <a:schemeClr val="tx1">
                    <a:lumMod val="50000"/>
                    <a:lumOff val="50000"/>
                  </a:schemeClr>
                </a:solidFill>
              </a:rPr>
              <a:t>SAME thought </a:t>
            </a:r>
            <a:r>
              <a:rPr lang="en-US" sz="3200" dirty="0">
                <a:solidFill>
                  <a:schemeClr val="tx1">
                    <a:lumMod val="50000"/>
                    <a:lumOff val="50000"/>
                  </a:schemeClr>
                </a:solidFill>
              </a:rPr>
              <a:t>or idea can be conveyed</a:t>
            </a:r>
            <a:r>
              <a:rPr lang="en-US" sz="3200" dirty="0" smtClean="0">
                <a:solidFill>
                  <a:schemeClr val="tx1">
                    <a:lumMod val="50000"/>
                    <a:lumOff val="50000"/>
                  </a:schemeClr>
                </a:solidFill>
              </a:rPr>
              <a:t>.</a:t>
            </a:r>
          </a:p>
          <a:p>
            <a:pPr>
              <a:lnSpc>
                <a:spcPct val="80000"/>
              </a:lnSpc>
            </a:pPr>
            <a:endParaRPr lang="en-US" sz="3200" dirty="0"/>
          </a:p>
          <a:p>
            <a:pPr>
              <a:lnSpc>
                <a:spcPct val="80000"/>
              </a:lnSpc>
            </a:pPr>
            <a:r>
              <a:rPr lang="en-US" sz="3200" dirty="0"/>
              <a:t>Because some translations are poor or corrupt renderings of God’s </a:t>
            </a:r>
            <a:r>
              <a:rPr lang="en-US" sz="3200" dirty="0" smtClean="0"/>
              <a:t>WILL.</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772297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Different WORDS and PHRASES?</a:t>
            </a:r>
          </a:p>
        </p:txBody>
      </p:sp>
      <p:sp>
        <p:nvSpPr>
          <p:cNvPr id="3" name="Content Placeholder 2"/>
          <p:cNvSpPr>
            <a:spLocks noGrp="1"/>
          </p:cNvSpPr>
          <p:nvPr>
            <p:ph idx="1"/>
          </p:nvPr>
        </p:nvSpPr>
        <p:spPr/>
        <p:txBody>
          <a:bodyPr>
            <a:noAutofit/>
          </a:bodyPr>
          <a:lstStyle/>
          <a:p>
            <a:r>
              <a:rPr lang="en-US" sz="3200" dirty="0" smtClean="0"/>
              <a:t>Matt. 5.3 (NKJV) “Blessed</a:t>
            </a:r>
            <a:r>
              <a:rPr lang="en-US" sz="3200" dirty="0"/>
              <a:t> are the poor in </a:t>
            </a:r>
            <a:r>
              <a:rPr lang="en-US" sz="3200" dirty="0" smtClean="0"/>
              <a:t>spirit, For </a:t>
            </a:r>
            <a:r>
              <a:rPr lang="en-US" sz="3200" dirty="0"/>
              <a:t>theirs is the kingdom of </a:t>
            </a:r>
            <a:r>
              <a:rPr lang="en-US" sz="3200" dirty="0" smtClean="0"/>
              <a:t>heaven.”</a:t>
            </a:r>
          </a:p>
          <a:p>
            <a:endParaRPr lang="en-US" sz="3200" dirty="0"/>
          </a:p>
          <a:p>
            <a:r>
              <a:rPr lang="en-US" sz="3200" dirty="0"/>
              <a:t>Matt. </a:t>
            </a:r>
            <a:r>
              <a:rPr lang="en-US" sz="3200" dirty="0" smtClean="0"/>
              <a:t>5.3 </a:t>
            </a:r>
            <a:r>
              <a:rPr lang="en-US" sz="3200" dirty="0"/>
              <a:t>(MSG) “You’re blessed when you’re at the end of your rope. With less of you there is more of God and his rule</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347724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Different WORDS and PHRASES?</a:t>
            </a:r>
          </a:p>
        </p:txBody>
      </p:sp>
      <p:sp>
        <p:nvSpPr>
          <p:cNvPr id="3" name="Content Placeholder 2"/>
          <p:cNvSpPr>
            <a:spLocks noGrp="1"/>
          </p:cNvSpPr>
          <p:nvPr>
            <p:ph idx="1"/>
          </p:nvPr>
        </p:nvSpPr>
        <p:spPr/>
        <p:txBody>
          <a:bodyPr>
            <a:noAutofit/>
          </a:bodyPr>
          <a:lstStyle/>
          <a:p>
            <a:r>
              <a:rPr lang="en-US" sz="3200" dirty="0" smtClean="0"/>
              <a:t>Matt. 5.4 (NKJV) “Blessed</a:t>
            </a:r>
            <a:r>
              <a:rPr lang="en-US" sz="3200" dirty="0"/>
              <a:t> are those who mourn, For they shall be comforted</a:t>
            </a:r>
            <a:r>
              <a:rPr lang="en-US" sz="3200" dirty="0" smtClean="0"/>
              <a:t>.” </a:t>
            </a:r>
          </a:p>
          <a:p>
            <a:endParaRPr lang="en-US" sz="3200" dirty="0"/>
          </a:p>
          <a:p>
            <a:r>
              <a:rPr lang="en-US" sz="3200" dirty="0" smtClean="0"/>
              <a:t>Matt</a:t>
            </a:r>
            <a:r>
              <a:rPr lang="en-US" sz="3200" dirty="0"/>
              <a:t>. </a:t>
            </a:r>
            <a:r>
              <a:rPr lang="en-US" sz="3200" dirty="0" smtClean="0"/>
              <a:t>5.4 (MSG</a:t>
            </a:r>
            <a:r>
              <a:rPr lang="en-US" sz="3200" dirty="0"/>
              <a:t>) </a:t>
            </a:r>
            <a:r>
              <a:rPr lang="en-US" sz="3200" dirty="0" smtClean="0"/>
              <a:t>“You’re </a:t>
            </a:r>
            <a:r>
              <a:rPr lang="en-US" sz="3200" dirty="0"/>
              <a:t>blessed when you feel you’ve lost what is most dear to you. Only then can you be embraced by the One most dear to </a:t>
            </a:r>
            <a:r>
              <a:rPr lang="en-US" sz="3200" dirty="0" smtClean="0"/>
              <a:t>you.”</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570290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Review </a:t>
            </a:r>
            <a:r>
              <a:rPr lang="mr-IN" sz="3600" dirty="0" smtClean="0"/>
              <a:t>–</a:t>
            </a:r>
            <a:r>
              <a:rPr lang="en-US" sz="3600" dirty="0" smtClean="0"/>
              <a:t> Listen Online: </a:t>
            </a:r>
            <a:r>
              <a:rPr lang="en-US" sz="3600" dirty="0" err="1" smtClean="0"/>
              <a:t>txkchurch.com</a:t>
            </a:r>
            <a:endParaRPr lang="en-US" sz="3600" dirty="0"/>
          </a:p>
        </p:txBody>
      </p:sp>
      <p:sp>
        <p:nvSpPr>
          <p:cNvPr id="3" name="Content Placeholder 2"/>
          <p:cNvSpPr>
            <a:spLocks noGrp="1"/>
          </p:cNvSpPr>
          <p:nvPr>
            <p:ph idx="1"/>
          </p:nvPr>
        </p:nvSpPr>
        <p:spPr/>
        <p:txBody>
          <a:bodyPr>
            <a:normAutofit/>
          </a:bodyPr>
          <a:lstStyle/>
          <a:p>
            <a:r>
              <a:rPr lang="en-US" sz="3200" dirty="0"/>
              <a:t>What Is Inspiration?</a:t>
            </a:r>
          </a:p>
          <a:p>
            <a:endParaRPr lang="en-US" sz="3200" dirty="0"/>
          </a:p>
          <a:p>
            <a:r>
              <a:rPr lang="en-US" sz="3200" dirty="0" smtClean="0"/>
              <a:t>2 </a:t>
            </a:r>
            <a:r>
              <a:rPr lang="en-US" sz="3200" dirty="0"/>
              <a:t>Tim. 3.16-17, </a:t>
            </a:r>
            <a:r>
              <a:rPr lang="en-US" sz="3200" dirty="0" smtClean="0"/>
              <a:t>“</a:t>
            </a:r>
            <a:r>
              <a:rPr lang="en-US" sz="3200" dirty="0"/>
              <a:t>God-breathed</a:t>
            </a:r>
            <a:r>
              <a:rPr lang="en-US" sz="3200" dirty="0" smtClean="0"/>
              <a:t>”</a:t>
            </a:r>
          </a:p>
          <a:p>
            <a:endParaRPr lang="en-US" sz="3200" dirty="0"/>
          </a:p>
          <a:p>
            <a:r>
              <a:rPr lang="en-US" sz="3200" dirty="0" smtClean="0"/>
              <a:t>The Bible claims to be inspired by God.</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399452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Different WORDS and PHRASES?</a:t>
            </a:r>
          </a:p>
        </p:txBody>
      </p:sp>
      <p:sp>
        <p:nvSpPr>
          <p:cNvPr id="3" name="Content Placeholder 2"/>
          <p:cNvSpPr>
            <a:spLocks noGrp="1"/>
          </p:cNvSpPr>
          <p:nvPr>
            <p:ph idx="1"/>
          </p:nvPr>
        </p:nvSpPr>
        <p:spPr/>
        <p:txBody>
          <a:bodyPr>
            <a:noAutofit/>
          </a:bodyPr>
          <a:lstStyle/>
          <a:p>
            <a:r>
              <a:rPr lang="en-US" sz="3200" dirty="0" smtClean="0"/>
              <a:t>John 1.1 ESV “In </a:t>
            </a:r>
            <a:r>
              <a:rPr lang="en-US" sz="3200" dirty="0"/>
              <a:t>the beginning was the Word, and the Word was with </a:t>
            </a:r>
            <a:r>
              <a:rPr lang="en-US" sz="3200" dirty="0" smtClean="0"/>
              <a:t>God</a:t>
            </a:r>
            <a:r>
              <a:rPr lang="en-US" sz="3200" dirty="0"/>
              <a:t>, and the Word </a:t>
            </a:r>
            <a:r>
              <a:rPr lang="en-US" sz="3200" i="1" u="sng" dirty="0"/>
              <a:t>was God</a:t>
            </a:r>
            <a:r>
              <a:rPr lang="en-US" sz="3200" dirty="0" smtClean="0"/>
              <a:t>.”</a:t>
            </a:r>
          </a:p>
          <a:p>
            <a:endParaRPr lang="en-US" sz="3200" dirty="0"/>
          </a:p>
          <a:p>
            <a:r>
              <a:rPr lang="en-US" sz="3200" dirty="0"/>
              <a:t>John 1.1 </a:t>
            </a:r>
            <a:r>
              <a:rPr lang="en-US" sz="3200" dirty="0" smtClean="0"/>
              <a:t>NWT “In </a:t>
            </a:r>
            <a:r>
              <a:rPr lang="en-US" sz="3200" dirty="0"/>
              <a:t>the beginning was the Word</a:t>
            </a:r>
            <a:r>
              <a:rPr lang="en-US" sz="3200" dirty="0" smtClean="0"/>
              <a:t>,</a:t>
            </a:r>
            <a:r>
              <a:rPr lang="en-US" sz="3200" dirty="0"/>
              <a:t> and the Word was with </a:t>
            </a:r>
            <a:r>
              <a:rPr lang="en-US" sz="3200" dirty="0" smtClean="0"/>
              <a:t>God, and </a:t>
            </a:r>
            <a:r>
              <a:rPr lang="en-US" sz="3200" dirty="0"/>
              <a:t>the Word was </a:t>
            </a:r>
            <a:r>
              <a:rPr lang="en-US" sz="3200" i="1" u="sng" dirty="0"/>
              <a:t>a god</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9244958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Different WORDS and PHRASES?</a:t>
            </a:r>
          </a:p>
        </p:txBody>
      </p:sp>
      <p:sp>
        <p:nvSpPr>
          <p:cNvPr id="3" name="Content Placeholder 2"/>
          <p:cNvSpPr>
            <a:spLocks noGrp="1"/>
          </p:cNvSpPr>
          <p:nvPr>
            <p:ph idx="1"/>
          </p:nvPr>
        </p:nvSpPr>
        <p:spPr/>
        <p:txBody>
          <a:bodyPr>
            <a:noAutofit/>
          </a:bodyPr>
          <a:lstStyle/>
          <a:p>
            <a:pPr algn="ctr"/>
            <a:r>
              <a:rPr lang="en-US" sz="4400" dirty="0" smtClean="0"/>
              <a:t>Before </a:t>
            </a:r>
            <a:r>
              <a:rPr lang="en-US" sz="4400" dirty="0"/>
              <a:t>we </a:t>
            </a:r>
            <a:r>
              <a:rPr lang="en-US" sz="4400" dirty="0" smtClean="0"/>
              <a:t>JUDGE a </a:t>
            </a:r>
            <a:r>
              <a:rPr lang="en-US" sz="4400" dirty="0"/>
              <a:t>translation to be </a:t>
            </a:r>
            <a:r>
              <a:rPr lang="en-US" sz="4400" dirty="0" smtClean="0"/>
              <a:t>corrupt, </a:t>
            </a:r>
            <a:r>
              <a:rPr lang="en-US" sz="4400" dirty="0"/>
              <a:t>or adding to or taking away from God’s word, let us </a:t>
            </a:r>
            <a:r>
              <a:rPr lang="en-US" sz="4400" dirty="0" smtClean="0"/>
              <a:t>consider these factors!</a:t>
            </a:r>
            <a:endParaRPr lang="en-US" sz="40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60596193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53331"/>
            <a:ext cx="7886700" cy="4351338"/>
          </a:xfrm>
        </p:spPr>
        <p:txBody>
          <a:bodyPr>
            <a:normAutofit/>
          </a:bodyPr>
          <a:lstStyle/>
          <a:p>
            <a:pPr algn="ctr"/>
            <a:r>
              <a:rPr lang="en-US" sz="3200" dirty="0" smtClean="0"/>
              <a:t>The </a:t>
            </a:r>
            <a:r>
              <a:rPr lang="en-US" sz="3200" dirty="0"/>
              <a:t>Bible is the mind of God: 1 Cor. 2.6-16</a:t>
            </a:r>
          </a:p>
          <a:p>
            <a:pPr algn="ctr"/>
            <a:endParaRPr lang="en-US" sz="3200" dirty="0" smtClean="0"/>
          </a:p>
          <a:p>
            <a:pPr algn="ctr"/>
            <a:r>
              <a:rPr lang="en-US" sz="3200" dirty="0" smtClean="0"/>
              <a:t>Do </a:t>
            </a:r>
            <a:r>
              <a:rPr lang="en-US" sz="3200" dirty="0"/>
              <a:t>you tremble at God’s word? Isaiah 66.2  </a:t>
            </a:r>
          </a:p>
          <a:p>
            <a:pPr algn="ctr"/>
            <a:endParaRPr lang="en-US" sz="3200" dirty="0"/>
          </a:p>
          <a:p>
            <a:pPr algn="ctr"/>
            <a:r>
              <a:rPr lang="en-US" sz="3200" dirty="0" smtClean="0"/>
              <a:t>What </a:t>
            </a:r>
            <a:r>
              <a:rPr lang="en-US" sz="3200" dirty="0"/>
              <a:t>is your attitude toward </a:t>
            </a:r>
            <a:r>
              <a:rPr lang="en-US" sz="3200" dirty="0" smtClean="0"/>
              <a:t>God’s word?</a:t>
            </a:r>
            <a:endParaRPr lang="en-US" sz="3200" dirty="0"/>
          </a:p>
        </p:txBody>
      </p:sp>
    </p:spTree>
    <p:extLst>
      <p:ext uri="{BB962C8B-B14F-4D97-AF65-F5344CB8AC3E}">
        <p14:creationId xmlns:p14="http://schemas.microsoft.com/office/powerpoint/2010/main" val="195275912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Review – Listen Online: </a:t>
            </a:r>
            <a:r>
              <a:rPr lang="en-US" sz="3600" dirty="0" err="1"/>
              <a:t>txkchurch.com</a:t>
            </a:r>
            <a:endParaRPr lang="en-US" sz="3600" dirty="0"/>
          </a:p>
        </p:txBody>
      </p:sp>
      <p:sp>
        <p:nvSpPr>
          <p:cNvPr id="3" name="Content Placeholder 2"/>
          <p:cNvSpPr>
            <a:spLocks noGrp="1"/>
          </p:cNvSpPr>
          <p:nvPr>
            <p:ph idx="1"/>
          </p:nvPr>
        </p:nvSpPr>
        <p:spPr/>
        <p:txBody>
          <a:bodyPr>
            <a:normAutofit/>
          </a:bodyPr>
          <a:lstStyle/>
          <a:p>
            <a:r>
              <a:rPr lang="en-US" sz="3200" dirty="0" smtClean="0"/>
              <a:t>God </a:t>
            </a:r>
            <a:r>
              <a:rPr lang="en-US" sz="3200" dirty="0"/>
              <a:t>spoke through the </a:t>
            </a:r>
            <a:r>
              <a:rPr lang="en-US" sz="3200" dirty="0" smtClean="0"/>
              <a:t>O.T. prophets.</a:t>
            </a:r>
          </a:p>
          <a:p>
            <a:endParaRPr lang="en-US" sz="3200" dirty="0"/>
          </a:p>
          <a:p>
            <a:r>
              <a:rPr lang="en-US" sz="3200" dirty="0" smtClean="0"/>
              <a:t>God </a:t>
            </a:r>
            <a:r>
              <a:rPr lang="en-US" sz="3200" dirty="0"/>
              <a:t>spoke through </a:t>
            </a:r>
            <a:r>
              <a:rPr lang="en-US" sz="3200" dirty="0" smtClean="0"/>
              <a:t>Jesus</a:t>
            </a:r>
            <a:r>
              <a:rPr lang="en-US" sz="3200" dirty="0"/>
              <a:t>.</a:t>
            </a:r>
          </a:p>
          <a:p>
            <a:endParaRPr lang="en-US" sz="3200" dirty="0" smtClean="0"/>
          </a:p>
          <a:p>
            <a:r>
              <a:rPr lang="en-US" sz="3200" dirty="0" smtClean="0"/>
              <a:t>God </a:t>
            </a:r>
            <a:r>
              <a:rPr lang="en-US" sz="3200" dirty="0"/>
              <a:t>spoke through the </a:t>
            </a:r>
            <a:r>
              <a:rPr lang="en-US" sz="3200" dirty="0" smtClean="0"/>
              <a:t>apostles.</a:t>
            </a:r>
            <a:endParaRPr lang="en-US" sz="3200" dirty="0"/>
          </a:p>
          <a:p>
            <a:endParaRPr lang="en-US" sz="3200" dirty="0" smtClean="0"/>
          </a:p>
          <a:p>
            <a:r>
              <a:rPr lang="en-US" sz="3200" dirty="0" smtClean="0"/>
              <a:t>The </a:t>
            </a:r>
            <a:r>
              <a:rPr lang="en-US" sz="3200" dirty="0"/>
              <a:t>writers considered one another’s writings to be inspired of </a:t>
            </a:r>
            <a:r>
              <a:rPr lang="en-US" sz="3200" dirty="0" smtClean="0"/>
              <a:t>God.</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2063158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Review – Listen Online: </a:t>
            </a:r>
            <a:r>
              <a:rPr lang="en-US" sz="3600" dirty="0" err="1"/>
              <a:t>txkchurch.com</a:t>
            </a:r>
            <a:endParaRPr lang="en-US" sz="3600" dirty="0"/>
          </a:p>
        </p:txBody>
      </p:sp>
      <p:sp>
        <p:nvSpPr>
          <p:cNvPr id="3" name="Content Placeholder 2"/>
          <p:cNvSpPr>
            <a:spLocks noGrp="1"/>
          </p:cNvSpPr>
          <p:nvPr>
            <p:ph idx="1"/>
          </p:nvPr>
        </p:nvSpPr>
        <p:spPr/>
        <p:txBody>
          <a:bodyPr>
            <a:normAutofit/>
          </a:bodyPr>
          <a:lstStyle/>
          <a:p>
            <a:r>
              <a:rPr lang="en-US" sz="3200" dirty="0"/>
              <a:t>Inspiration and human </a:t>
            </a:r>
            <a:r>
              <a:rPr lang="en-US" sz="3200" dirty="0" smtClean="0"/>
              <a:t>authors</a:t>
            </a:r>
          </a:p>
          <a:p>
            <a:endParaRPr lang="en-US" sz="3200" dirty="0"/>
          </a:p>
          <a:p>
            <a:r>
              <a:rPr lang="en-US" sz="3200" dirty="0"/>
              <a:t>Every word written in the </a:t>
            </a:r>
            <a:r>
              <a:rPr lang="en-US" sz="3200" dirty="0" smtClean="0"/>
              <a:t>original documents </a:t>
            </a:r>
            <a:r>
              <a:rPr lang="en-US" sz="3200" dirty="0"/>
              <a:t>that make up the </a:t>
            </a:r>
            <a:r>
              <a:rPr lang="en-US" sz="3200" dirty="0" smtClean="0"/>
              <a:t>Bible originated </a:t>
            </a:r>
            <a:r>
              <a:rPr lang="en-US" sz="3200" dirty="0"/>
              <a:t>with God; not part of, but </a:t>
            </a:r>
            <a:r>
              <a:rPr lang="en-US" sz="3200" dirty="0" smtClean="0"/>
              <a:t>all!</a:t>
            </a:r>
          </a:p>
          <a:p>
            <a:endParaRPr lang="en-US" sz="3200" dirty="0"/>
          </a:p>
          <a:p>
            <a:r>
              <a:rPr lang="en-US" sz="3200" dirty="0">
                <a:solidFill>
                  <a:prstClr val="black"/>
                </a:solidFill>
              </a:rPr>
              <a:t>The Bible is the </a:t>
            </a:r>
            <a:r>
              <a:rPr lang="en-US" sz="3200" dirty="0" smtClean="0">
                <a:solidFill>
                  <a:prstClr val="black"/>
                </a:solidFill>
              </a:rPr>
              <a:t>final authority</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69519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Does </a:t>
            </a:r>
            <a:r>
              <a:rPr lang="en-US" sz="3400" dirty="0" smtClean="0"/>
              <a:t>TRANSLATION Affect </a:t>
            </a:r>
            <a:r>
              <a:rPr lang="en-US" sz="3400" dirty="0"/>
              <a:t>Inspiration</a:t>
            </a:r>
            <a:r>
              <a:rPr lang="en-US" sz="3400" dirty="0" smtClean="0"/>
              <a:t>?</a:t>
            </a:r>
            <a:endParaRPr lang="en-US" sz="3400" dirty="0"/>
          </a:p>
        </p:txBody>
      </p:sp>
      <p:sp>
        <p:nvSpPr>
          <p:cNvPr id="3" name="Content Placeholder 2"/>
          <p:cNvSpPr>
            <a:spLocks noGrp="1"/>
          </p:cNvSpPr>
          <p:nvPr>
            <p:ph idx="1"/>
          </p:nvPr>
        </p:nvSpPr>
        <p:spPr/>
        <p:txBody>
          <a:bodyPr>
            <a:normAutofit/>
          </a:bodyPr>
          <a:lstStyle/>
          <a:p>
            <a:r>
              <a:rPr lang="en-US" sz="3200" dirty="0" smtClean="0"/>
              <a:t>We are a people of FAITH</a:t>
            </a:r>
            <a:r>
              <a:rPr lang="en-US" sz="3200" dirty="0"/>
              <a:t>!</a:t>
            </a:r>
            <a:endParaRPr lang="en-US" sz="3200" dirty="0" smtClean="0"/>
          </a:p>
          <a:p>
            <a:endParaRPr lang="en-US" sz="3200" dirty="0"/>
          </a:p>
          <a:p>
            <a:r>
              <a:rPr lang="en-US" sz="3600" dirty="0" smtClean="0"/>
              <a:t>Long </a:t>
            </a:r>
            <a:r>
              <a:rPr lang="en-US" sz="3600" dirty="0"/>
              <a:t>have I known from your </a:t>
            </a:r>
            <a:r>
              <a:rPr lang="en-US" sz="3600" dirty="0" smtClean="0"/>
              <a:t>testimonies that </a:t>
            </a:r>
            <a:r>
              <a:rPr lang="en-US" sz="3600" dirty="0"/>
              <a:t>you have founded them forever</a:t>
            </a:r>
            <a:r>
              <a:rPr lang="en-US" sz="3600" dirty="0" smtClean="0"/>
              <a:t>. Psalm 119.152</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43435852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Does TRANSLATION Affect Inspiration?</a:t>
            </a:r>
          </a:p>
        </p:txBody>
      </p:sp>
      <p:sp>
        <p:nvSpPr>
          <p:cNvPr id="3" name="Content Placeholder 2"/>
          <p:cNvSpPr>
            <a:spLocks noGrp="1"/>
          </p:cNvSpPr>
          <p:nvPr>
            <p:ph idx="1"/>
          </p:nvPr>
        </p:nvSpPr>
        <p:spPr/>
        <p:txBody>
          <a:bodyPr>
            <a:normAutofit/>
          </a:bodyPr>
          <a:lstStyle/>
          <a:p>
            <a:r>
              <a:rPr lang="en-US" sz="3200" dirty="0"/>
              <a:t>We are a people of FAITH!</a:t>
            </a:r>
          </a:p>
          <a:p>
            <a:endParaRPr lang="en-US" sz="3200" dirty="0"/>
          </a:p>
          <a:p>
            <a:r>
              <a:rPr lang="en-US" sz="3600" dirty="0"/>
              <a:t>The one who rejects me and does not receive my words has a judge; the word that I have spoken will judge him on the last day</a:t>
            </a:r>
            <a:r>
              <a:rPr lang="en-US" sz="3600" dirty="0" smtClean="0"/>
              <a:t>. John 12.48</a:t>
            </a:r>
            <a:endParaRPr lang="en-US" sz="36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218115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Does TRANSLATION Affect Inspiration?</a:t>
            </a:r>
          </a:p>
        </p:txBody>
      </p:sp>
      <p:sp>
        <p:nvSpPr>
          <p:cNvPr id="3" name="Content Placeholder 2"/>
          <p:cNvSpPr>
            <a:spLocks noGrp="1"/>
          </p:cNvSpPr>
          <p:nvPr>
            <p:ph idx="1"/>
          </p:nvPr>
        </p:nvSpPr>
        <p:spPr>
          <a:xfrm>
            <a:off x="628649" y="1825625"/>
            <a:ext cx="8227967" cy="4351338"/>
          </a:xfrm>
        </p:spPr>
        <p:txBody>
          <a:bodyPr>
            <a:normAutofit/>
          </a:bodyPr>
          <a:lstStyle/>
          <a:p>
            <a:r>
              <a:rPr lang="en-US" sz="3200" dirty="0"/>
              <a:t>We are a people of FAITH!</a:t>
            </a:r>
          </a:p>
          <a:p>
            <a:endParaRPr lang="en-US" sz="3200" dirty="0"/>
          </a:p>
          <a:p>
            <a:r>
              <a:rPr lang="en-US" sz="3000" dirty="0" smtClean="0"/>
              <a:t>Since </a:t>
            </a:r>
            <a:r>
              <a:rPr lang="en-US" sz="3000" dirty="0"/>
              <a:t>you have been born again, not of perishable seed but of </a:t>
            </a:r>
            <a:r>
              <a:rPr lang="en-US" sz="3000" dirty="0" smtClean="0"/>
              <a:t>imperishable, through the </a:t>
            </a:r>
            <a:r>
              <a:rPr lang="en-US" sz="3000" dirty="0"/>
              <a:t>living and abiding word of God; </a:t>
            </a:r>
            <a:r>
              <a:rPr lang="en-US" sz="3000" dirty="0" smtClean="0"/>
              <a:t>for “All </a:t>
            </a:r>
            <a:r>
              <a:rPr lang="en-US" sz="3000" dirty="0"/>
              <a:t>flesh is like </a:t>
            </a:r>
            <a:r>
              <a:rPr lang="en-US" sz="3000" dirty="0" smtClean="0"/>
              <a:t>grass and </a:t>
            </a:r>
            <a:r>
              <a:rPr lang="en-US" sz="3000" dirty="0"/>
              <a:t>all its glory like the flower of </a:t>
            </a:r>
            <a:r>
              <a:rPr lang="en-US" sz="3000" dirty="0" smtClean="0"/>
              <a:t>grass. The </a:t>
            </a:r>
            <a:r>
              <a:rPr lang="en-US" sz="3000" dirty="0"/>
              <a:t>grass </a:t>
            </a:r>
            <a:r>
              <a:rPr lang="en-US" sz="3000" dirty="0" smtClean="0"/>
              <a:t>withers, and </a:t>
            </a:r>
            <a:r>
              <a:rPr lang="en-US" sz="3000" dirty="0"/>
              <a:t>the flower </a:t>
            </a:r>
            <a:r>
              <a:rPr lang="en-US" sz="3000" dirty="0" smtClean="0"/>
              <a:t>falls, but </a:t>
            </a:r>
            <a:r>
              <a:rPr lang="en-US" sz="3000" dirty="0"/>
              <a:t>the word of the Lord remains forever</a:t>
            </a:r>
            <a:r>
              <a:rPr lang="en-US" sz="3000" dirty="0" smtClean="0"/>
              <a:t>.”</a:t>
            </a:r>
          </a:p>
          <a:p>
            <a:r>
              <a:rPr lang="en-US" sz="3000" dirty="0" smtClean="0"/>
              <a:t>1 Peter 1.23-25</a:t>
            </a:r>
            <a:endParaRPr lang="en-US" sz="30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212152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Does TRANSLATION Affect Inspiration?</a:t>
            </a:r>
          </a:p>
        </p:txBody>
      </p:sp>
      <p:sp>
        <p:nvSpPr>
          <p:cNvPr id="3" name="Content Placeholder 2"/>
          <p:cNvSpPr>
            <a:spLocks noGrp="1"/>
          </p:cNvSpPr>
          <p:nvPr>
            <p:ph idx="1"/>
          </p:nvPr>
        </p:nvSpPr>
        <p:spPr/>
        <p:txBody>
          <a:bodyPr>
            <a:noAutofit/>
          </a:bodyPr>
          <a:lstStyle/>
          <a:p>
            <a:r>
              <a:rPr lang="en-US" sz="2400" dirty="0" smtClean="0"/>
              <a:t>117-250 </a:t>
            </a:r>
            <a:r>
              <a:rPr lang="en-US" sz="2400" dirty="0"/>
              <a:t>years before </a:t>
            </a:r>
            <a:r>
              <a:rPr lang="en-US" sz="2400" dirty="0" smtClean="0"/>
              <a:t>Christ, </a:t>
            </a:r>
            <a:r>
              <a:rPr lang="en-US" sz="2400" dirty="0"/>
              <a:t>the Hebrew Scriptures (O.T</a:t>
            </a:r>
            <a:r>
              <a:rPr lang="en-US" sz="2400" dirty="0" smtClean="0"/>
              <a:t>.) </a:t>
            </a:r>
            <a:r>
              <a:rPr lang="en-US" sz="2400" dirty="0"/>
              <a:t>were translated into Greek and called the </a:t>
            </a:r>
            <a:r>
              <a:rPr lang="en-US" sz="2400" dirty="0" smtClean="0"/>
              <a:t>SEPTUAGINT (</a:t>
            </a:r>
            <a:r>
              <a:rPr lang="en-US" sz="2400" dirty="0"/>
              <a:t>LXX - 70 Hebrew translators</a:t>
            </a:r>
            <a:r>
              <a:rPr lang="en-US" sz="2400" dirty="0" smtClean="0"/>
              <a:t>)</a:t>
            </a:r>
          </a:p>
          <a:p>
            <a:endParaRPr lang="en-US" sz="2400" dirty="0"/>
          </a:p>
          <a:p>
            <a:r>
              <a:rPr lang="en-US" sz="2400" dirty="0" smtClean="0"/>
              <a:t>Christ </a:t>
            </a:r>
            <a:r>
              <a:rPr lang="en-US" sz="2400" dirty="0"/>
              <a:t>and the N.T. authors frequently </a:t>
            </a:r>
            <a:r>
              <a:rPr lang="en-US" sz="2400" dirty="0" smtClean="0"/>
              <a:t>QUOTED from </a:t>
            </a:r>
            <a:r>
              <a:rPr lang="en-US" sz="2400" dirty="0"/>
              <a:t>the translation of the O.T. Hebrew Scriptures (the Septuagint</a:t>
            </a:r>
            <a:r>
              <a:rPr lang="en-US" sz="2400" dirty="0" smtClean="0"/>
              <a:t>)!</a:t>
            </a:r>
          </a:p>
          <a:p>
            <a:endParaRPr lang="en-US" sz="2400" dirty="0"/>
          </a:p>
          <a:p>
            <a:r>
              <a:rPr lang="en-US" sz="2400" dirty="0" smtClean="0"/>
              <a:t>The translation PROCESS from </a:t>
            </a:r>
            <a:r>
              <a:rPr lang="en-US" sz="2400" dirty="0"/>
              <a:t>Hebrew to Greek did not alter the fact that the message was God’s </a:t>
            </a:r>
            <a:r>
              <a:rPr lang="en-US" sz="2400" dirty="0" smtClean="0"/>
              <a:t>word</a:t>
            </a:r>
            <a:r>
              <a:rPr lang="en-US" sz="2400" dirty="0"/>
              <a:t> </a:t>
            </a:r>
            <a:r>
              <a:rPr lang="en-US" sz="2400" dirty="0" smtClean="0"/>
              <a:t>nor did it </a:t>
            </a:r>
            <a:r>
              <a:rPr lang="en-US" sz="2400" dirty="0"/>
              <a:t>destroy the sacred </a:t>
            </a:r>
            <a:r>
              <a:rPr lang="en-US" sz="2400" dirty="0" smtClean="0"/>
              <a:t>TRUTH of </a:t>
            </a:r>
            <a:r>
              <a:rPr lang="en-US" sz="2400" dirty="0"/>
              <a:t>the original </a:t>
            </a:r>
            <a:r>
              <a:rPr lang="en-US" sz="2400" dirty="0" smtClean="0"/>
              <a:t>documents</a:t>
            </a:r>
            <a:r>
              <a:rPr lang="en-US" sz="2400" dirty="0"/>
              <a:t>.</a:t>
            </a:r>
            <a:endParaRPr lang="en-US" sz="24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93316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a:t>
            </a:r>
            <a:r>
              <a:rPr lang="en-US" sz="3600" dirty="0" smtClean="0"/>
              <a:t>Different WORDS and PHRASES?</a:t>
            </a:r>
            <a:endParaRPr lang="en-US" sz="3600" dirty="0"/>
          </a:p>
        </p:txBody>
      </p:sp>
      <p:sp>
        <p:nvSpPr>
          <p:cNvPr id="3" name="Content Placeholder 2"/>
          <p:cNvSpPr>
            <a:spLocks noGrp="1"/>
          </p:cNvSpPr>
          <p:nvPr>
            <p:ph idx="1"/>
          </p:nvPr>
        </p:nvSpPr>
        <p:spPr/>
        <p:txBody>
          <a:bodyPr>
            <a:noAutofit/>
          </a:bodyPr>
          <a:lstStyle/>
          <a:p>
            <a:r>
              <a:rPr lang="en-US" sz="3200" dirty="0" smtClean="0"/>
              <a:t>Because languages change over TIME.</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36545806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680</TotalTime>
  <Words>891</Words>
  <Application>Microsoft Macintosh PowerPoint</Application>
  <PresentationFormat>On-screen Show (4:3)</PresentationFormat>
  <Paragraphs>123</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Calibri Light</vt:lpstr>
      <vt:lpstr>Corbel</vt:lpstr>
      <vt:lpstr>Arial</vt:lpstr>
      <vt:lpstr>Office Theme</vt:lpstr>
      <vt:lpstr>PowerPoint Presentation</vt:lpstr>
      <vt:lpstr>Review – Listen Online: txkchurch.com</vt:lpstr>
      <vt:lpstr>Review – Listen Online: txkchurch.com</vt:lpstr>
      <vt:lpstr>Review – Listen Online: txkchurch.com</vt:lpstr>
      <vt:lpstr>Does TRANSLATION Affect Inspiration?</vt:lpstr>
      <vt:lpstr>Does TRANSLATION Affect Inspiration?</vt:lpstr>
      <vt:lpstr>Does TRANSLATION Affect Inspiration?</vt:lpstr>
      <vt:lpstr>Does TRANSLATION Affect Inspiration?</vt:lpstr>
      <vt:lpstr>Why Different WORDS and PHRASES?</vt:lpstr>
      <vt:lpstr>Why Different WORDS and PHRASES?</vt:lpstr>
      <vt:lpstr>Why Different WORDS and PHRASES?</vt:lpstr>
      <vt:lpstr>Why Different WORDS and PHRASES?</vt:lpstr>
      <vt:lpstr>Why Different WORDS and PHRASES?</vt:lpstr>
      <vt:lpstr>Why Different WORDS and PHRASES?</vt:lpstr>
      <vt:lpstr>Why Different WORDS and PHRASES?</vt:lpstr>
      <vt:lpstr>Why Different WORDS and PHRASES?</vt:lpstr>
      <vt:lpstr>Why Different WORDS and PHRASES?</vt:lpstr>
      <vt:lpstr>Why Different WORDS and PHRASES?</vt:lpstr>
      <vt:lpstr>Why Different WORDS and PHRASES?</vt:lpstr>
      <vt:lpstr>Why Different WORDS and PHRASES?</vt:lpstr>
      <vt:lpstr>Why Different WORDS and PHRASES?</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46</cp:revision>
  <dcterms:created xsi:type="dcterms:W3CDTF">2017-04-09T02:09:31Z</dcterms:created>
  <dcterms:modified xsi:type="dcterms:W3CDTF">2017-04-23T05:47:28Z</dcterms:modified>
</cp:coreProperties>
</file>