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65"/>
    <p:restoredTop sz="95515"/>
  </p:normalViewPr>
  <p:slideViewPr>
    <p:cSldViewPr snapToGrid="0" snapToObjects="1">
      <p:cViewPr varScale="1">
        <p:scale>
          <a:sx n="104" d="100"/>
          <a:sy n="104" d="100"/>
        </p:scale>
        <p:origin x="14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EDA699-EC2E-9A40-A67A-3F07B1A26D2D}" type="datetimeFigureOut">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60975-1734-EF40-9168-F9D4DD316FA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EDA699-EC2E-9A40-A67A-3F07B1A26D2D}" type="datetimeFigureOut">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60975-1734-EF40-9168-F9D4DD316F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EDA699-EC2E-9A40-A67A-3F07B1A26D2D}" type="datetimeFigureOut">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60975-1734-EF40-9168-F9D4DD316F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3918966" cy="1325563"/>
          </a:xfrm>
        </p:spPr>
        <p:txBody>
          <a:bodyPr>
            <a:normAutofit/>
          </a:bodyPr>
          <a:lstStyle>
            <a:lvl1pPr marL="0" indent="0">
              <a:buFont typeface="Arial" charset="0"/>
              <a:buNone/>
              <a:defRPr sz="4000" b="1">
                <a:latin typeface="Corbel" charset="0"/>
                <a:ea typeface="Corbel" charset="0"/>
                <a:cs typeface="Corbe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spcBef>
                <a:spcPts val="0"/>
              </a:spcBef>
              <a:buNone/>
              <a:defRPr b="1">
                <a:latin typeface="Corbel" charset="0"/>
                <a:ea typeface="Corbel" charset="0"/>
                <a:cs typeface="Corbel" charset="0"/>
              </a:defRPr>
            </a:lvl1pPr>
            <a:lvl2pPr marL="457200" indent="0">
              <a:spcBef>
                <a:spcPts val="0"/>
              </a:spcBef>
              <a:buNone/>
              <a:defRPr b="1">
                <a:latin typeface="Corbel" charset="0"/>
                <a:ea typeface="Corbel" charset="0"/>
                <a:cs typeface="Corbel" charset="0"/>
              </a:defRPr>
            </a:lvl2pPr>
            <a:lvl3pPr marL="914400" indent="0">
              <a:spcBef>
                <a:spcPts val="0"/>
              </a:spcBef>
              <a:buNone/>
              <a:defRPr b="1">
                <a:latin typeface="Corbel" charset="0"/>
                <a:ea typeface="Corbel" charset="0"/>
                <a:cs typeface="Corbel" charset="0"/>
              </a:defRPr>
            </a:lvl3pPr>
            <a:lvl4pPr marL="1371600" indent="0">
              <a:spcBef>
                <a:spcPts val="0"/>
              </a:spcBef>
              <a:buNone/>
              <a:defRPr b="1">
                <a:latin typeface="Corbel" charset="0"/>
                <a:ea typeface="Corbel" charset="0"/>
                <a:cs typeface="Corbel" charset="0"/>
              </a:defRPr>
            </a:lvl4pPr>
            <a:lvl5pPr marL="1828800" indent="0">
              <a:spcBef>
                <a:spcPts val="0"/>
              </a:spcBef>
              <a:buNone/>
              <a:defRPr b="1">
                <a:latin typeface="Corbel" charset="0"/>
                <a:ea typeface="Corbel" charset="0"/>
                <a:cs typeface="Corbe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FEDA699-EC2E-9A40-A67A-3F07B1A26D2D}" type="datetimeFigureOut">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60975-1734-EF40-9168-F9D4DD316F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EDA699-EC2E-9A40-A67A-3F07B1A26D2D}" type="datetimeFigureOut">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60975-1734-EF40-9168-F9D4DD316FA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EDA699-EC2E-9A40-A67A-3F07B1A26D2D}" type="datetimeFigureOut">
              <a:rPr lang="en-US" smtClean="0"/>
              <a:t>3/19/17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60975-1734-EF40-9168-F9D4DD316F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EDA699-EC2E-9A40-A67A-3F07B1A26D2D}" type="datetimeFigureOut">
              <a:rPr lang="en-US" smtClean="0"/>
              <a:t>3/19/17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460975-1734-EF40-9168-F9D4DD316F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EDA699-EC2E-9A40-A67A-3F07B1A26D2D}" type="datetimeFigureOut">
              <a:rPr lang="en-US" smtClean="0"/>
              <a:t>3/19/17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460975-1734-EF40-9168-F9D4DD316F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EDA699-EC2E-9A40-A67A-3F07B1A26D2D}" type="datetimeFigureOut">
              <a:rPr lang="en-US" smtClean="0"/>
              <a:t>3/19/17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460975-1734-EF40-9168-F9D4DD316F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EDA699-EC2E-9A40-A67A-3F07B1A26D2D}" type="datetimeFigureOut">
              <a:rPr lang="en-US" smtClean="0"/>
              <a:t>3/19/17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60975-1734-EF40-9168-F9D4DD316F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EDA699-EC2E-9A40-A67A-3F07B1A26D2D}" type="datetimeFigureOut">
              <a:rPr lang="en-US" smtClean="0"/>
              <a:t>3/19/17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60975-1734-EF40-9168-F9D4DD316FA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EDA699-EC2E-9A40-A67A-3F07B1A26D2D}" type="datetimeFigureOut">
              <a:rPr lang="en-US" smtClean="0"/>
              <a:t>3/19/17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60975-1734-EF40-9168-F9D4DD316FA8}" type="slidenum">
              <a:rPr lang="en-US" smtClean="0"/>
              <a:t>‹#›</a:t>
            </a:fld>
            <a:endParaRPr lang="en-US"/>
          </a:p>
        </p:txBody>
      </p:sp>
    </p:spTree>
    <p:extLst>
      <p:ext uri="{BB962C8B-B14F-4D97-AF65-F5344CB8AC3E}">
        <p14:creationId xmlns:p14="http://schemas.microsoft.com/office/powerpoint/2010/main" val="3302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1826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p:txBody>
          <a:bodyPr>
            <a:normAutofit/>
          </a:bodyPr>
          <a:lstStyle/>
          <a:p>
            <a:pPr lvl="0"/>
            <a:r>
              <a:rPr lang="en-US" sz="3200" dirty="0"/>
              <a:t>Virtue: “manliness (valor), i.e. </a:t>
            </a:r>
            <a:r>
              <a:rPr lang="en-US" sz="3200" dirty="0" smtClean="0"/>
              <a:t>[moral] excellence</a:t>
            </a:r>
            <a:r>
              <a:rPr lang="en-US" sz="3200" dirty="0"/>
              <a:t>” (Strong’s); “moral goodness” (</a:t>
            </a:r>
            <a:r>
              <a:rPr lang="en-US" sz="3200" dirty="0" smtClean="0"/>
              <a:t>Thayer).</a:t>
            </a:r>
          </a:p>
          <a:p>
            <a:pPr lvl="0"/>
            <a:endParaRPr lang="en-US" sz="3200" dirty="0"/>
          </a:p>
          <a:p>
            <a:r>
              <a:rPr lang="en-US" sz="3200" dirty="0"/>
              <a:t>Let us have the courage to do what God would have us to do, regardless of the physical consequences we may face!</a:t>
            </a:r>
          </a:p>
        </p:txBody>
      </p:sp>
    </p:spTree>
    <p:extLst>
      <p:ext uri="{BB962C8B-B14F-4D97-AF65-F5344CB8AC3E}">
        <p14:creationId xmlns:p14="http://schemas.microsoft.com/office/powerpoint/2010/main" val="1336352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a:xfrm>
            <a:off x="628649" y="1825624"/>
            <a:ext cx="8371659" cy="5032375"/>
          </a:xfrm>
        </p:spPr>
        <p:txBody>
          <a:bodyPr>
            <a:noAutofit/>
          </a:bodyPr>
          <a:lstStyle/>
          <a:p>
            <a:r>
              <a:rPr lang="en-US" dirty="0" smtClean="0"/>
              <a:t>What virtue demands:</a:t>
            </a:r>
          </a:p>
          <a:p>
            <a:endParaRPr lang="en-US" dirty="0"/>
          </a:p>
          <a:p>
            <a:pPr lvl="1">
              <a:lnSpc>
                <a:spcPct val="70000"/>
              </a:lnSpc>
            </a:pPr>
            <a:r>
              <a:rPr lang="en-US" sz="2800" dirty="0" smtClean="0"/>
              <a:t>Confessing </a:t>
            </a:r>
            <a:r>
              <a:rPr lang="en-US" sz="2800" dirty="0"/>
              <a:t>Christ: Matt. 10.32-33</a:t>
            </a:r>
          </a:p>
          <a:p>
            <a:pPr lvl="1">
              <a:lnSpc>
                <a:spcPct val="70000"/>
              </a:lnSpc>
            </a:pPr>
            <a:endParaRPr lang="en-US" sz="2800" dirty="0" smtClean="0"/>
          </a:p>
          <a:p>
            <a:pPr lvl="1">
              <a:lnSpc>
                <a:spcPct val="70000"/>
              </a:lnSpc>
            </a:pPr>
            <a:r>
              <a:rPr lang="en-US" sz="2800" dirty="0" smtClean="0"/>
              <a:t>Withstanding </a:t>
            </a:r>
            <a:r>
              <a:rPr lang="en-US" sz="2800" dirty="0"/>
              <a:t>temptation: 1 Peter 5.8-9</a:t>
            </a:r>
          </a:p>
          <a:p>
            <a:pPr lvl="1">
              <a:lnSpc>
                <a:spcPct val="70000"/>
              </a:lnSpc>
            </a:pPr>
            <a:endParaRPr lang="en-US" sz="2800" dirty="0" smtClean="0"/>
          </a:p>
          <a:p>
            <a:pPr lvl="1">
              <a:lnSpc>
                <a:spcPct val="70000"/>
              </a:lnSpc>
            </a:pPr>
            <a:r>
              <a:rPr lang="en-US" sz="2800" dirty="0" smtClean="0"/>
              <a:t>Confessing </a:t>
            </a:r>
            <a:r>
              <a:rPr lang="en-US" sz="2800" dirty="0"/>
              <a:t>our sins: James 5.16</a:t>
            </a:r>
          </a:p>
          <a:p>
            <a:pPr lvl="1">
              <a:lnSpc>
                <a:spcPct val="70000"/>
              </a:lnSpc>
            </a:pPr>
            <a:endParaRPr lang="en-US" sz="2800" dirty="0" smtClean="0"/>
          </a:p>
          <a:p>
            <a:pPr lvl="1">
              <a:lnSpc>
                <a:spcPct val="70000"/>
              </a:lnSpc>
            </a:pPr>
            <a:r>
              <a:rPr lang="en-US" sz="2800" dirty="0" smtClean="0"/>
              <a:t>Rebuking </a:t>
            </a:r>
            <a:r>
              <a:rPr lang="en-US" sz="2800" dirty="0"/>
              <a:t>sin: Luke 17.3</a:t>
            </a:r>
          </a:p>
          <a:p>
            <a:pPr lvl="1">
              <a:lnSpc>
                <a:spcPct val="70000"/>
              </a:lnSpc>
            </a:pPr>
            <a:endParaRPr lang="en-US" sz="2800" dirty="0" smtClean="0"/>
          </a:p>
          <a:p>
            <a:pPr lvl="1">
              <a:lnSpc>
                <a:spcPct val="70000"/>
              </a:lnSpc>
            </a:pPr>
            <a:r>
              <a:rPr lang="en-US" sz="2800" dirty="0" smtClean="0"/>
              <a:t>Giving </a:t>
            </a:r>
            <a:r>
              <a:rPr lang="en-US" sz="2800" dirty="0"/>
              <a:t>a reason for </a:t>
            </a:r>
            <a:r>
              <a:rPr lang="en-US" sz="2800" dirty="0" smtClean="0"/>
              <a:t>our hope: </a:t>
            </a:r>
            <a:r>
              <a:rPr lang="en-US" sz="2800" dirty="0"/>
              <a:t>1 Peter 3.15</a:t>
            </a:r>
          </a:p>
          <a:p>
            <a:pPr lvl="1">
              <a:lnSpc>
                <a:spcPct val="70000"/>
              </a:lnSpc>
            </a:pPr>
            <a:endParaRPr lang="en-US" sz="2800" dirty="0" smtClean="0"/>
          </a:p>
          <a:p>
            <a:pPr lvl="1">
              <a:lnSpc>
                <a:spcPct val="70000"/>
              </a:lnSpc>
            </a:pPr>
            <a:r>
              <a:rPr lang="en-US" sz="2800" dirty="0" smtClean="0"/>
              <a:t>Contending </a:t>
            </a:r>
            <a:r>
              <a:rPr lang="en-US" sz="2800" dirty="0"/>
              <a:t>for the faith: Jude 3</a:t>
            </a:r>
          </a:p>
          <a:p>
            <a:pPr lvl="1">
              <a:lnSpc>
                <a:spcPct val="70000"/>
              </a:lnSpc>
            </a:pPr>
            <a:endParaRPr lang="en-US" sz="2800" dirty="0" smtClean="0"/>
          </a:p>
          <a:p>
            <a:pPr lvl="1">
              <a:lnSpc>
                <a:spcPct val="70000"/>
              </a:lnSpc>
            </a:pPr>
            <a:r>
              <a:rPr lang="en-US" sz="2800" dirty="0" smtClean="0"/>
              <a:t>Living </a:t>
            </a:r>
            <a:r>
              <a:rPr lang="en-US" sz="2800" dirty="0"/>
              <a:t>godly: 2 Tim. </a:t>
            </a:r>
            <a:r>
              <a:rPr lang="en-US" sz="2800" dirty="0" smtClean="0"/>
              <a:t>3.12</a:t>
            </a:r>
            <a:endParaRPr lang="en-US" sz="2800" dirty="0"/>
          </a:p>
        </p:txBody>
      </p:sp>
    </p:spTree>
    <p:extLst>
      <p:ext uri="{BB962C8B-B14F-4D97-AF65-F5344CB8AC3E}">
        <p14:creationId xmlns:p14="http://schemas.microsoft.com/office/powerpoint/2010/main" val="657070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p:txBody>
          <a:bodyPr/>
          <a:lstStyle/>
          <a:p>
            <a:r>
              <a:rPr lang="en-US" sz="3200" dirty="0"/>
              <a:t>Examples of virtue:</a:t>
            </a:r>
          </a:p>
          <a:p>
            <a:pPr lvl="1"/>
            <a:endParaRPr lang="en-US" dirty="0" smtClean="0"/>
          </a:p>
          <a:p>
            <a:pPr lvl="1"/>
            <a:r>
              <a:rPr lang="en-US" sz="2800" dirty="0" smtClean="0"/>
              <a:t>Shadrach</a:t>
            </a:r>
            <a:r>
              <a:rPr lang="en-US" sz="2800" dirty="0"/>
              <a:t>, Meshach, &amp; Abednego: Dan. 3.16-18</a:t>
            </a:r>
          </a:p>
          <a:p>
            <a:pPr lvl="1"/>
            <a:endParaRPr lang="en-US" sz="2800" dirty="0" smtClean="0"/>
          </a:p>
          <a:p>
            <a:pPr lvl="1"/>
            <a:r>
              <a:rPr lang="en-US" sz="2800" dirty="0" smtClean="0"/>
              <a:t>Daniel</a:t>
            </a:r>
            <a:r>
              <a:rPr lang="en-US" sz="2800" dirty="0"/>
              <a:t>: Dan. 6.6-10</a:t>
            </a:r>
          </a:p>
          <a:p>
            <a:pPr lvl="1"/>
            <a:endParaRPr lang="en-US" sz="2800" dirty="0" smtClean="0"/>
          </a:p>
          <a:p>
            <a:pPr lvl="1"/>
            <a:r>
              <a:rPr lang="en-US" sz="2800" dirty="0" smtClean="0"/>
              <a:t>Moses</a:t>
            </a:r>
            <a:r>
              <a:rPr lang="en-US" sz="2800" dirty="0"/>
              <a:t>: Heb. 11.24-27</a:t>
            </a:r>
          </a:p>
          <a:p>
            <a:pPr lvl="1"/>
            <a:endParaRPr lang="en-US" sz="2800" dirty="0" smtClean="0"/>
          </a:p>
          <a:p>
            <a:pPr lvl="1"/>
            <a:r>
              <a:rPr lang="en-US" sz="2800" dirty="0" smtClean="0"/>
              <a:t>Stephen</a:t>
            </a:r>
            <a:r>
              <a:rPr lang="en-US" sz="2800" dirty="0"/>
              <a:t>: Acts 7</a:t>
            </a:r>
          </a:p>
          <a:p>
            <a:pPr lvl="1"/>
            <a:endParaRPr lang="en-US" sz="2800" dirty="0" smtClean="0"/>
          </a:p>
          <a:p>
            <a:pPr lvl="1"/>
            <a:r>
              <a:rPr lang="en-US" sz="2800" dirty="0" smtClean="0"/>
              <a:t>Paul</a:t>
            </a:r>
            <a:r>
              <a:rPr lang="en-US" sz="2800" dirty="0"/>
              <a:t>: Acts 20.22-24; </a:t>
            </a:r>
            <a:r>
              <a:rPr lang="en-US" sz="2800" dirty="0" smtClean="0"/>
              <a:t>21.10-13</a:t>
            </a:r>
            <a:endParaRPr lang="en-US" sz="2800" dirty="0"/>
          </a:p>
        </p:txBody>
      </p:sp>
    </p:spTree>
    <p:extLst>
      <p:ext uri="{BB962C8B-B14F-4D97-AF65-F5344CB8AC3E}">
        <p14:creationId xmlns:p14="http://schemas.microsoft.com/office/powerpoint/2010/main" val="418446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p:txBody>
          <a:bodyPr>
            <a:normAutofit/>
          </a:bodyPr>
          <a:lstStyle/>
          <a:p>
            <a:r>
              <a:rPr lang="en-US" dirty="0" smtClean="0"/>
              <a:t>Knowledge: awareness and understanding of facts: Eph. 5.17; Phil</a:t>
            </a:r>
            <a:r>
              <a:rPr lang="en-US" dirty="0"/>
              <a:t>. 1.9-11; Col. </a:t>
            </a:r>
            <a:r>
              <a:rPr lang="en-US" dirty="0" smtClean="0"/>
              <a:t>1.9-10</a:t>
            </a:r>
          </a:p>
          <a:p>
            <a:endParaRPr lang="en-US" dirty="0" smtClean="0"/>
          </a:p>
          <a:p>
            <a:r>
              <a:rPr lang="en-US" dirty="0" smtClean="0"/>
              <a:t>Importance </a:t>
            </a:r>
            <a:r>
              <a:rPr lang="en-US" dirty="0"/>
              <a:t>of knowledge:</a:t>
            </a:r>
            <a:endParaRPr lang="en-US" sz="2000" dirty="0"/>
          </a:p>
          <a:p>
            <a:pPr lvl="1"/>
            <a:r>
              <a:rPr lang="en-US" dirty="0"/>
              <a:t>Ignorance produces error: Matt. 22.29; 2 Peter 3.16</a:t>
            </a:r>
            <a:endParaRPr lang="en-US" sz="1800" dirty="0"/>
          </a:p>
          <a:p>
            <a:pPr lvl="1"/>
            <a:endParaRPr lang="en-US" dirty="0" smtClean="0"/>
          </a:p>
          <a:p>
            <a:pPr lvl="1"/>
            <a:r>
              <a:rPr lang="en-US" dirty="0" smtClean="0"/>
              <a:t>Zeal </a:t>
            </a:r>
            <a:r>
              <a:rPr lang="en-US" dirty="0"/>
              <a:t>without knowledge leads to self-righteousness: Rom. 10.1-3</a:t>
            </a:r>
            <a:endParaRPr lang="en-US" sz="1800" dirty="0"/>
          </a:p>
          <a:p>
            <a:pPr lvl="1"/>
            <a:endParaRPr lang="en-US" dirty="0" smtClean="0"/>
          </a:p>
          <a:p>
            <a:pPr lvl="1"/>
            <a:r>
              <a:rPr lang="en-US" dirty="0" smtClean="0"/>
              <a:t>Israel </a:t>
            </a:r>
            <a:r>
              <a:rPr lang="en-US" dirty="0"/>
              <a:t>was destroyed for a lack of knowledge: Hosea </a:t>
            </a:r>
            <a:r>
              <a:rPr lang="en-US" dirty="0" smtClean="0"/>
              <a:t>4.6</a:t>
            </a:r>
            <a:endParaRPr lang="en-US" sz="1800" dirty="0"/>
          </a:p>
        </p:txBody>
      </p:sp>
    </p:spTree>
    <p:extLst>
      <p:ext uri="{BB962C8B-B14F-4D97-AF65-F5344CB8AC3E}">
        <p14:creationId xmlns:p14="http://schemas.microsoft.com/office/powerpoint/2010/main" val="1402751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a:xfrm>
            <a:off x="628650" y="1825624"/>
            <a:ext cx="8515350" cy="5032375"/>
          </a:xfrm>
        </p:spPr>
        <p:txBody>
          <a:bodyPr>
            <a:normAutofit/>
          </a:bodyPr>
          <a:lstStyle/>
          <a:p>
            <a:pPr>
              <a:lnSpc>
                <a:spcPct val="100000"/>
              </a:lnSpc>
            </a:pPr>
            <a:r>
              <a:rPr lang="en-US" dirty="0"/>
              <a:t>Benefits of knowledge:</a:t>
            </a:r>
            <a:endParaRPr lang="en-US" sz="2000" dirty="0"/>
          </a:p>
          <a:p>
            <a:pPr lvl="1">
              <a:lnSpc>
                <a:spcPct val="100000"/>
              </a:lnSpc>
            </a:pPr>
            <a:r>
              <a:rPr lang="en-US" dirty="0"/>
              <a:t>Conviction of sin: Acts 2.37; cf. John 16.18</a:t>
            </a:r>
          </a:p>
          <a:p>
            <a:pPr lvl="1">
              <a:lnSpc>
                <a:spcPct val="100000"/>
              </a:lnSpc>
            </a:pPr>
            <a:r>
              <a:rPr lang="en-US" dirty="0"/>
              <a:t>Defense against temptation: Matt. 4.1-10</a:t>
            </a:r>
          </a:p>
          <a:p>
            <a:pPr lvl="1">
              <a:lnSpc>
                <a:spcPct val="100000"/>
              </a:lnSpc>
            </a:pPr>
            <a:r>
              <a:rPr lang="en-US" dirty="0"/>
              <a:t>Doctrinal stability: Eph. 4.11-16; 2 Tim. 3.16-4.4</a:t>
            </a:r>
          </a:p>
          <a:p>
            <a:pPr lvl="1">
              <a:lnSpc>
                <a:spcPct val="100000"/>
              </a:lnSpc>
            </a:pPr>
            <a:r>
              <a:rPr lang="en-US" dirty="0"/>
              <a:t>Stronger faith: Rom. 10.17</a:t>
            </a:r>
          </a:p>
          <a:p>
            <a:pPr>
              <a:lnSpc>
                <a:spcPct val="100000"/>
              </a:lnSpc>
            </a:pPr>
            <a:endParaRPr lang="en-US" dirty="0" smtClean="0"/>
          </a:p>
          <a:p>
            <a:pPr>
              <a:lnSpc>
                <a:spcPct val="100000"/>
              </a:lnSpc>
            </a:pPr>
            <a:r>
              <a:rPr lang="en-US" dirty="0" smtClean="0"/>
              <a:t>How </a:t>
            </a:r>
            <a:r>
              <a:rPr lang="en-US" dirty="0"/>
              <a:t>to add knowledge:</a:t>
            </a:r>
            <a:endParaRPr lang="en-US" sz="2000" dirty="0"/>
          </a:p>
          <a:p>
            <a:pPr lvl="1">
              <a:lnSpc>
                <a:spcPct val="100000"/>
              </a:lnSpc>
            </a:pPr>
            <a:r>
              <a:rPr lang="en-US" dirty="0"/>
              <a:t>Not simply by learning: 2 Tim. 3.7</a:t>
            </a:r>
          </a:p>
          <a:p>
            <a:pPr lvl="1">
              <a:lnSpc>
                <a:spcPct val="100000"/>
              </a:lnSpc>
            </a:pPr>
            <a:r>
              <a:rPr lang="en-US" dirty="0"/>
              <a:t>A love of the truth: 2 Thess. </a:t>
            </a:r>
            <a:r>
              <a:rPr lang="en-US" dirty="0" smtClean="0"/>
              <a:t>2.10-12</a:t>
            </a:r>
            <a:endParaRPr lang="en-US" dirty="0"/>
          </a:p>
          <a:p>
            <a:pPr lvl="1">
              <a:lnSpc>
                <a:spcPct val="100000"/>
              </a:lnSpc>
            </a:pPr>
            <a:r>
              <a:rPr lang="en-US" dirty="0"/>
              <a:t>A seeking to know the </a:t>
            </a:r>
            <a:r>
              <a:rPr lang="en-US" dirty="0" smtClean="0"/>
              <a:t>truth: Matt. 5.6; John </a:t>
            </a:r>
            <a:r>
              <a:rPr lang="en-US" dirty="0"/>
              <a:t>8.32; Acts 17.11; 2 Tim. 2.15; Heb. 5.11-14; Psalm 1.1-3</a:t>
            </a:r>
          </a:p>
          <a:p>
            <a:pPr lvl="1">
              <a:lnSpc>
                <a:spcPct val="100000"/>
              </a:lnSpc>
            </a:pPr>
            <a:r>
              <a:rPr lang="en-US" dirty="0"/>
              <a:t>A desire to obey the truth: John 7.17; Matt. 7.21</a:t>
            </a:r>
          </a:p>
        </p:txBody>
      </p:sp>
    </p:spTree>
    <p:extLst>
      <p:ext uri="{BB962C8B-B14F-4D97-AF65-F5344CB8AC3E}">
        <p14:creationId xmlns:p14="http://schemas.microsoft.com/office/powerpoint/2010/main" val="789630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p:txBody>
          <a:bodyPr/>
          <a:lstStyle/>
          <a:p>
            <a:pPr lvl="0"/>
            <a:r>
              <a:rPr lang="en-US" dirty="0"/>
              <a:t>Self-control [mastery over self; temperance]</a:t>
            </a:r>
            <a:endParaRPr lang="en-US" sz="1800" dirty="0"/>
          </a:p>
          <a:p>
            <a:pPr lvl="1"/>
            <a:endParaRPr lang="en-US" dirty="0" smtClean="0"/>
          </a:p>
          <a:p>
            <a:pPr lvl="1"/>
            <a:r>
              <a:rPr lang="en-US" dirty="0" smtClean="0"/>
              <a:t>… </a:t>
            </a:r>
            <a:r>
              <a:rPr lang="en-US" dirty="0"/>
              <a:t>to exercise complete control over one’s desires and actions—‘to control oneself, to exercise self- control, self-control.’ … ‘to hold oneself in,’ ‘to command oneself,’ ‘to be a chief of oneself,’ ‘to make one’s heart be obedient,’ ‘to command one’s own desires,’ ‘to be the master of what one wants,’ or ‘to say No to one’s body.’ … </a:t>
            </a:r>
            <a:r>
              <a:rPr lang="en-US" sz="1600" dirty="0"/>
              <a:t>(</a:t>
            </a:r>
            <a:r>
              <a:rPr lang="en-US" sz="1600" dirty="0" err="1"/>
              <a:t>Louw</a:t>
            </a:r>
            <a:r>
              <a:rPr lang="en-US" sz="1600" dirty="0"/>
              <a:t>, J. P., &amp; Nida, E. A. (1996). Greek-English lexicon of the New Testament: based on semantic domains (electronic ed. of the 2nd edition., Vol. 1, pp. 750–751). New York: United Bible Societies.)</a:t>
            </a:r>
          </a:p>
          <a:p>
            <a:endParaRPr lang="en-US" dirty="0"/>
          </a:p>
        </p:txBody>
      </p:sp>
    </p:spTree>
    <p:extLst>
      <p:ext uri="{BB962C8B-B14F-4D97-AF65-F5344CB8AC3E}">
        <p14:creationId xmlns:p14="http://schemas.microsoft.com/office/powerpoint/2010/main" val="1658326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p:txBody>
          <a:bodyPr>
            <a:normAutofit/>
          </a:bodyPr>
          <a:lstStyle/>
          <a:p>
            <a:r>
              <a:rPr lang="en-US" dirty="0"/>
              <a:t>We need self-control from all kinds of things:</a:t>
            </a:r>
          </a:p>
          <a:p>
            <a:pPr lvl="1"/>
            <a:r>
              <a:rPr lang="en-US" dirty="0"/>
              <a:t>Emotions (anger, fear, hatred, </a:t>
            </a:r>
            <a:r>
              <a:rPr lang="en-US" dirty="0" smtClean="0"/>
              <a:t>grief</a:t>
            </a:r>
            <a:r>
              <a:rPr lang="en-US" dirty="0"/>
              <a:t>, </a:t>
            </a:r>
            <a:r>
              <a:rPr lang="en-US" dirty="0" smtClean="0"/>
              <a:t>worry</a:t>
            </a:r>
            <a:r>
              <a:rPr lang="en-US" dirty="0"/>
              <a:t>, etc.)</a:t>
            </a:r>
          </a:p>
          <a:p>
            <a:pPr lvl="1"/>
            <a:endParaRPr lang="en-US" dirty="0" smtClean="0"/>
          </a:p>
          <a:p>
            <a:pPr lvl="1"/>
            <a:r>
              <a:rPr lang="en-US" dirty="0" smtClean="0"/>
              <a:t>Social </a:t>
            </a:r>
            <a:r>
              <a:rPr lang="en-US" dirty="0"/>
              <a:t>pressure (from family and/or peers)</a:t>
            </a:r>
          </a:p>
          <a:p>
            <a:pPr lvl="1"/>
            <a:endParaRPr lang="en-US" dirty="0" smtClean="0"/>
          </a:p>
          <a:p>
            <a:pPr lvl="1"/>
            <a:r>
              <a:rPr lang="en-US" dirty="0" smtClean="0"/>
              <a:t>Habit-forming </a:t>
            </a:r>
            <a:r>
              <a:rPr lang="en-US" dirty="0"/>
              <a:t>drugs (tobacco, alcohol, </a:t>
            </a:r>
            <a:r>
              <a:rPr lang="en-US" dirty="0" smtClean="0"/>
              <a:t>etc</a:t>
            </a:r>
            <a:r>
              <a:rPr lang="en-US" dirty="0"/>
              <a:t>.)</a:t>
            </a:r>
          </a:p>
          <a:p>
            <a:pPr lvl="1"/>
            <a:endParaRPr lang="en-US" dirty="0" smtClean="0"/>
          </a:p>
          <a:p>
            <a:pPr lvl="1"/>
            <a:r>
              <a:rPr lang="en-US" dirty="0" smtClean="0"/>
              <a:t>Desires </a:t>
            </a:r>
            <a:r>
              <a:rPr lang="en-US" dirty="0"/>
              <a:t>(for food, sexual intimacy, money, etc.)</a:t>
            </a:r>
          </a:p>
          <a:p>
            <a:pPr lvl="1"/>
            <a:endParaRPr lang="en-US" dirty="0" smtClean="0"/>
          </a:p>
          <a:p>
            <a:pPr lvl="1"/>
            <a:r>
              <a:rPr lang="en-US" dirty="0" smtClean="0"/>
              <a:t>The </a:t>
            </a:r>
            <a:r>
              <a:rPr lang="en-US" dirty="0"/>
              <a:t>tongue (lying, cursing, offending, gossiping)</a:t>
            </a:r>
          </a:p>
          <a:p>
            <a:pPr lvl="1"/>
            <a:endParaRPr lang="en-US" dirty="0" smtClean="0"/>
          </a:p>
          <a:p>
            <a:pPr lvl="1"/>
            <a:r>
              <a:rPr lang="en-US" dirty="0" smtClean="0"/>
              <a:t>Knowledge</a:t>
            </a:r>
            <a:r>
              <a:rPr lang="en-US" dirty="0"/>
              <a:t>: cf. 1 Cor. </a:t>
            </a:r>
            <a:r>
              <a:rPr lang="en-US" dirty="0" smtClean="0"/>
              <a:t>8.1</a:t>
            </a:r>
            <a:endParaRPr lang="en-US" dirty="0"/>
          </a:p>
        </p:txBody>
      </p:sp>
    </p:spTree>
    <p:extLst>
      <p:ext uri="{BB962C8B-B14F-4D97-AF65-F5344CB8AC3E}">
        <p14:creationId xmlns:p14="http://schemas.microsoft.com/office/powerpoint/2010/main" val="348110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p:txBody>
          <a:bodyPr>
            <a:normAutofit/>
          </a:bodyPr>
          <a:lstStyle/>
          <a:p>
            <a:r>
              <a:rPr lang="en-US" dirty="0"/>
              <a:t>We must strengthen the "power of the will" 1 Cor. </a:t>
            </a:r>
            <a:r>
              <a:rPr lang="en-US" dirty="0" smtClean="0"/>
              <a:t>9.24-27</a:t>
            </a:r>
          </a:p>
          <a:p>
            <a:endParaRPr lang="en-US" dirty="0"/>
          </a:p>
          <a:p>
            <a:pPr lvl="1"/>
            <a:r>
              <a:rPr lang="en-US" dirty="0"/>
              <a:t>Are we keeping our emotions and drives in check? James 1.19-20; Matt. 5.27-28</a:t>
            </a:r>
          </a:p>
          <a:p>
            <a:pPr lvl="1"/>
            <a:endParaRPr lang="en-US" dirty="0" smtClean="0"/>
          </a:p>
          <a:p>
            <a:pPr lvl="1"/>
            <a:r>
              <a:rPr lang="en-US" dirty="0" smtClean="0"/>
              <a:t>Do </a:t>
            </a:r>
            <a:r>
              <a:rPr lang="en-US" dirty="0"/>
              <a:t>we bridle our tongues? James 1.26</a:t>
            </a:r>
          </a:p>
          <a:p>
            <a:pPr lvl="1"/>
            <a:endParaRPr lang="en-US" dirty="0" smtClean="0"/>
          </a:p>
          <a:p>
            <a:pPr lvl="1"/>
            <a:r>
              <a:rPr lang="en-US" dirty="0" smtClean="0"/>
              <a:t>Are </a:t>
            </a:r>
            <a:r>
              <a:rPr lang="en-US" dirty="0"/>
              <a:t>we careful not to love money? 1 Tim. 6.10, 17-19</a:t>
            </a:r>
          </a:p>
          <a:p>
            <a:pPr lvl="1"/>
            <a:endParaRPr lang="en-US" dirty="0" smtClean="0"/>
          </a:p>
          <a:p>
            <a:pPr lvl="1"/>
            <a:r>
              <a:rPr lang="en-US" dirty="0" smtClean="0"/>
              <a:t>Are </a:t>
            </a:r>
            <a:r>
              <a:rPr lang="en-US" dirty="0"/>
              <a:t>we careful to fulfill our desires within the parameters of God's will? 1 John 2.15-17; Heb. 13.4, etc.</a:t>
            </a:r>
          </a:p>
        </p:txBody>
      </p:sp>
    </p:spTree>
    <p:extLst>
      <p:ext uri="{BB962C8B-B14F-4D97-AF65-F5344CB8AC3E}">
        <p14:creationId xmlns:p14="http://schemas.microsoft.com/office/powerpoint/2010/main" val="92479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p:txBody>
          <a:bodyPr>
            <a:normAutofit/>
          </a:bodyPr>
          <a:lstStyle/>
          <a:p>
            <a:r>
              <a:rPr lang="en-US" dirty="0"/>
              <a:t>The struggle for self-control is a struggle between the flesh and the spirit: Gal. 5.16-23</a:t>
            </a:r>
          </a:p>
          <a:p>
            <a:endParaRPr lang="en-US" dirty="0" smtClean="0"/>
          </a:p>
          <a:p>
            <a:r>
              <a:rPr lang="en-US" dirty="0"/>
              <a:t>S</a:t>
            </a:r>
            <a:r>
              <a:rPr lang="en-US" dirty="0" smtClean="0"/>
              <a:t>elf-control </a:t>
            </a:r>
            <a:r>
              <a:rPr lang="en-US" dirty="0"/>
              <a:t>means freedom from slavery! Titus 3.3</a:t>
            </a:r>
          </a:p>
          <a:p>
            <a:endParaRPr lang="en-US" dirty="0" smtClean="0"/>
          </a:p>
          <a:p>
            <a:r>
              <a:rPr lang="en-US" dirty="0" smtClean="0"/>
              <a:t>Remember</a:t>
            </a:r>
            <a:r>
              <a:rPr lang="en-US" dirty="0"/>
              <a:t>, we ESCAPED the corruption of this world through lust.</a:t>
            </a:r>
          </a:p>
        </p:txBody>
      </p:sp>
    </p:spTree>
    <p:extLst>
      <p:ext uri="{BB962C8B-B14F-4D97-AF65-F5344CB8AC3E}">
        <p14:creationId xmlns:p14="http://schemas.microsoft.com/office/powerpoint/2010/main" val="631608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p:txBody>
          <a:bodyPr>
            <a:normAutofit/>
          </a:bodyPr>
          <a:lstStyle/>
          <a:p>
            <a:pPr lvl="0"/>
            <a:r>
              <a:rPr lang="en-US" dirty="0"/>
              <a:t>Patience:</a:t>
            </a:r>
            <a:endParaRPr lang="en-US" sz="1800" dirty="0"/>
          </a:p>
          <a:p>
            <a:pPr lvl="1"/>
            <a:r>
              <a:rPr lang="en-US" dirty="0"/>
              <a:t>Patience does not simply mean “waiting,” but involves much more.</a:t>
            </a:r>
            <a:endParaRPr lang="en-US" sz="1600" dirty="0"/>
          </a:p>
          <a:p>
            <a:pPr lvl="1"/>
            <a:endParaRPr lang="en-US" dirty="0" smtClean="0"/>
          </a:p>
          <a:p>
            <a:pPr lvl="1"/>
            <a:r>
              <a:rPr lang="en-US" dirty="0" smtClean="0"/>
              <a:t>A </a:t>
            </a:r>
            <a:r>
              <a:rPr lang="en-US" dirty="0"/>
              <a:t>patience motivated by hope: 1 Thess. 1.2-3</a:t>
            </a:r>
            <a:endParaRPr lang="en-US" sz="1600" dirty="0"/>
          </a:p>
          <a:p>
            <a:pPr lvl="1"/>
            <a:endParaRPr lang="en-US" dirty="0" smtClean="0"/>
          </a:p>
          <a:p>
            <a:pPr lvl="1"/>
            <a:r>
              <a:rPr lang="en-US" dirty="0" smtClean="0"/>
              <a:t>It </a:t>
            </a:r>
            <a:r>
              <a:rPr lang="en-US" dirty="0"/>
              <a:t>is "the characteristic of a man who is </a:t>
            </a:r>
            <a:r>
              <a:rPr lang="en-US" dirty="0" err="1"/>
              <a:t>unswerved</a:t>
            </a:r>
            <a:r>
              <a:rPr lang="en-US" dirty="0"/>
              <a:t> from his deliberate purpose and his loyalty to faith and piety by even the greatest trials and sufferings" (Thayer, p. 644).</a:t>
            </a:r>
            <a:endParaRPr lang="en-US" sz="1600" dirty="0"/>
          </a:p>
        </p:txBody>
      </p:sp>
    </p:spTree>
    <p:extLst>
      <p:ext uri="{BB962C8B-B14F-4D97-AF65-F5344CB8AC3E}">
        <p14:creationId xmlns:p14="http://schemas.microsoft.com/office/powerpoint/2010/main" val="1464701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a:t>
            </a:r>
            <a:endParaRPr lang="en-US" dirty="0"/>
          </a:p>
        </p:txBody>
      </p:sp>
      <p:sp>
        <p:nvSpPr>
          <p:cNvPr id="3" name="Content Placeholder 2"/>
          <p:cNvSpPr>
            <a:spLocks noGrp="1"/>
          </p:cNvSpPr>
          <p:nvPr>
            <p:ph idx="1"/>
          </p:nvPr>
        </p:nvSpPr>
        <p:spPr/>
        <p:txBody>
          <a:bodyPr>
            <a:normAutofit/>
          </a:bodyPr>
          <a:lstStyle/>
          <a:p>
            <a:pPr lvl="0"/>
            <a:r>
              <a:rPr lang="en-US" sz="3200" dirty="0"/>
              <a:t>A bondservant is one who completely surrenders to the will of another</a:t>
            </a:r>
            <a:r>
              <a:rPr lang="en-US" sz="3200" dirty="0" smtClean="0"/>
              <a:t>.</a:t>
            </a:r>
          </a:p>
          <a:p>
            <a:pPr lvl="0"/>
            <a:endParaRPr lang="en-US" sz="3200" dirty="0"/>
          </a:p>
          <a:p>
            <a:pPr lvl="0"/>
            <a:r>
              <a:rPr lang="en-US" sz="3200" dirty="0"/>
              <a:t>A like precious faith - a faith of equal standing - we share the value of </a:t>
            </a:r>
            <a:r>
              <a:rPr lang="en-US" sz="3200" dirty="0" smtClean="0"/>
              <a:t>it.</a:t>
            </a:r>
          </a:p>
          <a:p>
            <a:pPr lvl="0"/>
            <a:endParaRPr lang="en-US" sz="3200" dirty="0"/>
          </a:p>
          <a:p>
            <a:r>
              <a:rPr lang="en-US" sz="3200" dirty="0"/>
              <a:t>Because of the personal righteousness of Christ and all that He has done for us, we can have </a:t>
            </a:r>
            <a:r>
              <a:rPr lang="en-US" sz="3200" dirty="0" smtClean="0"/>
              <a:t>faith </a:t>
            </a:r>
            <a:r>
              <a:rPr lang="en-US" sz="3200" dirty="0"/>
              <a:t>in Him that will justify us</a:t>
            </a:r>
            <a:r>
              <a:rPr lang="en-US" sz="3200" dirty="0" smtClean="0"/>
              <a:t>.</a:t>
            </a:r>
            <a:endParaRPr lang="en-US" sz="2000" dirty="0"/>
          </a:p>
        </p:txBody>
      </p:sp>
    </p:spTree>
    <p:extLst>
      <p:ext uri="{BB962C8B-B14F-4D97-AF65-F5344CB8AC3E}">
        <p14:creationId xmlns:p14="http://schemas.microsoft.com/office/powerpoint/2010/main" val="1710061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p:txBody>
          <a:bodyPr>
            <a:normAutofit lnSpcReduction="10000"/>
          </a:bodyPr>
          <a:lstStyle/>
          <a:p>
            <a:pPr lvl="0"/>
            <a:r>
              <a:rPr lang="en-US" dirty="0"/>
              <a:t>V</a:t>
            </a:r>
            <a:r>
              <a:rPr lang="en-US" dirty="0" smtClean="0"/>
              <a:t>irtue</a:t>
            </a:r>
            <a:r>
              <a:rPr lang="en-US" dirty="0"/>
              <a:t>, </a:t>
            </a:r>
            <a:r>
              <a:rPr lang="en-US" dirty="0" smtClean="0"/>
              <a:t>knowledge, and self-control </a:t>
            </a:r>
            <a:r>
              <a:rPr lang="en-US" dirty="0"/>
              <a:t>are all needed to be able to remain patient.</a:t>
            </a:r>
          </a:p>
          <a:p>
            <a:pPr lvl="1"/>
            <a:r>
              <a:rPr lang="en-US" dirty="0"/>
              <a:t>We are courageous instead of cowards.</a:t>
            </a:r>
          </a:p>
          <a:p>
            <a:pPr lvl="1"/>
            <a:endParaRPr lang="en-US" dirty="0" smtClean="0"/>
          </a:p>
          <a:p>
            <a:pPr lvl="1"/>
            <a:r>
              <a:rPr lang="en-US" dirty="0" smtClean="0"/>
              <a:t>We </a:t>
            </a:r>
            <a:r>
              <a:rPr lang="en-US" dirty="0"/>
              <a:t>understand and apply </a:t>
            </a:r>
            <a:r>
              <a:rPr lang="en-US" dirty="0" smtClean="0"/>
              <a:t>knowledge [preparing us for whatever happens].</a:t>
            </a:r>
          </a:p>
          <a:p>
            <a:pPr lvl="1"/>
            <a:endParaRPr lang="en-US" dirty="0" smtClean="0"/>
          </a:p>
          <a:p>
            <a:pPr lvl="1"/>
            <a:r>
              <a:rPr lang="en-US" dirty="0" smtClean="0"/>
              <a:t>We </a:t>
            </a:r>
            <a:r>
              <a:rPr lang="en-US" dirty="0"/>
              <a:t>are practicing self-control.</a:t>
            </a:r>
          </a:p>
          <a:p>
            <a:pPr lvl="1"/>
            <a:endParaRPr lang="en-US" dirty="0" smtClean="0"/>
          </a:p>
          <a:p>
            <a:pPr lvl="1"/>
            <a:r>
              <a:rPr lang="en-US" dirty="0" smtClean="0"/>
              <a:t>We </a:t>
            </a:r>
            <a:r>
              <a:rPr lang="en-US" dirty="0"/>
              <a:t>have the hope of heaven.</a:t>
            </a:r>
          </a:p>
          <a:p>
            <a:pPr lvl="1"/>
            <a:endParaRPr lang="en-US" dirty="0" smtClean="0"/>
          </a:p>
          <a:p>
            <a:pPr lvl="1"/>
            <a:r>
              <a:rPr lang="en-US" dirty="0" smtClean="0"/>
              <a:t>Therefore</a:t>
            </a:r>
            <a:r>
              <a:rPr lang="en-US" dirty="0"/>
              <a:t>, when our faith is threatened, we can endure and overcome!</a:t>
            </a:r>
          </a:p>
        </p:txBody>
      </p:sp>
    </p:spTree>
    <p:extLst>
      <p:ext uri="{BB962C8B-B14F-4D97-AF65-F5344CB8AC3E}">
        <p14:creationId xmlns:p14="http://schemas.microsoft.com/office/powerpoint/2010/main" val="728384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p:txBody>
          <a:bodyPr/>
          <a:lstStyle/>
          <a:p>
            <a:r>
              <a:rPr lang="en-US" dirty="0"/>
              <a:t>Things that demand patience:</a:t>
            </a:r>
          </a:p>
          <a:p>
            <a:endParaRPr lang="en-US" dirty="0" smtClean="0"/>
          </a:p>
          <a:p>
            <a:pPr lvl="1"/>
            <a:r>
              <a:rPr lang="en-US" dirty="0" smtClean="0"/>
              <a:t>When we are insulted</a:t>
            </a:r>
            <a:r>
              <a:rPr lang="en-US" dirty="0"/>
              <a:t>: 1 Peter 4.14-16</a:t>
            </a:r>
          </a:p>
          <a:p>
            <a:pPr lvl="1"/>
            <a:endParaRPr lang="en-US" dirty="0" smtClean="0"/>
          </a:p>
          <a:p>
            <a:pPr lvl="1"/>
            <a:r>
              <a:rPr lang="en-US" dirty="0" smtClean="0"/>
              <a:t>When we feel weary: </a:t>
            </a:r>
            <a:r>
              <a:rPr lang="en-US" dirty="0"/>
              <a:t>Gal. 6.9</a:t>
            </a:r>
          </a:p>
          <a:p>
            <a:pPr lvl="1"/>
            <a:endParaRPr lang="en-US" dirty="0" smtClean="0"/>
          </a:p>
          <a:p>
            <a:pPr lvl="1"/>
            <a:r>
              <a:rPr lang="en-US" dirty="0" smtClean="0"/>
              <a:t>When we are tempted: </a:t>
            </a:r>
            <a:r>
              <a:rPr lang="en-US" dirty="0"/>
              <a:t>James 1.12-15</a:t>
            </a:r>
          </a:p>
          <a:p>
            <a:pPr lvl="1"/>
            <a:endParaRPr lang="en-US" dirty="0" smtClean="0"/>
          </a:p>
          <a:p>
            <a:pPr lvl="1"/>
            <a:r>
              <a:rPr lang="en-US" dirty="0" smtClean="0"/>
              <a:t>When we experience tribulation </a:t>
            </a:r>
            <a:r>
              <a:rPr lang="en-US" dirty="0"/>
              <a:t>and persecution: Matt. 13.20-21</a:t>
            </a:r>
          </a:p>
          <a:p>
            <a:pPr lvl="1"/>
            <a:endParaRPr lang="en-US" dirty="0" smtClean="0"/>
          </a:p>
          <a:p>
            <a:pPr lvl="1"/>
            <a:r>
              <a:rPr lang="en-US" dirty="0" smtClean="0"/>
              <a:t>When we are distracted: </a:t>
            </a:r>
            <a:r>
              <a:rPr lang="en-US" dirty="0"/>
              <a:t>Luke </a:t>
            </a:r>
            <a:r>
              <a:rPr lang="en-US" dirty="0" smtClean="0"/>
              <a:t>8.14</a:t>
            </a:r>
            <a:endParaRPr lang="en-US" dirty="0"/>
          </a:p>
        </p:txBody>
      </p:sp>
    </p:spTree>
    <p:extLst>
      <p:ext uri="{BB962C8B-B14F-4D97-AF65-F5344CB8AC3E}">
        <p14:creationId xmlns:p14="http://schemas.microsoft.com/office/powerpoint/2010/main" val="1401326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p:txBody>
          <a:bodyPr>
            <a:normAutofit lnSpcReduction="10000"/>
          </a:bodyPr>
          <a:lstStyle/>
          <a:p>
            <a:r>
              <a:rPr lang="en-US" dirty="0"/>
              <a:t>“As one exercises self-control, one comes to the point of enduring under, bearing up or remaining under, stress and duress. Doing thus, one who bears up repeatedly comes to be steadfast and constant in the correct </a:t>
            </a:r>
            <a:r>
              <a:rPr lang="en-US" dirty="0" smtClean="0"/>
              <a:t>application </a:t>
            </a:r>
            <a:r>
              <a:rPr lang="en-US" dirty="0"/>
              <a:t>of the word of God to the issues of life. There is developed constancy in behavior. This is absolutely essential to becoming one who exhibits the moral excellence of deity.” (Hamilton, pg. 64</a:t>
            </a:r>
            <a:r>
              <a:rPr lang="en-US" dirty="0" smtClean="0"/>
              <a:t>)</a:t>
            </a:r>
          </a:p>
          <a:p>
            <a:endParaRPr lang="en-US" dirty="0"/>
          </a:p>
          <a:p>
            <a:r>
              <a:rPr lang="en-US" dirty="0"/>
              <a:t>Biblical patience demands us to be strong, brave, and most importantly trusting.</a:t>
            </a:r>
          </a:p>
        </p:txBody>
      </p:sp>
    </p:spTree>
    <p:extLst>
      <p:ext uri="{BB962C8B-B14F-4D97-AF65-F5344CB8AC3E}">
        <p14:creationId xmlns:p14="http://schemas.microsoft.com/office/powerpoint/2010/main" val="1092396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p:txBody>
          <a:bodyPr>
            <a:normAutofit/>
          </a:bodyPr>
          <a:lstStyle/>
          <a:p>
            <a:pPr lvl="0"/>
            <a:r>
              <a:rPr lang="en-US" sz="3200" dirty="0"/>
              <a:t>Godliness</a:t>
            </a:r>
          </a:p>
          <a:p>
            <a:pPr lvl="1"/>
            <a:endParaRPr lang="en-US" sz="3200" dirty="0" smtClean="0"/>
          </a:p>
          <a:p>
            <a:r>
              <a:rPr lang="en-US" sz="3200" dirty="0" smtClean="0"/>
              <a:t>Thayer</a:t>
            </a:r>
            <a:r>
              <a:rPr lang="en-US" sz="3200" dirty="0"/>
              <a:t>: “reverence, respect, piety [the quality of being religious or reverent] towards God…”</a:t>
            </a:r>
          </a:p>
          <a:p>
            <a:endParaRPr lang="en-US" sz="3200" dirty="0" smtClean="0"/>
          </a:p>
          <a:p>
            <a:r>
              <a:rPr lang="en-US" sz="3200" dirty="0" smtClean="0"/>
              <a:t>Vines</a:t>
            </a:r>
            <a:r>
              <a:rPr lang="en-US" sz="3200" dirty="0"/>
              <a:t>: “denotes that piety which, characterized by </a:t>
            </a:r>
            <a:r>
              <a:rPr lang="en-US" sz="3200" dirty="0" smtClean="0"/>
              <a:t>a Godward attitude, does that which is well-pleasing to Him.”</a:t>
            </a:r>
          </a:p>
        </p:txBody>
      </p:sp>
    </p:spTree>
    <p:extLst>
      <p:ext uri="{BB962C8B-B14F-4D97-AF65-F5344CB8AC3E}">
        <p14:creationId xmlns:p14="http://schemas.microsoft.com/office/powerpoint/2010/main" val="1516015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a:xfrm>
            <a:off x="628650" y="1825624"/>
            <a:ext cx="7886700" cy="4933521"/>
          </a:xfrm>
        </p:spPr>
        <p:txBody>
          <a:bodyPr>
            <a:normAutofit/>
          </a:bodyPr>
          <a:lstStyle/>
          <a:p>
            <a:r>
              <a:rPr lang="en-US" dirty="0"/>
              <a:t>Not merely good conduct: 1 Tim. 6.3-5; 2 Tim. 3.5; Matt. 23.28</a:t>
            </a:r>
          </a:p>
          <a:p>
            <a:endParaRPr lang="en-US" dirty="0" smtClean="0"/>
          </a:p>
          <a:p>
            <a:r>
              <a:rPr lang="en-US" dirty="0" smtClean="0"/>
              <a:t>An </a:t>
            </a:r>
            <a:r>
              <a:rPr lang="en-US" dirty="0"/>
              <a:t>attitude toward God: Gen. 6.9; Micah 6.8</a:t>
            </a:r>
          </a:p>
          <a:p>
            <a:pPr lvl="1"/>
            <a:r>
              <a:rPr lang="en-US" dirty="0"/>
              <a:t>A conduct that glorifies God in our thoughts, dress, speech, service to God and man, dealings with the lost, relation to civil government.</a:t>
            </a:r>
          </a:p>
          <a:p>
            <a:pPr lvl="1"/>
            <a:endParaRPr lang="en-US" dirty="0" smtClean="0"/>
          </a:p>
          <a:p>
            <a:pPr lvl="1"/>
            <a:r>
              <a:rPr lang="en-US" dirty="0" smtClean="0"/>
              <a:t>Persecution</a:t>
            </a:r>
            <a:r>
              <a:rPr lang="en-US" dirty="0"/>
              <a:t>: 2 Tim. 3.12</a:t>
            </a:r>
          </a:p>
          <a:p>
            <a:pPr lvl="1"/>
            <a:endParaRPr lang="en-US" dirty="0" smtClean="0"/>
          </a:p>
          <a:p>
            <a:pPr lvl="1"/>
            <a:r>
              <a:rPr lang="en-US" dirty="0" smtClean="0"/>
              <a:t>Train </a:t>
            </a:r>
            <a:r>
              <a:rPr lang="en-US" dirty="0"/>
              <a:t>yourself for godliness: 1 Tim. 4.7-8</a:t>
            </a:r>
          </a:p>
          <a:p>
            <a:pPr lvl="1"/>
            <a:endParaRPr lang="en-US" dirty="0" smtClean="0"/>
          </a:p>
          <a:p>
            <a:pPr lvl="1"/>
            <a:r>
              <a:rPr lang="en-US" dirty="0" smtClean="0"/>
              <a:t>Godliness </a:t>
            </a:r>
            <a:r>
              <a:rPr lang="en-US" dirty="0"/>
              <a:t>with contentment is great gain": 1 Tim. 6.6-8</a:t>
            </a:r>
          </a:p>
          <a:p>
            <a:endParaRPr lang="en-US" dirty="0"/>
          </a:p>
        </p:txBody>
      </p:sp>
    </p:spTree>
    <p:extLst>
      <p:ext uri="{BB962C8B-B14F-4D97-AF65-F5344CB8AC3E}">
        <p14:creationId xmlns:p14="http://schemas.microsoft.com/office/powerpoint/2010/main" val="1009576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p:txBody>
          <a:bodyPr>
            <a:normAutofit/>
          </a:bodyPr>
          <a:lstStyle/>
          <a:p>
            <a:pPr lvl="0"/>
            <a:r>
              <a:rPr lang="en-US" sz="3200" dirty="0"/>
              <a:t>Brotherly kindness:</a:t>
            </a:r>
          </a:p>
          <a:p>
            <a:endParaRPr lang="en-US" sz="3200" dirty="0" smtClean="0"/>
          </a:p>
          <a:p>
            <a:r>
              <a:rPr lang="en-US" sz="3200" dirty="0" smtClean="0"/>
              <a:t>Thayer</a:t>
            </a:r>
            <a:r>
              <a:rPr lang="en-US" sz="3200" dirty="0"/>
              <a:t>: “love of brothers or sisters, brotherly love; in the NT the love which Christians cherish for each other as brethren”</a:t>
            </a:r>
          </a:p>
          <a:p>
            <a:endParaRPr lang="en-US" sz="3200" dirty="0" smtClean="0"/>
          </a:p>
          <a:p>
            <a:r>
              <a:rPr lang="en-US" sz="3200" dirty="0" smtClean="0"/>
              <a:t>Strong’s</a:t>
            </a:r>
            <a:r>
              <a:rPr lang="en-US" sz="3200" dirty="0"/>
              <a:t>: “fraternal [brotherly] affection</a:t>
            </a:r>
            <a:r>
              <a:rPr lang="en-US" sz="3200" dirty="0" smtClean="0"/>
              <a:t>”</a:t>
            </a:r>
            <a:endParaRPr lang="en-US" sz="3200" dirty="0"/>
          </a:p>
        </p:txBody>
      </p:sp>
    </p:spTree>
    <p:extLst>
      <p:ext uri="{BB962C8B-B14F-4D97-AF65-F5344CB8AC3E}">
        <p14:creationId xmlns:p14="http://schemas.microsoft.com/office/powerpoint/2010/main" val="3721743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a:xfrm>
            <a:off x="314325" y="1825624"/>
            <a:ext cx="8515350" cy="4908807"/>
          </a:xfrm>
        </p:spPr>
        <p:txBody>
          <a:bodyPr>
            <a:normAutofit/>
          </a:bodyPr>
          <a:lstStyle/>
          <a:p>
            <a:r>
              <a:rPr lang="en-US" dirty="0"/>
              <a:t>Some ways to show brotherly affection:</a:t>
            </a:r>
          </a:p>
          <a:p>
            <a:pPr lvl="1"/>
            <a:endParaRPr lang="en-US" dirty="0" smtClean="0"/>
          </a:p>
          <a:p>
            <a:pPr lvl="1"/>
            <a:r>
              <a:rPr lang="en-US" dirty="0" smtClean="0"/>
              <a:t>Speak </a:t>
            </a:r>
            <a:r>
              <a:rPr lang="en-US" dirty="0"/>
              <a:t>kindly one to another: Eph. 4.31; Col. 4.6</a:t>
            </a:r>
          </a:p>
          <a:p>
            <a:pPr lvl="1"/>
            <a:r>
              <a:rPr lang="en-US" dirty="0"/>
              <a:t>Return good for evil: 1 Peter 3.8-9</a:t>
            </a:r>
          </a:p>
          <a:p>
            <a:pPr lvl="1"/>
            <a:r>
              <a:rPr lang="en-US" dirty="0"/>
              <a:t>Respect the conscience of others: Rom. </a:t>
            </a:r>
            <a:r>
              <a:rPr lang="en-US" dirty="0" smtClean="0"/>
              <a:t>14.13, 21</a:t>
            </a:r>
          </a:p>
          <a:p>
            <a:pPr lvl="1"/>
            <a:r>
              <a:rPr lang="en-US" dirty="0" smtClean="0"/>
              <a:t>Prefer </a:t>
            </a:r>
            <a:r>
              <a:rPr lang="en-US" dirty="0"/>
              <a:t>one another: Rom. </a:t>
            </a:r>
            <a:r>
              <a:rPr lang="en-US" dirty="0" smtClean="0"/>
              <a:t>12.10</a:t>
            </a:r>
          </a:p>
          <a:p>
            <a:pPr lvl="1"/>
            <a:r>
              <a:rPr lang="en-US" dirty="0" smtClean="0"/>
              <a:t>Look to others’ interest: Phil</a:t>
            </a:r>
            <a:r>
              <a:rPr lang="en-US" dirty="0"/>
              <a:t>. 2.3-4</a:t>
            </a:r>
          </a:p>
          <a:p>
            <a:pPr lvl="1"/>
            <a:r>
              <a:rPr lang="en-US" dirty="0"/>
              <a:t>Assist one another when in need: Rom. 12.13; Gal. 6.2</a:t>
            </a:r>
          </a:p>
          <a:p>
            <a:pPr lvl="1"/>
            <a:r>
              <a:rPr lang="en-US" dirty="0"/>
              <a:t>Share one </a:t>
            </a:r>
            <a:r>
              <a:rPr lang="en-US" dirty="0" smtClean="0"/>
              <a:t>another's </a:t>
            </a:r>
            <a:r>
              <a:rPr lang="en-US" dirty="0"/>
              <a:t>grief: Rom. 12.15; 1 Cor. 12.25-26</a:t>
            </a:r>
          </a:p>
          <a:p>
            <a:pPr lvl="1"/>
            <a:r>
              <a:rPr lang="en-US" dirty="0"/>
              <a:t>Restore the erring: Gal. 6.1; James 5.19-20</a:t>
            </a:r>
          </a:p>
          <a:p>
            <a:endParaRPr lang="en-US" dirty="0" smtClean="0"/>
          </a:p>
          <a:p>
            <a:r>
              <a:rPr lang="en-US" dirty="0" smtClean="0"/>
              <a:t>As </a:t>
            </a:r>
            <a:r>
              <a:rPr lang="en-US" dirty="0"/>
              <a:t>we grow in love and closeness to God, we will grow in love and closeness with the brethren: 1 John 4.1</a:t>
            </a:r>
          </a:p>
          <a:p>
            <a:endParaRPr lang="en-US" dirty="0"/>
          </a:p>
        </p:txBody>
      </p:sp>
    </p:spTree>
    <p:extLst>
      <p:ext uri="{BB962C8B-B14F-4D97-AF65-F5344CB8AC3E}">
        <p14:creationId xmlns:p14="http://schemas.microsoft.com/office/powerpoint/2010/main" val="13778376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p:txBody>
          <a:bodyPr>
            <a:normAutofit/>
          </a:bodyPr>
          <a:lstStyle/>
          <a:p>
            <a:pPr lvl="0"/>
            <a:r>
              <a:rPr lang="en-US" sz="3200" dirty="0"/>
              <a:t>Love [charity]: </a:t>
            </a:r>
          </a:p>
          <a:p>
            <a:pPr lvl="1"/>
            <a:endParaRPr lang="en-US" sz="3200" dirty="0" smtClean="0"/>
          </a:p>
          <a:p>
            <a:r>
              <a:rPr lang="en-US" sz="3200" dirty="0" smtClean="0"/>
              <a:t>Thayer</a:t>
            </a:r>
            <a:r>
              <a:rPr lang="en-US" sz="3200" dirty="0"/>
              <a:t>: “affection, good will, love, benevolence, brotherly love</a:t>
            </a:r>
            <a:r>
              <a:rPr lang="en-US" sz="3200" dirty="0" smtClean="0"/>
              <a:t>”</a:t>
            </a:r>
            <a:endParaRPr lang="en-US" sz="3200" dirty="0"/>
          </a:p>
        </p:txBody>
      </p:sp>
    </p:spTree>
    <p:extLst>
      <p:ext uri="{BB962C8B-B14F-4D97-AF65-F5344CB8AC3E}">
        <p14:creationId xmlns:p14="http://schemas.microsoft.com/office/powerpoint/2010/main" val="759770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a:xfrm>
            <a:off x="314325" y="1825625"/>
            <a:ext cx="8515350" cy="4822310"/>
          </a:xfrm>
        </p:spPr>
        <p:txBody>
          <a:bodyPr>
            <a:normAutofit fontScale="92500"/>
          </a:bodyPr>
          <a:lstStyle/>
          <a:p>
            <a:r>
              <a:rPr lang="en-US" dirty="0"/>
              <a:t>Life without love is useless: 1 Cor. </a:t>
            </a:r>
            <a:r>
              <a:rPr lang="en-US" dirty="0" smtClean="0"/>
              <a:t>13.1-3</a:t>
            </a:r>
          </a:p>
          <a:p>
            <a:endParaRPr lang="en-US" dirty="0" smtClean="0"/>
          </a:p>
          <a:p>
            <a:r>
              <a:rPr lang="en-US" dirty="0" smtClean="0"/>
              <a:t>Love </a:t>
            </a:r>
            <a:r>
              <a:rPr lang="en-US" dirty="0"/>
              <a:t>will never seek anything but the highest </a:t>
            </a:r>
            <a:r>
              <a:rPr lang="en-US" dirty="0" smtClean="0"/>
              <a:t>good of its fellow men.</a:t>
            </a:r>
          </a:p>
          <a:p>
            <a:endParaRPr lang="en-US" dirty="0" smtClean="0"/>
          </a:p>
          <a:p>
            <a:r>
              <a:rPr lang="en-US" dirty="0" smtClean="0"/>
              <a:t>Love </a:t>
            </a:r>
            <a:r>
              <a:rPr lang="en-US" dirty="0"/>
              <a:t>must be sought after: 1 Tim. 6.11</a:t>
            </a:r>
            <a:endParaRPr lang="en-US" sz="2000" dirty="0"/>
          </a:p>
          <a:p>
            <a:endParaRPr lang="en-US" dirty="0" smtClean="0"/>
          </a:p>
          <a:p>
            <a:r>
              <a:rPr lang="en-US" dirty="0" smtClean="0"/>
              <a:t>Love </a:t>
            </a:r>
            <a:r>
              <a:rPr lang="en-US" dirty="0"/>
              <a:t>does no harm/wrong: Rom. 13.10</a:t>
            </a:r>
            <a:endParaRPr lang="en-US" sz="2000" dirty="0"/>
          </a:p>
          <a:p>
            <a:endParaRPr lang="en-US" dirty="0" smtClean="0"/>
          </a:p>
          <a:p>
            <a:r>
              <a:rPr lang="en-US" dirty="0" smtClean="0"/>
              <a:t>Love </a:t>
            </a:r>
            <a:r>
              <a:rPr lang="en-US" dirty="0"/>
              <a:t>is the utmost proof that one knows God: 1 John 4.8</a:t>
            </a:r>
            <a:endParaRPr lang="en-US" sz="2000" dirty="0"/>
          </a:p>
          <a:p>
            <a:endParaRPr lang="en-US" dirty="0" smtClean="0"/>
          </a:p>
          <a:p>
            <a:r>
              <a:rPr lang="en-US" dirty="0" smtClean="0"/>
              <a:t>Love </a:t>
            </a:r>
            <a:r>
              <a:rPr lang="en-US" dirty="0"/>
              <a:t>is to be from a pure heart and a good conscience and a sincere faith: 1 Tim. </a:t>
            </a:r>
            <a:r>
              <a:rPr lang="en-US" dirty="0" smtClean="0"/>
              <a:t>1.5</a:t>
            </a:r>
          </a:p>
        </p:txBody>
      </p:sp>
    </p:spTree>
    <p:extLst>
      <p:ext uri="{BB962C8B-B14F-4D97-AF65-F5344CB8AC3E}">
        <p14:creationId xmlns:p14="http://schemas.microsoft.com/office/powerpoint/2010/main" val="1898268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a:xfrm>
            <a:off x="628650" y="1825624"/>
            <a:ext cx="7886700" cy="5032375"/>
          </a:xfrm>
        </p:spPr>
        <p:txBody>
          <a:bodyPr>
            <a:normAutofit lnSpcReduction="10000"/>
          </a:bodyPr>
          <a:lstStyle/>
          <a:p>
            <a:r>
              <a:rPr lang="en-US" dirty="0"/>
              <a:t>Objects of love:</a:t>
            </a:r>
            <a:endParaRPr lang="en-US" sz="2000" dirty="0"/>
          </a:p>
          <a:p>
            <a:pPr lvl="1"/>
            <a:endParaRPr lang="en-US" dirty="0" smtClean="0"/>
          </a:p>
          <a:p>
            <a:pPr lvl="1"/>
            <a:r>
              <a:rPr lang="en-US" dirty="0" smtClean="0"/>
              <a:t>Love </a:t>
            </a:r>
            <a:r>
              <a:rPr lang="en-US" dirty="0"/>
              <a:t>God: Mark 12.29-30</a:t>
            </a:r>
            <a:endParaRPr lang="en-US" sz="1800" dirty="0"/>
          </a:p>
          <a:p>
            <a:pPr lvl="1"/>
            <a:endParaRPr lang="en-US" dirty="0" smtClean="0"/>
          </a:p>
          <a:p>
            <a:pPr lvl="1"/>
            <a:r>
              <a:rPr lang="en-US" dirty="0" smtClean="0"/>
              <a:t>Love </a:t>
            </a:r>
            <a:r>
              <a:rPr lang="en-US" dirty="0"/>
              <a:t>neighbor: Mark 12.31</a:t>
            </a:r>
            <a:endParaRPr lang="en-US" sz="1800" dirty="0"/>
          </a:p>
          <a:p>
            <a:pPr lvl="1"/>
            <a:endParaRPr lang="en-US" dirty="0" smtClean="0"/>
          </a:p>
          <a:p>
            <a:pPr lvl="1"/>
            <a:r>
              <a:rPr lang="en-US" dirty="0" smtClean="0"/>
              <a:t>Love </a:t>
            </a:r>
            <a:r>
              <a:rPr lang="en-US" dirty="0"/>
              <a:t>yourself: Mark 12.31</a:t>
            </a:r>
            <a:endParaRPr lang="en-US" sz="1800" dirty="0"/>
          </a:p>
          <a:p>
            <a:pPr lvl="1"/>
            <a:endParaRPr lang="en-US" dirty="0" smtClean="0"/>
          </a:p>
          <a:p>
            <a:pPr lvl="1"/>
            <a:r>
              <a:rPr lang="en-US" dirty="0" smtClean="0"/>
              <a:t>Love </a:t>
            </a:r>
            <a:r>
              <a:rPr lang="en-US" dirty="0"/>
              <a:t>brethren: 1 Peter 1.22</a:t>
            </a:r>
            <a:endParaRPr lang="en-US" sz="1800" dirty="0"/>
          </a:p>
          <a:p>
            <a:pPr lvl="1"/>
            <a:endParaRPr lang="en-US" dirty="0" smtClean="0"/>
          </a:p>
          <a:p>
            <a:pPr lvl="1"/>
            <a:r>
              <a:rPr lang="en-US" dirty="0" smtClean="0"/>
              <a:t>Love </a:t>
            </a:r>
            <a:r>
              <a:rPr lang="en-US" dirty="0"/>
              <a:t>wife: Eph. 5.25, 33</a:t>
            </a:r>
            <a:endParaRPr lang="en-US" sz="1800" dirty="0"/>
          </a:p>
          <a:p>
            <a:pPr lvl="1"/>
            <a:endParaRPr lang="en-US" dirty="0" smtClean="0"/>
          </a:p>
          <a:p>
            <a:pPr lvl="1"/>
            <a:r>
              <a:rPr lang="en-US" dirty="0" smtClean="0"/>
              <a:t>Love </a:t>
            </a:r>
            <a:r>
              <a:rPr lang="en-US" dirty="0"/>
              <a:t>children: Titus 2.4</a:t>
            </a:r>
            <a:endParaRPr lang="en-US" sz="1800" dirty="0"/>
          </a:p>
          <a:p>
            <a:pPr lvl="1"/>
            <a:endParaRPr lang="en-US" dirty="0" smtClean="0"/>
          </a:p>
          <a:p>
            <a:pPr lvl="1"/>
            <a:r>
              <a:rPr lang="en-US" dirty="0" smtClean="0"/>
              <a:t>Love </a:t>
            </a:r>
            <a:r>
              <a:rPr lang="en-US" dirty="0"/>
              <a:t>enemy: Matt. 5.43, </a:t>
            </a:r>
            <a:r>
              <a:rPr lang="en-US" dirty="0" smtClean="0"/>
              <a:t>44</a:t>
            </a:r>
            <a:endParaRPr lang="en-US" sz="1800" dirty="0"/>
          </a:p>
        </p:txBody>
      </p:sp>
    </p:spTree>
    <p:extLst>
      <p:ext uri="{BB962C8B-B14F-4D97-AF65-F5344CB8AC3E}">
        <p14:creationId xmlns:p14="http://schemas.microsoft.com/office/powerpoint/2010/main" val="1117663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a:t>
            </a:r>
            <a:endParaRPr lang="en-US" dirty="0"/>
          </a:p>
        </p:txBody>
      </p:sp>
      <p:sp>
        <p:nvSpPr>
          <p:cNvPr id="3" name="Content Placeholder 2"/>
          <p:cNvSpPr>
            <a:spLocks noGrp="1"/>
          </p:cNvSpPr>
          <p:nvPr>
            <p:ph idx="1"/>
          </p:nvPr>
        </p:nvSpPr>
        <p:spPr/>
        <p:txBody>
          <a:bodyPr>
            <a:noAutofit/>
          </a:bodyPr>
          <a:lstStyle/>
          <a:p>
            <a:r>
              <a:rPr lang="en-US" sz="3200" dirty="0"/>
              <a:t>True knowledge is necessary for grace and peace to abide: John 17.3; Gal. 1.6-9; 2 John 9; 2 Thess. </a:t>
            </a:r>
            <a:r>
              <a:rPr lang="en-US" sz="3200" dirty="0" smtClean="0"/>
              <a:t>1.8</a:t>
            </a:r>
          </a:p>
          <a:p>
            <a:endParaRPr lang="en-US" sz="3200" dirty="0"/>
          </a:p>
          <a:p>
            <a:r>
              <a:rPr lang="en-US" sz="3200" dirty="0"/>
              <a:t>Increasing true knowledge is necessary for grace and peace to multiply</a:t>
            </a:r>
            <a:r>
              <a:rPr lang="en-US" sz="3200" dirty="0" smtClean="0"/>
              <a:t>.</a:t>
            </a:r>
          </a:p>
          <a:p>
            <a:endParaRPr lang="en-US" sz="3200" dirty="0"/>
          </a:p>
          <a:p>
            <a:r>
              <a:rPr lang="en-US" sz="3200" dirty="0"/>
              <a:t>Grammatical evidence demands that “God and Savior” are applied to Jesus. Notice that Jesus is both Lord and Savior</a:t>
            </a:r>
            <a:r>
              <a:rPr lang="en-US" sz="3200" dirty="0" smtClean="0"/>
              <a:t>.</a:t>
            </a:r>
            <a:endParaRPr lang="en-US" sz="3200" dirty="0"/>
          </a:p>
        </p:txBody>
      </p:sp>
    </p:spTree>
    <p:extLst>
      <p:ext uri="{BB962C8B-B14F-4D97-AF65-F5344CB8AC3E}">
        <p14:creationId xmlns:p14="http://schemas.microsoft.com/office/powerpoint/2010/main" val="12822181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p:txBody>
          <a:bodyPr/>
          <a:lstStyle/>
          <a:p>
            <a:pPr lvl="0"/>
            <a:r>
              <a:rPr lang="en-US" dirty="0"/>
              <a:t>If these qualities are yours</a:t>
            </a:r>
            <a:r>
              <a:rPr lang="en-US" dirty="0" smtClean="0"/>
              <a:t>:</a:t>
            </a:r>
          </a:p>
          <a:p>
            <a:pPr lvl="0"/>
            <a:endParaRPr lang="en-US" sz="1800" dirty="0"/>
          </a:p>
          <a:p>
            <a:pPr lvl="1"/>
            <a:r>
              <a:rPr lang="en-US" dirty="0"/>
              <a:t>These are not impossible standards</a:t>
            </a:r>
            <a:r>
              <a:rPr lang="en-US" dirty="0" smtClean="0"/>
              <a:t>!</a:t>
            </a:r>
          </a:p>
          <a:p>
            <a:pPr lvl="1"/>
            <a:endParaRPr lang="en-US" sz="1600" dirty="0"/>
          </a:p>
          <a:p>
            <a:pPr lvl="1"/>
            <a:r>
              <a:rPr lang="en-US" dirty="0"/>
              <a:t>If these qualities are yours, you’ll be fruitful</a:t>
            </a:r>
            <a:r>
              <a:rPr lang="en-US" dirty="0" smtClean="0"/>
              <a:t>!</a:t>
            </a:r>
          </a:p>
          <a:p>
            <a:pPr lvl="1"/>
            <a:endParaRPr lang="en-US" sz="1600" dirty="0"/>
          </a:p>
          <a:p>
            <a:r>
              <a:rPr lang="en-US" dirty="0"/>
              <a:t>As we grow in Christ, we grow morally pure</a:t>
            </a:r>
            <a:r>
              <a:rPr lang="en-US" dirty="0" smtClean="0"/>
              <a:t>.</a:t>
            </a:r>
          </a:p>
          <a:p>
            <a:endParaRPr lang="en-US" dirty="0"/>
          </a:p>
          <a:p>
            <a:pPr lvl="0"/>
            <a:r>
              <a:rPr lang="en-US" dirty="0"/>
              <a:t>God calls us to be fruitful (Psalm 1.3; Matt. 7.19; Luke 8.15; John 15.2) and here is the answer to how to be </a:t>
            </a:r>
            <a:r>
              <a:rPr lang="en-US" dirty="0" smtClean="0"/>
              <a:t>fruitful</a:t>
            </a:r>
            <a:r>
              <a:rPr lang="en-US" dirty="0"/>
              <a:t>.</a:t>
            </a:r>
          </a:p>
        </p:txBody>
      </p:sp>
    </p:spTree>
    <p:extLst>
      <p:ext uri="{BB962C8B-B14F-4D97-AF65-F5344CB8AC3E}">
        <p14:creationId xmlns:p14="http://schemas.microsoft.com/office/powerpoint/2010/main" val="2129940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p:txBody>
          <a:bodyPr/>
          <a:lstStyle/>
          <a:p>
            <a:pPr lvl="0"/>
            <a:r>
              <a:rPr lang="en-US" dirty="0"/>
              <a:t>The blind man forgets his sins were washed away. If he’s not growing it’s because he is focusing on the things of this world. Hence, he is blind to the spiritual things. 2 Peter </a:t>
            </a:r>
            <a:r>
              <a:rPr lang="en-US" dirty="0" smtClean="0"/>
              <a:t>2.20-22</a:t>
            </a:r>
          </a:p>
          <a:p>
            <a:pPr lvl="0"/>
            <a:endParaRPr lang="en-US" dirty="0"/>
          </a:p>
          <a:p>
            <a:pPr lvl="0"/>
            <a:r>
              <a:rPr lang="en-US" dirty="0"/>
              <a:t>Christians dealing with suffering, hardships, anxieties, etc. need to listen to Peter’s words. </a:t>
            </a:r>
            <a:endParaRPr lang="en-US" dirty="0" smtClean="0"/>
          </a:p>
          <a:p>
            <a:pPr lvl="0"/>
            <a:endParaRPr lang="en-US" dirty="0"/>
          </a:p>
          <a:p>
            <a:pPr lvl="0"/>
            <a:r>
              <a:rPr lang="en-US" dirty="0" smtClean="0"/>
              <a:t>When </a:t>
            </a:r>
            <a:r>
              <a:rPr lang="en-US" dirty="0"/>
              <a:t>we fix our eyes on </a:t>
            </a:r>
            <a:r>
              <a:rPr lang="en-US" dirty="0" smtClean="0"/>
              <a:t>the world, </a:t>
            </a:r>
            <a:r>
              <a:rPr lang="en-US" dirty="0"/>
              <a:t>we take our eyes off God</a:t>
            </a:r>
            <a:r>
              <a:rPr lang="en-US" dirty="0" smtClean="0"/>
              <a:t>!</a:t>
            </a:r>
            <a:endParaRPr lang="en-US" dirty="0"/>
          </a:p>
        </p:txBody>
      </p:sp>
    </p:spTree>
    <p:extLst>
      <p:ext uri="{BB962C8B-B14F-4D97-AF65-F5344CB8AC3E}">
        <p14:creationId xmlns:p14="http://schemas.microsoft.com/office/powerpoint/2010/main" val="13151483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a:xfrm>
            <a:off x="518212" y="1825625"/>
            <a:ext cx="8107577" cy="4351338"/>
          </a:xfrm>
        </p:spPr>
        <p:txBody>
          <a:bodyPr>
            <a:normAutofit/>
          </a:bodyPr>
          <a:lstStyle/>
          <a:p>
            <a:pPr lvl="0"/>
            <a:r>
              <a:rPr lang="en-US" dirty="0"/>
              <a:t>Be diligent to supplement your faith with these qualities, which confirms your calling and election (makes it sure): cf. 2 Peter </a:t>
            </a:r>
            <a:r>
              <a:rPr lang="en-US" dirty="0" smtClean="0"/>
              <a:t>3.14</a:t>
            </a:r>
          </a:p>
          <a:p>
            <a:endParaRPr lang="en-US" dirty="0" smtClean="0"/>
          </a:p>
          <a:p>
            <a:r>
              <a:rPr lang="en-US" dirty="0" smtClean="0"/>
              <a:t>Called </a:t>
            </a:r>
            <a:r>
              <a:rPr lang="en-US" dirty="0"/>
              <a:t>by the </a:t>
            </a:r>
            <a:r>
              <a:rPr lang="en-US" dirty="0" smtClean="0"/>
              <a:t>gospel [</a:t>
            </a:r>
            <a:r>
              <a:rPr lang="en-US" dirty="0"/>
              <a:t>A divine calling or </a:t>
            </a:r>
            <a:r>
              <a:rPr lang="en-US" dirty="0" smtClean="0"/>
              <a:t>invitation]: </a:t>
            </a:r>
            <a:r>
              <a:rPr lang="en-US" dirty="0"/>
              <a:t>2 Thess. 2.14; Mark 16.15</a:t>
            </a:r>
          </a:p>
          <a:p>
            <a:endParaRPr lang="en-US" dirty="0" smtClean="0"/>
          </a:p>
          <a:p>
            <a:r>
              <a:rPr lang="en-US" dirty="0" smtClean="0"/>
              <a:t>Elected </a:t>
            </a:r>
            <a:r>
              <a:rPr lang="en-US" dirty="0"/>
              <a:t>[chosen]: only those who answer the call of the gospel: Matt. </a:t>
            </a:r>
            <a:r>
              <a:rPr lang="en-US" dirty="0" smtClean="0"/>
              <a:t>22.14</a:t>
            </a:r>
            <a:endParaRPr lang="en-US" dirty="0"/>
          </a:p>
        </p:txBody>
      </p:sp>
    </p:spTree>
    <p:extLst>
      <p:ext uri="{BB962C8B-B14F-4D97-AF65-F5344CB8AC3E}">
        <p14:creationId xmlns:p14="http://schemas.microsoft.com/office/powerpoint/2010/main" val="8596451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p:txBody>
          <a:bodyPr>
            <a:normAutofit/>
          </a:bodyPr>
          <a:lstStyle/>
          <a:p>
            <a:pPr lvl="0"/>
            <a:r>
              <a:rPr lang="en-US" sz="3200" dirty="0"/>
              <a:t>Stumble [fall]: If we practice these things, we can keep from falling away</a:t>
            </a:r>
            <a:r>
              <a:rPr lang="en-US" sz="3200" dirty="0" smtClean="0"/>
              <a:t>!</a:t>
            </a:r>
          </a:p>
          <a:p>
            <a:pPr lvl="0"/>
            <a:endParaRPr lang="en-US" sz="3200" dirty="0"/>
          </a:p>
          <a:p>
            <a:r>
              <a:rPr lang="en-US" sz="3200" dirty="0"/>
              <a:t>If we abundantly add these things to our lives, then God will abundantly give us an entrance into heaven</a:t>
            </a:r>
            <a:r>
              <a:rPr lang="en-US" sz="3200" dirty="0" smtClean="0"/>
              <a:t>.</a:t>
            </a:r>
            <a:endParaRPr lang="en-US" sz="2000" dirty="0"/>
          </a:p>
        </p:txBody>
      </p:sp>
    </p:spTree>
    <p:extLst>
      <p:ext uri="{BB962C8B-B14F-4D97-AF65-F5344CB8AC3E}">
        <p14:creationId xmlns:p14="http://schemas.microsoft.com/office/powerpoint/2010/main" val="1187568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p:txBody>
          <a:bodyPr/>
          <a:lstStyle/>
          <a:p>
            <a:r>
              <a:rPr lang="en-US" dirty="0" smtClean="0"/>
              <a:t>This </a:t>
            </a:r>
            <a:r>
              <a:rPr lang="en-US" dirty="0"/>
              <a:t>passage refutes once saved always saved and Calvinistic predestination</a:t>
            </a:r>
            <a:r>
              <a:rPr lang="en-US" dirty="0" smtClean="0"/>
              <a:t>.</a:t>
            </a:r>
          </a:p>
          <a:p>
            <a:endParaRPr lang="en-US" dirty="0"/>
          </a:p>
          <a:p>
            <a:r>
              <a:rPr lang="en-US" dirty="0"/>
              <a:t>If I don’t practice these things [choice; freewill], I’m lost. [can’t be if </a:t>
            </a:r>
            <a:r>
              <a:rPr lang="en-US" dirty="0" smtClean="0"/>
              <a:t>“OSAS”]</a:t>
            </a:r>
          </a:p>
          <a:p>
            <a:endParaRPr lang="en-US" dirty="0"/>
          </a:p>
          <a:p>
            <a:r>
              <a:rPr lang="en-US" dirty="0"/>
              <a:t>If I don’t practice these things, I forfeit my calling and election. [can’t be if I’m </a:t>
            </a:r>
            <a:r>
              <a:rPr lang="en-US" dirty="0" smtClean="0"/>
              <a:t>“irresistibly chosen”]</a:t>
            </a:r>
            <a:endParaRPr lang="en-US" dirty="0"/>
          </a:p>
          <a:p>
            <a:endParaRPr lang="en-US" dirty="0"/>
          </a:p>
        </p:txBody>
      </p:sp>
    </p:spTree>
    <p:extLst>
      <p:ext uri="{BB962C8B-B14F-4D97-AF65-F5344CB8AC3E}">
        <p14:creationId xmlns:p14="http://schemas.microsoft.com/office/powerpoint/2010/main" val="17969240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12-15</a:t>
            </a:r>
            <a:endParaRPr lang="en-US" dirty="0"/>
          </a:p>
        </p:txBody>
      </p:sp>
      <p:sp>
        <p:nvSpPr>
          <p:cNvPr id="3" name="Content Placeholder 2"/>
          <p:cNvSpPr>
            <a:spLocks noGrp="1"/>
          </p:cNvSpPr>
          <p:nvPr>
            <p:ph idx="1"/>
          </p:nvPr>
        </p:nvSpPr>
        <p:spPr/>
        <p:txBody>
          <a:bodyPr>
            <a:normAutofit/>
          </a:bodyPr>
          <a:lstStyle/>
          <a:p>
            <a:pPr lvl="0"/>
            <a:r>
              <a:rPr lang="en-US" dirty="0"/>
              <a:t>Remember, Remember, Remember!</a:t>
            </a:r>
          </a:p>
          <a:p>
            <a:pPr lvl="1"/>
            <a:endParaRPr lang="en-US" sz="2800" dirty="0" smtClean="0"/>
          </a:p>
          <a:p>
            <a:r>
              <a:rPr lang="en-US" dirty="0" smtClean="0"/>
              <a:t>They </a:t>
            </a:r>
            <a:r>
              <a:rPr lang="en-US" dirty="0"/>
              <a:t>knew these things, but needed to grow in them!</a:t>
            </a:r>
          </a:p>
          <a:p>
            <a:endParaRPr lang="en-US" dirty="0" smtClean="0"/>
          </a:p>
          <a:p>
            <a:r>
              <a:rPr lang="en-US" dirty="0" smtClean="0"/>
              <a:t>Peter </a:t>
            </a:r>
            <a:r>
              <a:rPr lang="en-US" dirty="0"/>
              <a:t>used his time wisely by teaching these brethren, stirring them up by way of reminder</a:t>
            </a:r>
            <a:r>
              <a:rPr lang="en-US" dirty="0" smtClean="0"/>
              <a:t>!</a:t>
            </a:r>
          </a:p>
          <a:p>
            <a:endParaRPr lang="en-US" dirty="0"/>
          </a:p>
          <a:p>
            <a:r>
              <a:rPr lang="en-US" dirty="0"/>
              <a:t>The best way to remind the brethren was to put these instructions down in writing</a:t>
            </a:r>
            <a:r>
              <a:rPr lang="en-US" dirty="0" smtClean="0"/>
              <a:t>.</a:t>
            </a:r>
            <a:endParaRPr lang="en-US" dirty="0"/>
          </a:p>
        </p:txBody>
      </p:sp>
    </p:spTree>
    <p:extLst>
      <p:ext uri="{BB962C8B-B14F-4D97-AF65-F5344CB8AC3E}">
        <p14:creationId xmlns:p14="http://schemas.microsoft.com/office/powerpoint/2010/main" val="8827882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12-15</a:t>
            </a:r>
            <a:endParaRPr lang="en-US" dirty="0"/>
          </a:p>
        </p:txBody>
      </p:sp>
      <p:sp>
        <p:nvSpPr>
          <p:cNvPr id="3" name="Content Placeholder 2"/>
          <p:cNvSpPr>
            <a:spLocks noGrp="1"/>
          </p:cNvSpPr>
          <p:nvPr>
            <p:ph idx="1"/>
          </p:nvPr>
        </p:nvSpPr>
        <p:spPr/>
        <p:txBody>
          <a:bodyPr>
            <a:noAutofit/>
          </a:bodyPr>
          <a:lstStyle/>
          <a:p>
            <a:r>
              <a:rPr lang="en-US" dirty="0" smtClean="0"/>
              <a:t>Hence </a:t>
            </a:r>
            <a:r>
              <a:rPr lang="en-US" dirty="0"/>
              <a:t>why we must read and study daily!</a:t>
            </a:r>
          </a:p>
          <a:p>
            <a:pPr lvl="1"/>
            <a:endParaRPr lang="en-US" sz="2800" dirty="0" smtClean="0"/>
          </a:p>
          <a:p>
            <a:r>
              <a:rPr lang="en-US" dirty="0" smtClean="0"/>
              <a:t>Elders, preachers and teachers must </a:t>
            </a:r>
            <a:r>
              <a:rPr lang="en-US" dirty="0"/>
              <a:t>never grow weary of repeating valuable truths and the flock must never grow weary of hearing repeated valuable truths. Cf. 2 Tim. 2.14; Titus 3.1; Jude </a:t>
            </a:r>
            <a:r>
              <a:rPr lang="en-US" dirty="0" smtClean="0"/>
              <a:t>5, etc.</a:t>
            </a:r>
          </a:p>
          <a:p>
            <a:endParaRPr lang="en-US" dirty="0"/>
          </a:p>
          <a:p>
            <a:pPr marL="0" lvl="1"/>
            <a:r>
              <a:rPr lang="en-US" sz="2800" dirty="0"/>
              <a:t>The best way to stand against sin and religious error is to constantly be reminded of these things</a:t>
            </a:r>
            <a:r>
              <a:rPr lang="en-US" sz="2800" dirty="0" smtClean="0"/>
              <a:t>.</a:t>
            </a:r>
            <a:endParaRPr lang="en-US" sz="2800" dirty="0"/>
          </a:p>
        </p:txBody>
      </p:sp>
    </p:spTree>
    <p:extLst>
      <p:ext uri="{BB962C8B-B14F-4D97-AF65-F5344CB8AC3E}">
        <p14:creationId xmlns:p14="http://schemas.microsoft.com/office/powerpoint/2010/main" val="5375310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12-15</a:t>
            </a:r>
            <a:endParaRPr lang="en-US" dirty="0"/>
          </a:p>
        </p:txBody>
      </p:sp>
      <p:sp>
        <p:nvSpPr>
          <p:cNvPr id="3" name="Content Placeholder 2"/>
          <p:cNvSpPr>
            <a:spLocks noGrp="1"/>
          </p:cNvSpPr>
          <p:nvPr>
            <p:ph idx="1"/>
          </p:nvPr>
        </p:nvSpPr>
        <p:spPr/>
        <p:txBody>
          <a:bodyPr>
            <a:normAutofit/>
          </a:bodyPr>
          <a:lstStyle/>
          <a:p>
            <a:pPr marL="0" lvl="1"/>
            <a:r>
              <a:rPr lang="en-US" sz="3200" dirty="0"/>
              <a:t>“Preaching is very often reminding a man of what he already knows.  It is the bringing back to his memory that truth which he has forgotten, or at which he refuses to look, or whose meaning he has not fully appreciated and realized.  It often happens that the task of the preacher and the teacher is to say to men:  ‘Remember what you know, and be what you are’” (Barclay p. 363</a:t>
            </a:r>
            <a:r>
              <a:rPr lang="en-US" sz="3200" dirty="0" smtClean="0"/>
              <a:t>).</a:t>
            </a:r>
            <a:endParaRPr lang="en-US" sz="3200" dirty="0"/>
          </a:p>
        </p:txBody>
      </p:sp>
    </p:spTree>
    <p:extLst>
      <p:ext uri="{BB962C8B-B14F-4D97-AF65-F5344CB8AC3E}">
        <p14:creationId xmlns:p14="http://schemas.microsoft.com/office/powerpoint/2010/main" val="9252040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12-15</a:t>
            </a:r>
            <a:endParaRPr lang="en-US" dirty="0"/>
          </a:p>
        </p:txBody>
      </p:sp>
      <p:sp>
        <p:nvSpPr>
          <p:cNvPr id="3" name="Content Placeholder 2"/>
          <p:cNvSpPr>
            <a:spLocks noGrp="1"/>
          </p:cNvSpPr>
          <p:nvPr>
            <p:ph idx="1"/>
          </p:nvPr>
        </p:nvSpPr>
        <p:spPr>
          <a:xfrm>
            <a:off x="493498" y="1825625"/>
            <a:ext cx="8157004" cy="4351338"/>
          </a:xfrm>
        </p:spPr>
        <p:txBody>
          <a:bodyPr>
            <a:normAutofit/>
          </a:bodyPr>
          <a:lstStyle/>
          <a:p>
            <a:r>
              <a:rPr lang="en-US" dirty="0"/>
              <a:t>Peter’s death was probably around AD 67 per </a:t>
            </a:r>
            <a:r>
              <a:rPr lang="en-US" dirty="0" smtClean="0"/>
              <a:t>tradition.</a:t>
            </a:r>
          </a:p>
          <a:p>
            <a:endParaRPr lang="en-US" dirty="0"/>
          </a:p>
          <a:p>
            <a:pPr lvl="1"/>
            <a:r>
              <a:rPr lang="en-US" dirty="0" smtClean="0"/>
              <a:t>Nero </a:t>
            </a:r>
            <a:r>
              <a:rPr lang="en-US" dirty="0"/>
              <a:t>(who is said to have killed Peter) committed </a:t>
            </a:r>
            <a:r>
              <a:rPr lang="en-US" dirty="0" smtClean="0"/>
              <a:t>suicide (some believe) </a:t>
            </a:r>
            <a:r>
              <a:rPr lang="en-US" dirty="0"/>
              <a:t>on June 9th, </a:t>
            </a:r>
            <a:r>
              <a:rPr lang="en-US" dirty="0" smtClean="0"/>
              <a:t>68.</a:t>
            </a:r>
          </a:p>
          <a:p>
            <a:pPr lvl="1"/>
            <a:endParaRPr lang="en-US" dirty="0"/>
          </a:p>
          <a:p>
            <a:pPr lvl="1"/>
            <a:r>
              <a:rPr lang="en-US" dirty="0" smtClean="0"/>
              <a:t>Per </a:t>
            </a:r>
            <a:r>
              <a:rPr lang="en-US" dirty="0"/>
              <a:t>early writers and tradition, Peter was crucified upside down</a:t>
            </a:r>
            <a:r>
              <a:rPr lang="en-US" dirty="0" smtClean="0"/>
              <a:t>.</a:t>
            </a:r>
          </a:p>
          <a:p>
            <a:endParaRPr lang="en-US" dirty="0"/>
          </a:p>
          <a:p>
            <a:r>
              <a:rPr lang="en-US" dirty="0"/>
              <a:t>The Lord made clear to him either </a:t>
            </a:r>
            <a:r>
              <a:rPr lang="en-US" dirty="0" smtClean="0"/>
              <a:t>by new revelation </a:t>
            </a:r>
            <a:r>
              <a:rPr lang="en-US" dirty="0"/>
              <a:t>or previous </a:t>
            </a:r>
            <a:r>
              <a:rPr lang="en-US" dirty="0" smtClean="0"/>
              <a:t>conversations: John 21.18-19</a:t>
            </a:r>
            <a:endParaRPr lang="en-US" dirty="0"/>
          </a:p>
        </p:txBody>
      </p:sp>
    </p:spTree>
    <p:extLst>
      <p:ext uri="{BB962C8B-B14F-4D97-AF65-F5344CB8AC3E}">
        <p14:creationId xmlns:p14="http://schemas.microsoft.com/office/powerpoint/2010/main" val="5420982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16-21</a:t>
            </a:r>
            <a:endParaRPr lang="en-US" dirty="0"/>
          </a:p>
        </p:txBody>
      </p:sp>
      <p:sp>
        <p:nvSpPr>
          <p:cNvPr id="3" name="Content Placeholder 2"/>
          <p:cNvSpPr>
            <a:spLocks noGrp="1"/>
          </p:cNvSpPr>
          <p:nvPr>
            <p:ph idx="1"/>
          </p:nvPr>
        </p:nvSpPr>
        <p:spPr>
          <a:xfrm>
            <a:off x="542925" y="1825625"/>
            <a:ext cx="8058150" cy="4351338"/>
          </a:xfrm>
        </p:spPr>
        <p:txBody>
          <a:bodyPr>
            <a:normAutofit/>
          </a:bodyPr>
          <a:lstStyle/>
          <a:p>
            <a:pPr lvl="0"/>
            <a:r>
              <a:rPr lang="en-US" dirty="0" smtClean="0"/>
              <a:t>When </a:t>
            </a:r>
            <a:r>
              <a:rPr lang="en-US" dirty="0"/>
              <a:t>you turn from the truth, you wander into myths and fables: 2 Tim. </a:t>
            </a:r>
            <a:r>
              <a:rPr lang="en-US" dirty="0" smtClean="0"/>
              <a:t>2.2-4</a:t>
            </a:r>
          </a:p>
          <a:p>
            <a:pPr lvl="0"/>
            <a:endParaRPr lang="en-US" dirty="0"/>
          </a:p>
          <a:p>
            <a:pPr lvl="0"/>
            <a:r>
              <a:rPr lang="en-US" dirty="0"/>
              <a:t>Peter and the other apostles were “eyewitnesses” to these things</a:t>
            </a:r>
            <a:r>
              <a:rPr lang="en-US" dirty="0" smtClean="0"/>
              <a:t>.</a:t>
            </a:r>
          </a:p>
          <a:p>
            <a:pPr lvl="1"/>
            <a:endParaRPr lang="en-US" dirty="0" smtClean="0"/>
          </a:p>
          <a:p>
            <a:pPr lvl="1"/>
            <a:r>
              <a:rPr lang="en-US" dirty="0" smtClean="0"/>
              <a:t>They </a:t>
            </a:r>
            <a:r>
              <a:rPr lang="en-US" dirty="0"/>
              <a:t>saw his honor (Matt. 17.5) and glory (Luke 9.31-32).</a:t>
            </a:r>
          </a:p>
          <a:p>
            <a:pPr lvl="1"/>
            <a:endParaRPr lang="en-US" dirty="0" smtClean="0"/>
          </a:p>
          <a:p>
            <a:pPr lvl="1"/>
            <a:r>
              <a:rPr lang="en-US" dirty="0" smtClean="0"/>
              <a:t>We </a:t>
            </a:r>
            <a:r>
              <a:rPr lang="en-US" dirty="0"/>
              <a:t>[Peter, James and John] heard a voice from heaven</a:t>
            </a:r>
            <a:r>
              <a:rPr lang="en-US" dirty="0" smtClean="0"/>
              <a:t>.</a:t>
            </a:r>
          </a:p>
        </p:txBody>
      </p:sp>
    </p:spTree>
    <p:extLst>
      <p:ext uri="{BB962C8B-B14F-4D97-AF65-F5344CB8AC3E}">
        <p14:creationId xmlns:p14="http://schemas.microsoft.com/office/powerpoint/2010/main" val="1817917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a:t>
            </a:r>
            <a:endParaRPr lang="en-US" dirty="0"/>
          </a:p>
        </p:txBody>
      </p:sp>
      <p:sp>
        <p:nvSpPr>
          <p:cNvPr id="3" name="Content Placeholder 2"/>
          <p:cNvSpPr>
            <a:spLocks noGrp="1"/>
          </p:cNvSpPr>
          <p:nvPr>
            <p:ph idx="1"/>
          </p:nvPr>
        </p:nvSpPr>
        <p:spPr/>
        <p:txBody>
          <a:bodyPr>
            <a:normAutofit/>
          </a:bodyPr>
          <a:lstStyle/>
          <a:p>
            <a:pPr lvl="0"/>
            <a:r>
              <a:rPr lang="en-US" sz="3200" dirty="0"/>
              <a:t>Fact: God has given us everything we need to overcome this world</a:t>
            </a:r>
            <a:r>
              <a:rPr lang="en-US" sz="3200" dirty="0" smtClean="0"/>
              <a:t>.</a:t>
            </a:r>
          </a:p>
          <a:p>
            <a:pPr lvl="0"/>
            <a:endParaRPr lang="en-US" sz="3200" dirty="0"/>
          </a:p>
          <a:p>
            <a:pPr lvl="0"/>
            <a:r>
              <a:rPr lang="en-US" sz="3200" dirty="0"/>
              <a:t>We have everything we need to live a godly and purposeful life right now (the Bible: 2 Tim. 3.16-17</a:t>
            </a:r>
            <a:r>
              <a:rPr lang="en-US" sz="3200" dirty="0" smtClean="0"/>
              <a:t>)!</a:t>
            </a:r>
          </a:p>
          <a:p>
            <a:pPr lvl="0"/>
            <a:endParaRPr lang="en-US" sz="1800" dirty="0"/>
          </a:p>
          <a:p>
            <a:r>
              <a:rPr lang="en-US" sz="3200" dirty="0" smtClean="0"/>
              <a:t>“</a:t>
            </a:r>
            <a:r>
              <a:rPr lang="en-US" sz="3200" dirty="0"/>
              <a:t>The Christian who is not godly has only one person to </a:t>
            </a:r>
            <a:r>
              <a:rPr lang="en-US" sz="3200" dirty="0" smtClean="0"/>
              <a:t>blame.”</a:t>
            </a:r>
            <a:endParaRPr lang="en-US" sz="3200" dirty="0"/>
          </a:p>
        </p:txBody>
      </p:sp>
    </p:spTree>
    <p:extLst>
      <p:ext uri="{BB962C8B-B14F-4D97-AF65-F5344CB8AC3E}">
        <p14:creationId xmlns:p14="http://schemas.microsoft.com/office/powerpoint/2010/main" val="20025396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16-21</a:t>
            </a:r>
            <a:endParaRPr lang="en-US" dirty="0"/>
          </a:p>
        </p:txBody>
      </p:sp>
      <p:sp>
        <p:nvSpPr>
          <p:cNvPr id="3" name="Content Placeholder 2"/>
          <p:cNvSpPr>
            <a:spLocks noGrp="1"/>
          </p:cNvSpPr>
          <p:nvPr>
            <p:ph idx="1"/>
          </p:nvPr>
        </p:nvSpPr>
        <p:spPr/>
        <p:txBody>
          <a:bodyPr/>
          <a:lstStyle/>
          <a:p>
            <a:r>
              <a:rPr lang="en-US" dirty="0"/>
              <a:t>Since the transfiguration isn’t a myth, neither is anything the apostles taught, like the coming of the Lord in judgment</a:t>
            </a:r>
            <a:r>
              <a:rPr lang="en-US" dirty="0" smtClean="0"/>
              <a:t>.</a:t>
            </a:r>
          </a:p>
          <a:p>
            <a:pPr lvl="0"/>
            <a:endParaRPr lang="en-US" dirty="0"/>
          </a:p>
          <a:p>
            <a:pPr lvl="0"/>
            <a:r>
              <a:rPr lang="en-US" dirty="0" smtClean="0"/>
              <a:t>Prophetic </a:t>
            </a:r>
            <a:r>
              <a:rPr lang="en-US" dirty="0"/>
              <a:t>word </a:t>
            </a:r>
            <a:r>
              <a:rPr lang="en-US" dirty="0" smtClean="0"/>
              <a:t>confirmed by this and other events: </a:t>
            </a:r>
            <a:r>
              <a:rPr lang="en-US" dirty="0"/>
              <a:t>cf. Rom. </a:t>
            </a:r>
            <a:r>
              <a:rPr lang="en-US" dirty="0" smtClean="0"/>
              <a:t>16.26</a:t>
            </a:r>
          </a:p>
        </p:txBody>
      </p:sp>
    </p:spTree>
    <p:extLst>
      <p:ext uri="{BB962C8B-B14F-4D97-AF65-F5344CB8AC3E}">
        <p14:creationId xmlns:p14="http://schemas.microsoft.com/office/powerpoint/2010/main" val="13269006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16-21</a:t>
            </a:r>
            <a:endParaRPr lang="en-US" dirty="0"/>
          </a:p>
        </p:txBody>
      </p:sp>
      <p:sp>
        <p:nvSpPr>
          <p:cNvPr id="3" name="Content Placeholder 2"/>
          <p:cNvSpPr>
            <a:spLocks noGrp="1"/>
          </p:cNvSpPr>
          <p:nvPr>
            <p:ph idx="1"/>
          </p:nvPr>
        </p:nvSpPr>
        <p:spPr/>
        <p:txBody>
          <a:bodyPr/>
          <a:lstStyle/>
          <a:p>
            <a:pPr lvl="0"/>
            <a:r>
              <a:rPr lang="en-US" dirty="0"/>
              <a:t>God gives us light (Psalm 119.105) in a dark world: Matt. 4.16; John 3.19; Acts 26.18; Rom. 2.19; Eph. 5.8; 1 Peter </a:t>
            </a:r>
            <a:r>
              <a:rPr lang="en-US" dirty="0" smtClean="0"/>
              <a:t>2.9</a:t>
            </a:r>
          </a:p>
          <a:p>
            <a:endParaRPr lang="en-US" dirty="0"/>
          </a:p>
          <a:p>
            <a:r>
              <a:rPr lang="en-US" dirty="0" smtClean="0"/>
              <a:t>Until </a:t>
            </a:r>
            <a:r>
              <a:rPr lang="en-US" dirty="0"/>
              <a:t>a man learns of the truth (light) he remains in darkness.</a:t>
            </a:r>
          </a:p>
          <a:p>
            <a:endParaRPr lang="en-US" dirty="0" smtClean="0"/>
          </a:p>
          <a:p>
            <a:r>
              <a:rPr lang="en-US" dirty="0" smtClean="0"/>
              <a:t>Only </a:t>
            </a:r>
            <a:r>
              <a:rPr lang="en-US" dirty="0"/>
              <a:t>when he pays attention to God’s word will the “light bulb” come on (or dawn break</a:t>
            </a:r>
            <a:r>
              <a:rPr lang="en-US" dirty="0" smtClean="0"/>
              <a:t>).</a:t>
            </a:r>
            <a:endParaRPr lang="en-US" dirty="0"/>
          </a:p>
        </p:txBody>
      </p:sp>
    </p:spTree>
    <p:extLst>
      <p:ext uri="{BB962C8B-B14F-4D97-AF65-F5344CB8AC3E}">
        <p14:creationId xmlns:p14="http://schemas.microsoft.com/office/powerpoint/2010/main" val="17860851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16-21</a:t>
            </a:r>
            <a:endParaRPr lang="en-US" dirty="0"/>
          </a:p>
        </p:txBody>
      </p:sp>
      <p:sp>
        <p:nvSpPr>
          <p:cNvPr id="3" name="Content Placeholder 2"/>
          <p:cNvSpPr>
            <a:spLocks noGrp="1"/>
          </p:cNvSpPr>
          <p:nvPr>
            <p:ph idx="1"/>
          </p:nvPr>
        </p:nvSpPr>
        <p:spPr>
          <a:xfrm>
            <a:off x="628650" y="1825624"/>
            <a:ext cx="7886700" cy="5032375"/>
          </a:xfrm>
        </p:spPr>
        <p:txBody>
          <a:bodyPr>
            <a:normAutofit fontScale="92500" lnSpcReduction="10000"/>
          </a:bodyPr>
          <a:lstStyle/>
          <a:p>
            <a:pPr lvl="0"/>
            <a:r>
              <a:rPr lang="en-US" dirty="0"/>
              <a:t>Prophecy of Scripture: refers to the utterances of the O.T. prophets who were a mouthpiece or spokesman for God: </a:t>
            </a:r>
            <a:r>
              <a:rPr lang="en-US" dirty="0" smtClean="0"/>
              <a:t>cf. Heb</a:t>
            </a:r>
            <a:r>
              <a:rPr lang="en-US" dirty="0"/>
              <a:t>. </a:t>
            </a:r>
            <a:r>
              <a:rPr lang="en-US" dirty="0" smtClean="0"/>
              <a:t>1.1</a:t>
            </a:r>
          </a:p>
          <a:p>
            <a:pPr lvl="0"/>
            <a:endParaRPr lang="en-US" sz="1800" dirty="0"/>
          </a:p>
          <a:p>
            <a:pPr lvl="0"/>
            <a:r>
              <a:rPr lang="en-US" dirty="0"/>
              <a:t>Interpretation:</a:t>
            </a:r>
            <a:endParaRPr lang="en-US" sz="1800" dirty="0"/>
          </a:p>
          <a:p>
            <a:pPr lvl="1"/>
            <a:r>
              <a:rPr lang="en-US" dirty="0"/>
              <a:t>“… to explain the meaning of something, with the implication that the text in question is difficult or complex—‘to explain, meaning, explanation.’ ... </a:t>
            </a:r>
            <a:r>
              <a:rPr lang="en-US" dirty="0" err="1"/>
              <a:t>τ</a:t>
            </a:r>
            <a:r>
              <a:rPr lang="en-US" dirty="0"/>
              <a:t>α</a:t>
            </a:r>
            <a:r>
              <a:rPr lang="en-US" dirty="0" err="1"/>
              <a:t>ύτην</a:t>
            </a:r>
            <a:r>
              <a:rPr lang="en-US" dirty="0"/>
              <a:t> ‘explain to us what this parable means’ Mt 15:15. </a:t>
            </a:r>
            <a:r>
              <a:rPr lang="en-US" sz="1200" dirty="0"/>
              <a:t>(</a:t>
            </a:r>
            <a:r>
              <a:rPr lang="en-US" sz="1200" dirty="0" err="1"/>
              <a:t>Louw</a:t>
            </a:r>
            <a:r>
              <a:rPr lang="en-US" sz="1200" dirty="0"/>
              <a:t>, J. P., &amp; Nida, E. A. (1996). Greek-English lexicon of the New Testament: based on semantic domains (electronic ed. of the 2nd edition., Vol. 1, p. 404). New York: United Bible Societies.)</a:t>
            </a:r>
            <a:endParaRPr lang="en-US" sz="1600" dirty="0"/>
          </a:p>
          <a:p>
            <a:pPr lvl="1"/>
            <a:endParaRPr lang="en-US" dirty="0" smtClean="0"/>
          </a:p>
          <a:p>
            <a:pPr lvl="1"/>
            <a:r>
              <a:rPr lang="en-US" dirty="0" smtClean="0"/>
              <a:t>to </a:t>
            </a:r>
            <a:r>
              <a:rPr lang="en-US" dirty="0"/>
              <a:t>loose, solve, explain," denotes "a solution, explanation," lit., "a release" (epi, "up," </a:t>
            </a:r>
            <a:r>
              <a:rPr lang="en-US" dirty="0" err="1"/>
              <a:t>luo</a:t>
            </a:r>
            <a:r>
              <a:rPr lang="en-US" dirty="0"/>
              <a:t>, "to loose"), 2Pe 1:20, "(of private) interpretation;" i.e., the writers of Scripture did not put their own construction upon the "God-breathed" words they wrote. (Vines</a:t>
            </a:r>
            <a:r>
              <a:rPr lang="en-US" dirty="0" smtClean="0"/>
              <a:t>)</a:t>
            </a:r>
            <a:endParaRPr lang="en-US" sz="1600" dirty="0"/>
          </a:p>
        </p:txBody>
      </p:sp>
    </p:spTree>
    <p:extLst>
      <p:ext uri="{BB962C8B-B14F-4D97-AF65-F5344CB8AC3E}">
        <p14:creationId xmlns:p14="http://schemas.microsoft.com/office/powerpoint/2010/main" val="9428725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16-21</a:t>
            </a:r>
            <a:endParaRPr lang="en-US" dirty="0"/>
          </a:p>
        </p:txBody>
      </p:sp>
      <p:sp>
        <p:nvSpPr>
          <p:cNvPr id="3" name="Content Placeholder 2"/>
          <p:cNvSpPr>
            <a:spLocks noGrp="1"/>
          </p:cNvSpPr>
          <p:nvPr>
            <p:ph idx="1"/>
          </p:nvPr>
        </p:nvSpPr>
        <p:spPr>
          <a:xfrm>
            <a:off x="289998" y="1825624"/>
            <a:ext cx="8564005" cy="4834667"/>
          </a:xfrm>
        </p:spPr>
        <p:txBody>
          <a:bodyPr>
            <a:normAutofit/>
          </a:bodyPr>
          <a:lstStyle/>
          <a:p>
            <a:pPr lvl="0"/>
            <a:r>
              <a:rPr lang="en-US" dirty="0"/>
              <a:t>Peter is not saying that one cannot understand the Bible nor is he talking about the meaning of Scripture.</a:t>
            </a:r>
            <a:endParaRPr lang="en-US" sz="1800" dirty="0"/>
          </a:p>
          <a:p>
            <a:endParaRPr lang="en-US" dirty="0" smtClean="0"/>
          </a:p>
          <a:p>
            <a:r>
              <a:rPr lang="en-US" dirty="0" smtClean="0"/>
              <a:t>He </a:t>
            </a:r>
            <a:r>
              <a:rPr lang="en-US" dirty="0"/>
              <a:t>is saying that one did not interpret God’s word and then put it down on paper.</a:t>
            </a:r>
            <a:endParaRPr lang="en-US" sz="2000" dirty="0"/>
          </a:p>
          <a:p>
            <a:endParaRPr lang="en-US" dirty="0" smtClean="0"/>
          </a:p>
          <a:p>
            <a:r>
              <a:rPr lang="en-US" dirty="0" smtClean="0"/>
              <a:t>Instead</a:t>
            </a:r>
            <a:r>
              <a:rPr lang="en-US" dirty="0"/>
              <a:t>, the writers wrote the God-breathed words down as </a:t>
            </a:r>
            <a:r>
              <a:rPr lang="en-US" dirty="0" smtClean="0"/>
              <a:t>is: cf. 1 </a:t>
            </a:r>
            <a:r>
              <a:rPr lang="en-US" dirty="0"/>
              <a:t>Cor. </a:t>
            </a:r>
            <a:r>
              <a:rPr lang="en-US" dirty="0" smtClean="0"/>
              <a:t>2.6-13</a:t>
            </a:r>
            <a:endParaRPr lang="en-US" sz="2000" dirty="0"/>
          </a:p>
          <a:p>
            <a:endParaRPr lang="en-US" dirty="0" smtClean="0"/>
          </a:p>
          <a:p>
            <a:r>
              <a:rPr lang="en-US" dirty="0" smtClean="0"/>
              <a:t>Therefore</a:t>
            </a:r>
            <a:r>
              <a:rPr lang="en-US" dirty="0"/>
              <a:t>, Peter is dealing with the </a:t>
            </a:r>
            <a:r>
              <a:rPr lang="en-US" u="sng" dirty="0"/>
              <a:t>origin</a:t>
            </a:r>
            <a:r>
              <a:rPr lang="en-US" dirty="0"/>
              <a:t> of Scripture</a:t>
            </a:r>
            <a:r>
              <a:rPr lang="en-US" dirty="0" smtClean="0"/>
              <a:t>.</a:t>
            </a:r>
            <a:endParaRPr lang="en-US" sz="2000" dirty="0"/>
          </a:p>
        </p:txBody>
      </p:sp>
    </p:spTree>
    <p:extLst>
      <p:ext uri="{BB962C8B-B14F-4D97-AF65-F5344CB8AC3E}">
        <p14:creationId xmlns:p14="http://schemas.microsoft.com/office/powerpoint/2010/main" val="8199523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16-21</a:t>
            </a:r>
            <a:endParaRPr lang="en-US" dirty="0"/>
          </a:p>
        </p:txBody>
      </p:sp>
      <p:sp>
        <p:nvSpPr>
          <p:cNvPr id="3" name="Content Placeholder 2"/>
          <p:cNvSpPr>
            <a:spLocks noGrp="1"/>
          </p:cNvSpPr>
          <p:nvPr>
            <p:ph idx="1"/>
          </p:nvPr>
        </p:nvSpPr>
        <p:spPr/>
        <p:txBody>
          <a:bodyPr>
            <a:normAutofit lnSpcReduction="10000"/>
          </a:bodyPr>
          <a:lstStyle/>
          <a:p>
            <a:r>
              <a:rPr lang="en-US" dirty="0" smtClean="0"/>
              <a:t>“</a:t>
            </a:r>
            <a:r>
              <a:rPr lang="en-US" dirty="0"/>
              <a:t>Being moved [borne; carried]”: The entire time a prophet spoke orally or in writing he was under the direction of the Holy </a:t>
            </a:r>
            <a:r>
              <a:rPr lang="en-US" dirty="0" smtClean="0"/>
              <a:t>Spirit.</a:t>
            </a:r>
          </a:p>
          <a:p>
            <a:endParaRPr lang="en-US" dirty="0"/>
          </a:p>
          <a:p>
            <a:r>
              <a:rPr lang="en-US" dirty="0" smtClean="0"/>
              <a:t>No </a:t>
            </a:r>
            <a:r>
              <a:rPr lang="en-US" dirty="0"/>
              <a:t>prophecy was ever conceived from the will of the prophet</a:t>
            </a:r>
            <a:r>
              <a:rPr lang="en-US" dirty="0" smtClean="0"/>
              <a:t>!</a:t>
            </a:r>
          </a:p>
          <a:p>
            <a:endParaRPr lang="en-US" sz="2000" dirty="0"/>
          </a:p>
          <a:p>
            <a:r>
              <a:rPr lang="en-US" dirty="0"/>
              <a:t>Every vision, every dream, every revelation, and every interpretation thereof was written down under the direction of the Holy Spirit</a:t>
            </a:r>
            <a:r>
              <a:rPr lang="en-US" dirty="0" smtClean="0"/>
              <a:t>.</a:t>
            </a:r>
          </a:p>
          <a:p>
            <a:endParaRPr lang="en-US" sz="2000" dirty="0"/>
          </a:p>
          <a:p>
            <a:r>
              <a:rPr lang="en-US" dirty="0"/>
              <a:t>Simply put, man was not the source but the means through which God revealed his word.</a:t>
            </a:r>
            <a:endParaRPr lang="en-US" sz="2000" dirty="0"/>
          </a:p>
          <a:p>
            <a:endParaRPr lang="en-US" dirty="0"/>
          </a:p>
          <a:p>
            <a:endParaRPr lang="en-US" dirty="0"/>
          </a:p>
          <a:p>
            <a:endParaRPr lang="en-US" dirty="0"/>
          </a:p>
        </p:txBody>
      </p:sp>
    </p:spTree>
    <p:extLst>
      <p:ext uri="{BB962C8B-B14F-4D97-AF65-F5344CB8AC3E}">
        <p14:creationId xmlns:p14="http://schemas.microsoft.com/office/powerpoint/2010/main" val="1053042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a:t>
            </a:r>
            <a:endParaRPr lang="en-US" dirty="0"/>
          </a:p>
        </p:txBody>
      </p:sp>
      <p:sp>
        <p:nvSpPr>
          <p:cNvPr id="3" name="Content Placeholder 2"/>
          <p:cNvSpPr>
            <a:spLocks noGrp="1"/>
          </p:cNvSpPr>
          <p:nvPr>
            <p:ph idx="1"/>
          </p:nvPr>
        </p:nvSpPr>
        <p:spPr/>
        <p:txBody>
          <a:bodyPr/>
          <a:lstStyle/>
          <a:p>
            <a:pPr lvl="0"/>
            <a:r>
              <a:rPr lang="en-US" sz="3200" dirty="0"/>
              <a:t>Divine power: </a:t>
            </a:r>
            <a:r>
              <a:rPr lang="en-US" sz="3200" dirty="0" smtClean="0"/>
              <a:t>means </a:t>
            </a:r>
            <a:r>
              <a:rPr lang="en-US" sz="3200" dirty="0"/>
              <a:t>“God” or “Godhead” [deity] power. There’s nothing more powerful</a:t>
            </a:r>
            <a:r>
              <a:rPr lang="en-US" sz="3200" dirty="0" smtClean="0"/>
              <a:t>. Cf. Rom. 1.16-17</a:t>
            </a:r>
          </a:p>
          <a:p>
            <a:pPr lvl="0"/>
            <a:endParaRPr lang="en-US" sz="3200" dirty="0"/>
          </a:p>
          <a:p>
            <a:pPr lvl="0"/>
            <a:r>
              <a:rPr lang="en-US" sz="3200" dirty="0"/>
              <a:t>“Divine nature”: “Godhead; Godlike; deity”. </a:t>
            </a:r>
            <a:r>
              <a:rPr lang="en-US" sz="3200" dirty="0" smtClean="0"/>
              <a:t>“‘…share in </a:t>
            </a:r>
            <a:r>
              <a:rPr lang="en-US" sz="3200" dirty="0"/>
              <a:t>what God is like’ or ‘to be like God in certain ways.’” </a:t>
            </a:r>
            <a:r>
              <a:rPr lang="en-US" sz="1400" dirty="0"/>
              <a:t>(</a:t>
            </a:r>
            <a:r>
              <a:rPr lang="en-US" sz="1400" dirty="0" err="1"/>
              <a:t>Louw</a:t>
            </a:r>
            <a:r>
              <a:rPr lang="en-US" sz="1400" dirty="0"/>
              <a:t>, J. P., &amp; Nida, E. A. (1996). Greek-English lexicon of the New Testament: based on semantic domains (electronic ed. of the 2nd edition., Vol. 1, p. 584). New York: United Bible Societies.)</a:t>
            </a:r>
          </a:p>
          <a:p>
            <a:endParaRPr lang="en-US" dirty="0"/>
          </a:p>
        </p:txBody>
      </p:sp>
    </p:spTree>
    <p:extLst>
      <p:ext uri="{BB962C8B-B14F-4D97-AF65-F5344CB8AC3E}">
        <p14:creationId xmlns:p14="http://schemas.microsoft.com/office/powerpoint/2010/main" val="1018882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a:t>
            </a:r>
            <a:endParaRPr lang="en-US" dirty="0"/>
          </a:p>
        </p:txBody>
      </p:sp>
      <p:sp>
        <p:nvSpPr>
          <p:cNvPr id="3" name="Content Placeholder 2"/>
          <p:cNvSpPr>
            <a:spLocks noGrp="1"/>
          </p:cNvSpPr>
          <p:nvPr>
            <p:ph idx="1"/>
          </p:nvPr>
        </p:nvSpPr>
        <p:spPr>
          <a:xfrm>
            <a:off x="411307" y="1825624"/>
            <a:ext cx="8321386" cy="4907686"/>
          </a:xfrm>
        </p:spPr>
        <p:txBody>
          <a:bodyPr>
            <a:normAutofit/>
          </a:bodyPr>
          <a:lstStyle/>
          <a:p>
            <a:pPr lvl="0"/>
            <a:r>
              <a:rPr lang="en-US" dirty="0"/>
              <a:t>We will not actually be God (for we will always be created man), but we will share in His moral qualities if we apply them to our lives: cf. 2 Peter 1.5-8</a:t>
            </a:r>
            <a:endParaRPr lang="en-US" sz="1800" dirty="0"/>
          </a:p>
          <a:p>
            <a:pPr lvl="1"/>
            <a:endParaRPr lang="en-US" dirty="0" smtClean="0"/>
          </a:p>
          <a:p>
            <a:pPr lvl="1"/>
            <a:r>
              <a:rPr lang="en-US" dirty="0" smtClean="0"/>
              <a:t>Luke </a:t>
            </a:r>
            <a:r>
              <a:rPr lang="en-US" dirty="0"/>
              <a:t>6.36: Be merciful like God</a:t>
            </a:r>
            <a:endParaRPr lang="en-US" sz="1600" dirty="0"/>
          </a:p>
          <a:p>
            <a:pPr lvl="1"/>
            <a:r>
              <a:rPr lang="en-US" dirty="0"/>
              <a:t>John 13.34: Love like God</a:t>
            </a:r>
            <a:endParaRPr lang="en-US" sz="1600" dirty="0"/>
          </a:p>
          <a:p>
            <a:pPr lvl="1"/>
            <a:r>
              <a:rPr lang="en-US" dirty="0" smtClean="0"/>
              <a:t>Eph</a:t>
            </a:r>
            <a:r>
              <a:rPr lang="en-US" dirty="0"/>
              <a:t>. 5.1: Imitators of God</a:t>
            </a:r>
            <a:endParaRPr lang="en-US" sz="1600" dirty="0"/>
          </a:p>
          <a:p>
            <a:pPr lvl="1"/>
            <a:r>
              <a:rPr lang="en-US" dirty="0"/>
              <a:t>Eph. 5.25: Love like Christ</a:t>
            </a:r>
            <a:endParaRPr lang="en-US" sz="1600" dirty="0"/>
          </a:p>
          <a:p>
            <a:pPr lvl="1"/>
            <a:r>
              <a:rPr lang="en-US" dirty="0"/>
              <a:t>1 Peter 1.15: Be holy like </a:t>
            </a:r>
            <a:r>
              <a:rPr lang="en-US" dirty="0" smtClean="0"/>
              <a:t>God</a:t>
            </a:r>
          </a:p>
          <a:p>
            <a:pPr lvl="1"/>
            <a:endParaRPr lang="en-US" sz="1600" dirty="0"/>
          </a:p>
          <a:p>
            <a:r>
              <a:rPr lang="en-US" dirty="0"/>
              <a:t>God gives us everything we need to reach this status in this life</a:t>
            </a:r>
            <a:r>
              <a:rPr lang="en-US" dirty="0" smtClean="0"/>
              <a:t>.</a:t>
            </a:r>
          </a:p>
          <a:p>
            <a:endParaRPr lang="en-US" sz="2000" dirty="0"/>
          </a:p>
          <a:p>
            <a:r>
              <a:rPr lang="en-US" dirty="0"/>
              <a:t>We are </a:t>
            </a:r>
            <a:r>
              <a:rPr lang="en-US" dirty="0" smtClean="0"/>
              <a:t>polishing </a:t>
            </a:r>
            <a:r>
              <a:rPr lang="en-US" dirty="0"/>
              <a:t>the tarnish image</a:t>
            </a:r>
            <a:r>
              <a:rPr lang="en-US" dirty="0" smtClean="0"/>
              <a:t>.</a:t>
            </a:r>
            <a:endParaRPr lang="en-US" sz="2000" dirty="0"/>
          </a:p>
        </p:txBody>
      </p:sp>
    </p:spTree>
    <p:extLst>
      <p:ext uri="{BB962C8B-B14F-4D97-AF65-F5344CB8AC3E}">
        <p14:creationId xmlns:p14="http://schemas.microsoft.com/office/powerpoint/2010/main" val="1931247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a:t>
            </a:r>
            <a:endParaRPr lang="en-US" dirty="0"/>
          </a:p>
        </p:txBody>
      </p:sp>
      <p:sp>
        <p:nvSpPr>
          <p:cNvPr id="3" name="Content Placeholder 2"/>
          <p:cNvSpPr>
            <a:spLocks noGrp="1"/>
          </p:cNvSpPr>
          <p:nvPr>
            <p:ph idx="1"/>
          </p:nvPr>
        </p:nvSpPr>
        <p:spPr>
          <a:xfrm>
            <a:off x="628650" y="1825624"/>
            <a:ext cx="7886700" cy="5032376"/>
          </a:xfrm>
        </p:spPr>
        <p:txBody>
          <a:bodyPr>
            <a:noAutofit/>
          </a:bodyPr>
          <a:lstStyle/>
          <a:p>
            <a:r>
              <a:rPr lang="en-US" sz="3000" dirty="0"/>
              <a:t>W</a:t>
            </a:r>
            <a:r>
              <a:rPr lang="en-US" sz="3000" dirty="0" smtClean="0"/>
              <a:t>e </a:t>
            </a:r>
            <a:r>
              <a:rPr lang="en-US" sz="3000" dirty="0"/>
              <a:t>were taken captive by a desire for what is forbidden (lust). We were slaves to the corruption of this dark world: cf. 2 Peter 2.19; Rom. 1.24; Eph. 4.22; 1 Tim. 6.9; Titus </a:t>
            </a:r>
            <a:r>
              <a:rPr lang="en-US" sz="3000" dirty="0" smtClean="0"/>
              <a:t>3.3</a:t>
            </a:r>
          </a:p>
          <a:p>
            <a:endParaRPr lang="en-US" sz="3000" dirty="0"/>
          </a:p>
          <a:p>
            <a:r>
              <a:rPr lang="en-US" sz="3000" dirty="0"/>
              <a:t>This is where the image of God was tarnished.</a:t>
            </a:r>
          </a:p>
          <a:p>
            <a:endParaRPr lang="en-US" sz="3000" dirty="0"/>
          </a:p>
          <a:p>
            <a:r>
              <a:rPr lang="en-US" sz="3000" dirty="0" smtClean="0"/>
              <a:t>This </a:t>
            </a:r>
            <a:r>
              <a:rPr lang="en-US" sz="3000" dirty="0"/>
              <a:t>is just the beginning. Baptism is the final act of </a:t>
            </a:r>
            <a:r>
              <a:rPr lang="en-US" sz="3000" dirty="0" smtClean="0"/>
              <a:t>an alien </a:t>
            </a:r>
            <a:r>
              <a:rPr lang="en-US" sz="3000" dirty="0"/>
              <a:t>sinner. Now it’s time to grow and </a:t>
            </a:r>
            <a:r>
              <a:rPr lang="en-US" sz="3000" dirty="0" smtClean="0"/>
              <a:t>confirm your </a:t>
            </a:r>
            <a:r>
              <a:rPr lang="en-US" sz="3000" dirty="0"/>
              <a:t>salvation. Cf. 1 Peter </a:t>
            </a:r>
            <a:r>
              <a:rPr lang="en-US" sz="3000" dirty="0" smtClean="0"/>
              <a:t>2.1; 2 Peter 1.11</a:t>
            </a:r>
            <a:endParaRPr lang="en-US" sz="3000" dirty="0"/>
          </a:p>
        </p:txBody>
      </p:sp>
    </p:spTree>
    <p:extLst>
      <p:ext uri="{BB962C8B-B14F-4D97-AF65-F5344CB8AC3E}">
        <p14:creationId xmlns:p14="http://schemas.microsoft.com/office/powerpoint/2010/main" val="1407236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p:txBody>
          <a:bodyPr/>
          <a:lstStyle/>
          <a:p>
            <a:r>
              <a:rPr lang="en-US" dirty="0"/>
              <a:t>For this reason: since we have “all things that pertain to life and godliness”, His promises, </a:t>
            </a:r>
            <a:r>
              <a:rPr lang="en-US" dirty="0" smtClean="0"/>
              <a:t>that </a:t>
            </a:r>
            <a:r>
              <a:rPr lang="en-US" dirty="0"/>
              <a:t>we’ve escaped the corruption of the </a:t>
            </a:r>
            <a:r>
              <a:rPr lang="en-US" dirty="0" smtClean="0"/>
              <a:t>world, etc.</a:t>
            </a:r>
          </a:p>
          <a:p>
            <a:endParaRPr lang="en-US" dirty="0"/>
          </a:p>
          <a:p>
            <a:r>
              <a:rPr lang="en-US" dirty="0"/>
              <a:t>Give all Diligence: </a:t>
            </a:r>
            <a:r>
              <a:rPr lang="en-US" dirty="0" smtClean="0"/>
              <a:t>“Make </a:t>
            </a:r>
            <a:r>
              <a:rPr lang="en-US" dirty="0"/>
              <a:t>every effort</a:t>
            </a:r>
            <a:r>
              <a:rPr lang="en-US" dirty="0" smtClean="0"/>
              <a:t>!”</a:t>
            </a:r>
            <a:endParaRPr lang="en-US" dirty="0"/>
          </a:p>
          <a:p>
            <a:endParaRPr lang="en-US" dirty="0" smtClean="0"/>
          </a:p>
          <a:p>
            <a:r>
              <a:rPr lang="en-US" dirty="0" smtClean="0"/>
              <a:t>Add</a:t>
            </a:r>
            <a:r>
              <a:rPr lang="en-US" dirty="0"/>
              <a:t>: </a:t>
            </a:r>
            <a:r>
              <a:rPr lang="en-US" dirty="0" smtClean="0"/>
              <a:t>“supplement</a:t>
            </a:r>
            <a:r>
              <a:rPr lang="en-US" dirty="0"/>
              <a:t>, </a:t>
            </a:r>
            <a:r>
              <a:rPr lang="en-US" dirty="0" smtClean="0"/>
              <a:t>apply”</a:t>
            </a:r>
            <a:endParaRPr lang="en-US" dirty="0"/>
          </a:p>
        </p:txBody>
      </p:sp>
    </p:spTree>
    <p:extLst>
      <p:ext uri="{BB962C8B-B14F-4D97-AF65-F5344CB8AC3E}">
        <p14:creationId xmlns:p14="http://schemas.microsoft.com/office/powerpoint/2010/main" val="17224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a:t>
            </a:r>
            <a:endParaRPr lang="en-US" dirty="0"/>
          </a:p>
        </p:txBody>
      </p:sp>
      <p:sp>
        <p:nvSpPr>
          <p:cNvPr id="3" name="Content Placeholder 2"/>
          <p:cNvSpPr>
            <a:spLocks noGrp="1"/>
          </p:cNvSpPr>
          <p:nvPr>
            <p:ph idx="1"/>
          </p:nvPr>
        </p:nvSpPr>
        <p:spPr/>
        <p:txBody>
          <a:bodyPr/>
          <a:lstStyle/>
          <a:p>
            <a:r>
              <a:rPr lang="en-US" dirty="0"/>
              <a:t>Faith:</a:t>
            </a:r>
          </a:p>
          <a:p>
            <a:pPr lvl="1"/>
            <a:r>
              <a:rPr lang="en-US" dirty="0"/>
              <a:t>We build on our [fully trusting] faith: Heb. 11.6</a:t>
            </a:r>
          </a:p>
          <a:p>
            <a:pPr lvl="1"/>
            <a:endParaRPr lang="en-US" dirty="0" smtClean="0"/>
          </a:p>
          <a:p>
            <a:pPr lvl="1"/>
            <a:r>
              <a:rPr lang="en-US" dirty="0" smtClean="0"/>
              <a:t>Not </a:t>
            </a:r>
            <a:r>
              <a:rPr lang="en-US" dirty="0"/>
              <a:t>an inherited faith.</a:t>
            </a:r>
          </a:p>
          <a:p>
            <a:pPr lvl="1"/>
            <a:endParaRPr lang="en-US" dirty="0" smtClean="0"/>
          </a:p>
          <a:p>
            <a:pPr lvl="1"/>
            <a:r>
              <a:rPr lang="en-US" dirty="0" smtClean="0"/>
              <a:t>Not </a:t>
            </a:r>
            <a:r>
              <a:rPr lang="en-US" dirty="0"/>
              <a:t>a faith that doubts.</a:t>
            </a:r>
          </a:p>
          <a:p>
            <a:pPr lvl="1"/>
            <a:endParaRPr lang="en-US" dirty="0" smtClean="0"/>
          </a:p>
          <a:p>
            <a:pPr lvl="1"/>
            <a:r>
              <a:rPr lang="en-US" dirty="0" smtClean="0"/>
              <a:t>A </a:t>
            </a:r>
            <a:r>
              <a:rPr lang="en-US" dirty="0"/>
              <a:t>faith that has nothing added to it is </a:t>
            </a:r>
            <a:r>
              <a:rPr lang="en-US" dirty="0" smtClean="0"/>
              <a:t>insufficient: Matt</a:t>
            </a:r>
            <a:r>
              <a:rPr lang="en-US" dirty="0"/>
              <a:t>. 10.32-33; John 12.42-43; James 2.14-19</a:t>
            </a:r>
          </a:p>
        </p:txBody>
      </p:sp>
    </p:spTree>
    <p:extLst>
      <p:ext uri="{BB962C8B-B14F-4D97-AF65-F5344CB8AC3E}">
        <p14:creationId xmlns:p14="http://schemas.microsoft.com/office/powerpoint/2010/main" val="11732736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259</TotalTime>
  <Words>2957</Words>
  <Application>Microsoft Macintosh PowerPoint</Application>
  <PresentationFormat>On-screen Show (4:3)</PresentationFormat>
  <Paragraphs>341</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Calibri</vt:lpstr>
      <vt:lpstr>Calibri Light</vt:lpstr>
      <vt:lpstr>Corbel</vt:lpstr>
      <vt:lpstr>Arial</vt:lpstr>
      <vt:lpstr>Office Theme</vt:lpstr>
      <vt:lpstr>PowerPoint Presentation</vt:lpstr>
      <vt:lpstr>1-2</vt:lpstr>
      <vt:lpstr>1-2</vt:lpstr>
      <vt:lpstr>3-4</vt:lpstr>
      <vt:lpstr>3-4</vt:lpstr>
      <vt:lpstr>3-4</vt:lpstr>
      <vt:lpstr>3-4</vt:lpstr>
      <vt:lpstr>5-11</vt:lpstr>
      <vt:lpstr>5-11</vt:lpstr>
      <vt:lpstr>5-11</vt:lpstr>
      <vt:lpstr>5-11</vt:lpstr>
      <vt:lpstr>5-11</vt:lpstr>
      <vt:lpstr>5-11</vt:lpstr>
      <vt:lpstr>5-11</vt:lpstr>
      <vt:lpstr>5-11</vt:lpstr>
      <vt:lpstr>5-11</vt:lpstr>
      <vt:lpstr>5-11</vt:lpstr>
      <vt:lpstr>5-11</vt:lpstr>
      <vt:lpstr>5-11</vt:lpstr>
      <vt:lpstr>5-11</vt:lpstr>
      <vt:lpstr>5-11</vt:lpstr>
      <vt:lpstr>5-11</vt:lpstr>
      <vt:lpstr>5-11</vt:lpstr>
      <vt:lpstr>5-11</vt:lpstr>
      <vt:lpstr>5-11</vt:lpstr>
      <vt:lpstr>5-11</vt:lpstr>
      <vt:lpstr>5-11</vt:lpstr>
      <vt:lpstr>5-11</vt:lpstr>
      <vt:lpstr>5-11</vt:lpstr>
      <vt:lpstr>5-11</vt:lpstr>
      <vt:lpstr>5-11</vt:lpstr>
      <vt:lpstr>5-11</vt:lpstr>
      <vt:lpstr>5-11</vt:lpstr>
      <vt:lpstr>5-11</vt:lpstr>
      <vt:lpstr>12-15</vt:lpstr>
      <vt:lpstr>12-15</vt:lpstr>
      <vt:lpstr>12-15</vt:lpstr>
      <vt:lpstr>12-15</vt:lpstr>
      <vt:lpstr>16-21</vt:lpstr>
      <vt:lpstr>16-21</vt:lpstr>
      <vt:lpstr>16-21</vt:lpstr>
      <vt:lpstr>16-21</vt:lpstr>
      <vt:lpstr>16-21</vt:lpstr>
      <vt:lpstr>16-21</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38</cp:revision>
  <dcterms:created xsi:type="dcterms:W3CDTF">2017-03-04T23:30:10Z</dcterms:created>
  <dcterms:modified xsi:type="dcterms:W3CDTF">2017-03-19T12:54:02Z</dcterms:modified>
</cp:coreProperties>
</file>