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260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168"/>
    <p:restoredTop sz="94684"/>
  </p:normalViewPr>
  <p:slideViewPr>
    <p:cSldViewPr snapToGrid="0" snapToObjects="1">
      <p:cViewPr varScale="1">
        <p:scale>
          <a:sx n="98" d="100"/>
          <a:sy n="98" d="100"/>
        </p:scale>
        <p:origin x="1968"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3D509D3-07F3-C240-92B8-EB44984A4806}"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509D3-07F3-C240-92B8-EB44984A4806}"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509D3-07F3-C240-92B8-EB44984A4806}"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4699254" cy="1325563"/>
          </a:xfrm>
        </p:spPr>
        <p:txBody>
          <a:bodyPr/>
          <a:lstStyle>
            <a:lvl1pPr marL="0" indent="0">
              <a:spcBef>
                <a:spcPts val="0"/>
              </a:spcBef>
              <a:buFont typeface="Arial" charset="0"/>
              <a:buNone/>
              <a:defRPr b="1">
                <a:solidFill>
                  <a:srgbClr val="412606"/>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rgbClr val="412606"/>
                </a:solidFill>
                <a:latin typeface="Corbel" charset="0"/>
                <a:ea typeface="Corbel" charset="0"/>
                <a:cs typeface="Corbel" charset="0"/>
              </a:defRPr>
            </a:lvl1pPr>
            <a:lvl2pPr marL="457200" indent="0">
              <a:spcBef>
                <a:spcPts val="0"/>
              </a:spcBef>
              <a:buNone/>
              <a:defRPr b="1">
                <a:solidFill>
                  <a:srgbClr val="412606"/>
                </a:solidFill>
                <a:latin typeface="Corbel" charset="0"/>
                <a:ea typeface="Corbel" charset="0"/>
                <a:cs typeface="Corbel" charset="0"/>
              </a:defRPr>
            </a:lvl2pPr>
            <a:lvl3pPr marL="914400" indent="0">
              <a:spcBef>
                <a:spcPts val="0"/>
              </a:spcBef>
              <a:buNone/>
              <a:defRPr b="1">
                <a:solidFill>
                  <a:srgbClr val="412606"/>
                </a:solidFill>
                <a:latin typeface="Corbel" charset="0"/>
                <a:ea typeface="Corbel" charset="0"/>
                <a:cs typeface="Corbel" charset="0"/>
              </a:defRPr>
            </a:lvl3pPr>
            <a:lvl4pPr marL="1371600" indent="0">
              <a:spcBef>
                <a:spcPts val="0"/>
              </a:spcBef>
              <a:buNone/>
              <a:defRPr b="1">
                <a:solidFill>
                  <a:srgbClr val="412606"/>
                </a:solidFill>
                <a:latin typeface="Corbel" charset="0"/>
                <a:ea typeface="Corbel" charset="0"/>
                <a:cs typeface="Corbel" charset="0"/>
              </a:defRPr>
            </a:lvl4pPr>
            <a:lvl5pPr marL="1828800" indent="0">
              <a:spcBef>
                <a:spcPts val="0"/>
              </a:spcBef>
              <a:buNone/>
              <a:defRPr b="1">
                <a:solidFill>
                  <a:srgbClr val="412606"/>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D509D3-07F3-C240-92B8-EB44984A4806}"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D509D3-07F3-C240-92B8-EB44984A4806}" type="datetimeFigureOut">
              <a:rPr lang="en-US" smtClean="0"/>
              <a:t>4/15/17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D509D3-07F3-C240-92B8-EB44984A4806}"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D509D3-07F3-C240-92B8-EB44984A4806}" type="datetimeFigureOut">
              <a:rPr lang="en-US" smtClean="0"/>
              <a:t>4/15/17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D509D3-07F3-C240-92B8-EB44984A4806}" type="datetimeFigureOut">
              <a:rPr lang="en-US" smtClean="0"/>
              <a:t>4/15/17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D509D3-07F3-C240-92B8-EB44984A4806}" type="datetimeFigureOut">
              <a:rPr lang="en-US" smtClean="0"/>
              <a:t>4/15/17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509D3-07F3-C240-92B8-EB44984A4806}"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D509D3-07F3-C240-92B8-EB44984A4806}" type="datetimeFigureOut">
              <a:rPr lang="en-US" smtClean="0"/>
              <a:t>4/15/17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C89C6B-9CDF-7E46-A63E-9C45E472A6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509D3-07F3-C240-92B8-EB44984A4806}" type="datetimeFigureOut">
              <a:rPr lang="en-US" smtClean="0"/>
              <a:t>4/15/17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C89C6B-9CDF-7E46-A63E-9C45E472A6DC}" type="slidenum">
              <a:rPr lang="en-US" smtClean="0"/>
              <a:t>‹#›</a:t>
            </a:fld>
            <a:endParaRPr lang="en-US"/>
          </a:p>
        </p:txBody>
      </p:sp>
    </p:spTree>
    <p:extLst>
      <p:ext uri="{BB962C8B-B14F-4D97-AF65-F5344CB8AC3E}">
        <p14:creationId xmlns:p14="http://schemas.microsoft.com/office/powerpoint/2010/main" val="10308483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519169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AUDIENCE/READERS</a:t>
            </a:r>
            <a:endParaRPr lang="en-US" sz="3600" dirty="0"/>
          </a:p>
        </p:txBody>
      </p:sp>
      <p:sp>
        <p:nvSpPr>
          <p:cNvPr id="3" name="Content Placeholder 2"/>
          <p:cNvSpPr>
            <a:spLocks noGrp="1"/>
          </p:cNvSpPr>
          <p:nvPr>
            <p:ph idx="1"/>
          </p:nvPr>
        </p:nvSpPr>
        <p:spPr>
          <a:xfrm>
            <a:off x="628650" y="1825625"/>
            <a:ext cx="7886700" cy="4862558"/>
          </a:xfrm>
        </p:spPr>
        <p:txBody>
          <a:bodyPr>
            <a:normAutofit/>
          </a:bodyPr>
          <a:lstStyle/>
          <a:p>
            <a:r>
              <a:rPr lang="en-US" dirty="0" smtClean="0"/>
              <a:t>1 </a:t>
            </a:r>
            <a:r>
              <a:rPr lang="en-US" dirty="0"/>
              <a:t>John: </a:t>
            </a:r>
          </a:p>
          <a:p>
            <a:pPr lvl="1"/>
            <a:r>
              <a:rPr lang="en-US" dirty="0"/>
              <a:t>Not to any one church or individual, but to all Christians. Likely throughout Asia Minor (modern day Turkey</a:t>
            </a:r>
            <a:r>
              <a:rPr lang="en-US" dirty="0" smtClean="0"/>
              <a:t>).</a:t>
            </a:r>
          </a:p>
          <a:p>
            <a:pPr lvl="1"/>
            <a:endParaRPr lang="en-US" dirty="0"/>
          </a:p>
          <a:p>
            <a:pPr lvl="1"/>
            <a:r>
              <a:rPr lang="en-US" dirty="0"/>
              <a:t>Most likely very familiar with his audience: cf. “children”: 1 John 2.1, 12, 18, 28</a:t>
            </a:r>
          </a:p>
          <a:p>
            <a:pPr lvl="0"/>
            <a:endParaRPr lang="en-US" dirty="0" smtClean="0"/>
          </a:p>
          <a:p>
            <a:pPr lvl="0"/>
            <a:r>
              <a:rPr lang="en-US" dirty="0" smtClean="0"/>
              <a:t>2 </a:t>
            </a:r>
            <a:r>
              <a:rPr lang="en-US" dirty="0"/>
              <a:t>John: “elect lady and her children”</a:t>
            </a:r>
          </a:p>
          <a:p>
            <a:pPr lvl="0"/>
            <a:endParaRPr lang="en-US" dirty="0" smtClean="0"/>
          </a:p>
          <a:p>
            <a:pPr lvl="0"/>
            <a:r>
              <a:rPr lang="en-US" dirty="0" smtClean="0"/>
              <a:t>3 </a:t>
            </a:r>
            <a:r>
              <a:rPr lang="en-US" dirty="0"/>
              <a:t>John: “Gaius</a:t>
            </a:r>
            <a:r>
              <a:rPr lang="en-US" dirty="0" smtClean="0"/>
              <a:t>”</a:t>
            </a:r>
          </a:p>
          <a:p>
            <a:pPr lvl="0"/>
            <a:endParaRPr lang="en-US" dirty="0" smtClean="0"/>
          </a:p>
          <a:p>
            <a:pPr lvl="0"/>
            <a:r>
              <a:rPr lang="en-US" dirty="0" smtClean="0"/>
              <a:t>You and me, eventually.</a:t>
            </a:r>
            <a:endParaRPr lang="en-US" dirty="0"/>
          </a:p>
          <a:p>
            <a:endParaRPr lang="en-US" dirty="0"/>
          </a:p>
        </p:txBody>
      </p:sp>
    </p:spTree>
    <p:extLst>
      <p:ext uri="{BB962C8B-B14F-4D97-AF65-F5344CB8AC3E}">
        <p14:creationId xmlns:p14="http://schemas.microsoft.com/office/powerpoint/2010/main" val="146395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PURPOSE OF WRITING</a:t>
            </a:r>
            <a:endParaRPr lang="en-US" sz="3200" dirty="0"/>
          </a:p>
        </p:txBody>
      </p:sp>
      <p:sp>
        <p:nvSpPr>
          <p:cNvPr id="3" name="Content Placeholder 2"/>
          <p:cNvSpPr>
            <a:spLocks noGrp="1"/>
          </p:cNvSpPr>
          <p:nvPr>
            <p:ph idx="1"/>
          </p:nvPr>
        </p:nvSpPr>
        <p:spPr/>
        <p:txBody>
          <a:bodyPr>
            <a:normAutofit lnSpcReduction="10000"/>
          </a:bodyPr>
          <a:lstStyle/>
          <a:p>
            <a:pPr lvl="0"/>
            <a:r>
              <a:rPr lang="en-US" dirty="0"/>
              <a:t>That they may have fellowship with one another: 1 John 1.3</a:t>
            </a:r>
          </a:p>
          <a:p>
            <a:pPr lvl="0"/>
            <a:endParaRPr lang="en-US" dirty="0" smtClean="0"/>
          </a:p>
          <a:p>
            <a:pPr lvl="0"/>
            <a:r>
              <a:rPr lang="en-US" dirty="0" smtClean="0"/>
              <a:t>That </a:t>
            </a:r>
            <a:r>
              <a:rPr lang="en-US" dirty="0"/>
              <a:t>their joy may be full:  1 John 1.4</a:t>
            </a:r>
          </a:p>
          <a:p>
            <a:pPr lvl="0"/>
            <a:endParaRPr lang="en-US" dirty="0" smtClean="0"/>
          </a:p>
          <a:p>
            <a:pPr lvl="0"/>
            <a:r>
              <a:rPr lang="en-US" dirty="0" smtClean="0"/>
              <a:t>That </a:t>
            </a:r>
            <a:r>
              <a:rPr lang="en-US" dirty="0"/>
              <a:t>they may not sin: 1 John 2.1</a:t>
            </a:r>
          </a:p>
          <a:p>
            <a:pPr lvl="0"/>
            <a:endParaRPr lang="en-US" dirty="0" smtClean="0"/>
          </a:p>
          <a:p>
            <a:pPr lvl="0"/>
            <a:r>
              <a:rPr lang="en-US" dirty="0" smtClean="0"/>
              <a:t>That </a:t>
            </a:r>
            <a:r>
              <a:rPr lang="en-US" dirty="0"/>
              <a:t>they may be warned against those trying to deceive them: 1 John 2.26; 2 John 7-8</a:t>
            </a:r>
          </a:p>
          <a:p>
            <a:pPr lvl="0"/>
            <a:endParaRPr lang="en-US" dirty="0" smtClean="0"/>
          </a:p>
          <a:p>
            <a:pPr lvl="0"/>
            <a:r>
              <a:rPr lang="en-US" dirty="0" smtClean="0"/>
              <a:t>That </a:t>
            </a:r>
            <a:r>
              <a:rPr lang="en-US" dirty="0"/>
              <a:t>they may know they have eternal life: 1 John 5.13; cf. John </a:t>
            </a:r>
            <a:r>
              <a:rPr lang="en-US" dirty="0" smtClean="0"/>
              <a:t>20.31</a:t>
            </a:r>
            <a:endParaRPr lang="en-US" dirty="0"/>
          </a:p>
        </p:txBody>
      </p:sp>
    </p:spTree>
    <p:extLst>
      <p:ext uri="{BB962C8B-B14F-4D97-AF65-F5344CB8AC3E}">
        <p14:creationId xmlns:p14="http://schemas.microsoft.com/office/powerpoint/2010/main" val="9053666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CONTEXTUAL BACKGROUND</a:t>
            </a:r>
            <a:endParaRPr lang="en-US" sz="3600" dirty="0"/>
          </a:p>
        </p:txBody>
      </p:sp>
      <p:sp>
        <p:nvSpPr>
          <p:cNvPr id="3" name="Content Placeholder 2"/>
          <p:cNvSpPr>
            <a:spLocks noGrp="1"/>
          </p:cNvSpPr>
          <p:nvPr>
            <p:ph idx="1"/>
          </p:nvPr>
        </p:nvSpPr>
        <p:spPr/>
        <p:txBody>
          <a:bodyPr>
            <a:normAutofit/>
          </a:bodyPr>
          <a:lstStyle/>
          <a:p>
            <a:r>
              <a:rPr lang="en-US" dirty="0"/>
              <a:t>I</a:t>
            </a:r>
            <a:r>
              <a:rPr lang="en-US" dirty="0" smtClean="0"/>
              <a:t>ssues </a:t>
            </a:r>
            <a:r>
              <a:rPr lang="en-US" dirty="0"/>
              <a:t>that John seems to be combatting is </a:t>
            </a:r>
            <a:r>
              <a:rPr lang="en-US" dirty="0" smtClean="0"/>
              <a:t>Gnosticism/Docetism, etc.</a:t>
            </a:r>
          </a:p>
          <a:p>
            <a:endParaRPr lang="en-US" dirty="0" smtClean="0"/>
          </a:p>
          <a:p>
            <a:r>
              <a:rPr lang="en-US" dirty="0" smtClean="0"/>
              <a:t>Gnosticism "capable </a:t>
            </a:r>
            <a:r>
              <a:rPr lang="en-US" dirty="0"/>
              <a:t>of knowing" </a:t>
            </a:r>
            <a:r>
              <a:rPr lang="en-US" dirty="0" smtClean="0"/>
              <a:t>(one </a:t>
            </a:r>
            <a:r>
              <a:rPr lang="en-US" dirty="0"/>
              <a:t>who is worthy of knowledge) “…relating to knowledge, especially esoteric mystical </a:t>
            </a:r>
            <a:r>
              <a:rPr lang="en-US" dirty="0" smtClean="0"/>
              <a:t>knowledge”; elite class.</a:t>
            </a:r>
            <a:endParaRPr lang="en-US" dirty="0"/>
          </a:p>
          <a:p>
            <a:endParaRPr lang="en-US" dirty="0"/>
          </a:p>
          <a:p>
            <a:r>
              <a:rPr lang="en-US" dirty="0" smtClean="0"/>
              <a:t>Docetism </a:t>
            </a:r>
            <a:r>
              <a:rPr lang="en-US" dirty="0"/>
              <a:t>taught that Jesus only seemed to be physical, but he was simply a spirit or </a:t>
            </a:r>
            <a:r>
              <a:rPr lang="en-US" dirty="0" smtClean="0"/>
              <a:t>imaginary</a:t>
            </a:r>
            <a:r>
              <a:rPr lang="en-US" dirty="0"/>
              <a:t>.</a:t>
            </a:r>
          </a:p>
          <a:p>
            <a:endParaRPr lang="en-US" dirty="0"/>
          </a:p>
        </p:txBody>
      </p:sp>
    </p:spTree>
    <p:extLst>
      <p:ext uri="{BB962C8B-B14F-4D97-AF65-F5344CB8AC3E}">
        <p14:creationId xmlns:p14="http://schemas.microsoft.com/office/powerpoint/2010/main" val="14279581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CONTEXTUAL BACKGROUND</a:t>
            </a:r>
            <a:endParaRPr lang="en-US" sz="3600" dirty="0"/>
          </a:p>
        </p:txBody>
      </p:sp>
      <p:sp>
        <p:nvSpPr>
          <p:cNvPr id="3" name="Content Placeholder 2"/>
          <p:cNvSpPr>
            <a:spLocks noGrp="1"/>
          </p:cNvSpPr>
          <p:nvPr>
            <p:ph idx="1"/>
          </p:nvPr>
        </p:nvSpPr>
        <p:spPr/>
        <p:txBody>
          <a:bodyPr/>
          <a:lstStyle/>
          <a:p>
            <a:r>
              <a:rPr lang="en-US" dirty="0"/>
              <a:t>A</a:t>
            </a:r>
            <a:r>
              <a:rPr lang="en-US" dirty="0" smtClean="0"/>
              <a:t>ssurance </a:t>
            </a:r>
            <a:r>
              <a:rPr lang="en-US" dirty="0"/>
              <a:t>and confidence of their </a:t>
            </a:r>
            <a:r>
              <a:rPr lang="en-US" dirty="0" smtClean="0"/>
              <a:t>salvation:</a:t>
            </a:r>
          </a:p>
          <a:p>
            <a:endParaRPr lang="en-US" dirty="0"/>
          </a:p>
          <a:p>
            <a:pPr lvl="1"/>
            <a:r>
              <a:rPr lang="en-US" dirty="0"/>
              <a:t>Obedience leads to assurance: 2.3-5</a:t>
            </a:r>
          </a:p>
          <a:p>
            <a:pPr lvl="1"/>
            <a:r>
              <a:rPr lang="en-US" dirty="0"/>
              <a:t>Abiding in Him gives us confidence: 2.28</a:t>
            </a:r>
          </a:p>
          <a:p>
            <a:pPr lvl="1"/>
            <a:r>
              <a:rPr lang="en-US" dirty="0"/>
              <a:t>Active love leads to assurance: 3.18-21</a:t>
            </a:r>
          </a:p>
          <a:p>
            <a:pPr lvl="1"/>
            <a:r>
              <a:rPr lang="en-US" dirty="0"/>
              <a:t>The Holy Spirit gives us assurance: 4.13</a:t>
            </a:r>
          </a:p>
          <a:p>
            <a:pPr lvl="1"/>
            <a:r>
              <a:rPr lang="en-US" dirty="0"/>
              <a:t>Everyone who believes that Jesus is the Christ has been born of God: 5.1</a:t>
            </a:r>
          </a:p>
          <a:p>
            <a:pPr lvl="1"/>
            <a:r>
              <a:rPr lang="en-US" dirty="0"/>
              <a:t>We may know that we have eternal life: 5.11-13</a:t>
            </a:r>
          </a:p>
          <a:p>
            <a:pPr lvl="1"/>
            <a:r>
              <a:rPr lang="en-US" dirty="0"/>
              <a:t>Praying according to God’s revealed will gives us confidence and assurance in prayer:  5.14-15</a:t>
            </a:r>
          </a:p>
        </p:txBody>
      </p:sp>
    </p:spTree>
    <p:extLst>
      <p:ext uri="{BB962C8B-B14F-4D97-AF65-F5344CB8AC3E}">
        <p14:creationId xmlns:p14="http://schemas.microsoft.com/office/powerpoint/2010/main" val="145752830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340043" y="1825624"/>
            <a:ext cx="8463915" cy="4849495"/>
          </a:xfrm>
        </p:spPr>
        <p:txBody>
          <a:bodyPr>
            <a:normAutofit fontScale="92500"/>
          </a:bodyPr>
          <a:lstStyle/>
          <a:p>
            <a:r>
              <a:rPr lang="en-US" dirty="0"/>
              <a:t>1-3 John is credited to John the apostle.</a:t>
            </a:r>
          </a:p>
          <a:p>
            <a:pPr lvl="0"/>
            <a:endParaRPr lang="en-US" dirty="0" smtClean="0"/>
          </a:p>
          <a:p>
            <a:pPr lvl="1"/>
            <a:r>
              <a:rPr lang="en-US" dirty="0" smtClean="0"/>
              <a:t>Clement </a:t>
            </a:r>
            <a:r>
              <a:rPr lang="en-US" dirty="0"/>
              <a:t>of Alexandria (ca. 150 AD – ca. 215 AD): Stromata (written ca. 198 – ca. 203) </a:t>
            </a:r>
            <a:r>
              <a:rPr lang="en-US" dirty="0" smtClean="0"/>
              <a:t>S2.15</a:t>
            </a:r>
            <a:r>
              <a:rPr lang="en-US" dirty="0"/>
              <a:t>: “in his larger Epistle” quotes 1 John 5.16; </a:t>
            </a:r>
            <a:r>
              <a:rPr lang="en-US" dirty="0" smtClean="0"/>
              <a:t>S4.16 </a:t>
            </a:r>
            <a:r>
              <a:rPr lang="en-US" dirty="0"/>
              <a:t>quotes 1 John 3.18</a:t>
            </a:r>
          </a:p>
          <a:p>
            <a:pPr lvl="1"/>
            <a:endParaRPr lang="en-US" dirty="0" smtClean="0"/>
          </a:p>
          <a:p>
            <a:pPr lvl="1"/>
            <a:r>
              <a:rPr lang="en-US" dirty="0" smtClean="0"/>
              <a:t>Tertullian </a:t>
            </a:r>
            <a:r>
              <a:rPr lang="en-US" dirty="0"/>
              <a:t>(ca. 155 AD – ca. 240 AD): </a:t>
            </a:r>
            <a:r>
              <a:rPr lang="en-US" dirty="0" err="1"/>
              <a:t>Adversus</a:t>
            </a:r>
            <a:r>
              <a:rPr lang="en-US" dirty="0"/>
              <a:t> </a:t>
            </a:r>
            <a:r>
              <a:rPr lang="en-US" dirty="0" err="1"/>
              <a:t>Marcionem</a:t>
            </a:r>
            <a:r>
              <a:rPr lang="en-US" dirty="0"/>
              <a:t> 5.16 quotes 1 John 4.1; Against </a:t>
            </a:r>
            <a:r>
              <a:rPr lang="en-US" dirty="0" err="1"/>
              <a:t>Praxeas</a:t>
            </a:r>
            <a:r>
              <a:rPr lang="en-US" dirty="0"/>
              <a:t> 15 quotes 1 John 1.1; 5.1</a:t>
            </a:r>
          </a:p>
          <a:p>
            <a:pPr lvl="1"/>
            <a:endParaRPr lang="en-US" dirty="0" smtClean="0"/>
          </a:p>
          <a:p>
            <a:pPr lvl="1"/>
            <a:r>
              <a:rPr lang="en-US" dirty="0" smtClean="0"/>
              <a:t>Irenaeus [from Polycarp who was from John] </a:t>
            </a:r>
            <a:r>
              <a:rPr lang="en-US" dirty="0"/>
              <a:t>(ca. 130 AD – ca. 202 AD) </a:t>
            </a:r>
            <a:r>
              <a:rPr lang="en-US" dirty="0" smtClean="0"/>
              <a:t>: </a:t>
            </a:r>
            <a:r>
              <a:rPr lang="en-US" dirty="0"/>
              <a:t>Against Heresies 1: “John, the disciple of the Lord” quotes 2 John 11; Against Heresies 3.16 quotes 1 John 2.18-19, etc.</a:t>
            </a:r>
          </a:p>
          <a:p>
            <a:endParaRPr lang="en-US" dirty="0" smtClean="0"/>
          </a:p>
          <a:p>
            <a:r>
              <a:rPr lang="en-US" sz="1900" dirty="0" err="1" smtClean="0"/>
              <a:t>Papias</a:t>
            </a:r>
            <a:r>
              <a:rPr lang="en-US" sz="1900" dirty="0"/>
              <a:t>, Origen, Eusebius, et. al</a:t>
            </a:r>
            <a:r>
              <a:rPr lang="en-US" sz="1900" dirty="0" smtClean="0"/>
              <a:t>. (</a:t>
            </a:r>
            <a:r>
              <a:rPr lang="en-US" sz="1900" dirty="0"/>
              <a:t>http://</a:t>
            </a:r>
            <a:r>
              <a:rPr lang="en-US" sz="1900" dirty="0" err="1" smtClean="0"/>
              <a:t>earlychristianwritings.com</a:t>
            </a:r>
            <a:r>
              <a:rPr lang="en-US" sz="1900" dirty="0" smtClean="0"/>
              <a:t>)</a:t>
            </a:r>
            <a:endParaRPr lang="en-US" sz="1900" dirty="0"/>
          </a:p>
        </p:txBody>
      </p:sp>
    </p:spTree>
    <p:extLst>
      <p:ext uri="{BB962C8B-B14F-4D97-AF65-F5344CB8AC3E}">
        <p14:creationId xmlns:p14="http://schemas.microsoft.com/office/powerpoint/2010/main" val="17198009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628649" y="1825625"/>
            <a:ext cx="8045087" cy="4351338"/>
          </a:xfrm>
        </p:spPr>
        <p:txBody>
          <a:bodyPr>
            <a:normAutofit/>
          </a:bodyPr>
          <a:lstStyle/>
          <a:p>
            <a:r>
              <a:rPr lang="en-US" dirty="0" smtClean="0"/>
              <a:t>There </a:t>
            </a:r>
            <a:r>
              <a:rPr lang="en-US" dirty="0"/>
              <a:t>are similarities in style, vocabulary, </a:t>
            </a:r>
            <a:r>
              <a:rPr lang="en-US" dirty="0" smtClean="0"/>
              <a:t>themes, </a:t>
            </a:r>
            <a:r>
              <a:rPr lang="en-US" dirty="0"/>
              <a:t>and phrases between the forth gospel account and these </a:t>
            </a:r>
            <a:r>
              <a:rPr lang="en-US" dirty="0" smtClean="0"/>
              <a:t>epistles.</a:t>
            </a:r>
          </a:p>
          <a:p>
            <a:endParaRPr lang="en-US" dirty="0"/>
          </a:p>
          <a:p>
            <a:pPr lvl="1"/>
            <a:r>
              <a:rPr lang="en-US" dirty="0"/>
              <a:t>1 John </a:t>
            </a:r>
            <a:r>
              <a:rPr lang="en-US" dirty="0" smtClean="0"/>
              <a:t>2.5 (ESV) but </a:t>
            </a:r>
            <a:r>
              <a:rPr lang="en-US" dirty="0"/>
              <a:t>whoever keeps his word, in him truly the love of God is perfected. By this we may know that we are in </a:t>
            </a:r>
            <a:r>
              <a:rPr lang="en-US" dirty="0" smtClean="0"/>
              <a:t>him.</a:t>
            </a:r>
          </a:p>
          <a:p>
            <a:pPr lvl="1"/>
            <a:endParaRPr lang="en-US" dirty="0"/>
          </a:p>
          <a:p>
            <a:pPr lvl="1"/>
            <a:r>
              <a:rPr lang="en-US" dirty="0"/>
              <a:t>John </a:t>
            </a:r>
            <a:r>
              <a:rPr lang="en-US" dirty="0" smtClean="0"/>
              <a:t>14.23 (ESV) Jesus </a:t>
            </a:r>
            <a:r>
              <a:rPr lang="en-US" dirty="0"/>
              <a:t>answered him, “If anyone loves me, he will keep my word, and my Father will love him, and we will come to him and make our home with him</a:t>
            </a:r>
            <a:r>
              <a:rPr lang="en-US" dirty="0" smtClean="0"/>
              <a:t>.”</a:t>
            </a:r>
            <a:r>
              <a:rPr lang="en-US" dirty="0"/>
              <a:t/>
            </a:r>
            <a:br>
              <a:rPr lang="en-US" dirty="0"/>
            </a:br>
            <a:endParaRPr lang="en-US" dirty="0"/>
          </a:p>
        </p:txBody>
      </p:sp>
    </p:spTree>
    <p:extLst>
      <p:ext uri="{BB962C8B-B14F-4D97-AF65-F5344CB8AC3E}">
        <p14:creationId xmlns:p14="http://schemas.microsoft.com/office/powerpoint/2010/main" val="17403572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628649" y="1825624"/>
            <a:ext cx="8045087" cy="5032375"/>
          </a:xfrm>
        </p:spPr>
        <p:txBody>
          <a:bodyPr>
            <a:normAutofit fontScale="92500"/>
          </a:bodyPr>
          <a:lstStyle/>
          <a:p>
            <a:r>
              <a:rPr lang="en-US" sz="3000" dirty="0" smtClean="0"/>
              <a:t>There </a:t>
            </a:r>
            <a:r>
              <a:rPr lang="en-US" sz="3000" dirty="0"/>
              <a:t>are similarities in style, vocabulary, </a:t>
            </a:r>
            <a:r>
              <a:rPr lang="en-US" sz="3000" dirty="0" smtClean="0"/>
              <a:t>themes, </a:t>
            </a:r>
            <a:r>
              <a:rPr lang="en-US" sz="3000" dirty="0"/>
              <a:t>and phrases between the forth gospel account and these </a:t>
            </a:r>
            <a:r>
              <a:rPr lang="en-US" sz="3000" dirty="0" smtClean="0"/>
              <a:t>epistles.</a:t>
            </a:r>
          </a:p>
          <a:p>
            <a:endParaRPr lang="en-US" dirty="0"/>
          </a:p>
          <a:p>
            <a:pPr lvl="1"/>
            <a:r>
              <a:rPr lang="en-US" dirty="0"/>
              <a:t>1 John </a:t>
            </a:r>
            <a:r>
              <a:rPr lang="en-US" dirty="0" smtClean="0"/>
              <a:t>3.8 (ESV) Whoever </a:t>
            </a:r>
            <a:r>
              <a:rPr lang="en-US" dirty="0"/>
              <a:t>makes a practice of sinning is of the devil, for the devil has been sinning from the beginning. The reason the Son of God appeared was to destroy the works of the devil.</a:t>
            </a:r>
          </a:p>
          <a:p>
            <a:pPr lvl="1"/>
            <a:endParaRPr lang="en-US" dirty="0"/>
          </a:p>
          <a:p>
            <a:pPr lvl="1"/>
            <a:r>
              <a:rPr lang="en-US" dirty="0"/>
              <a:t>John 8</a:t>
            </a:r>
            <a:r>
              <a:rPr lang="en-US" dirty="0" smtClean="0"/>
              <a:t>.44 (</a:t>
            </a:r>
            <a:r>
              <a:rPr lang="en-US" dirty="0"/>
              <a:t>ESV) You are of your father the devil, and your will is to do your father's desires. He was a murderer from the beginning, and does not stand in the truth, because there is no truth in him. When he lies, he speaks out of his own character, for he is a liar and the father of lies.</a:t>
            </a:r>
            <a:br>
              <a:rPr lang="en-US" dirty="0"/>
            </a:br>
            <a:endParaRPr lang="en-US" dirty="0"/>
          </a:p>
        </p:txBody>
      </p:sp>
    </p:spTree>
    <p:extLst>
      <p:ext uri="{BB962C8B-B14F-4D97-AF65-F5344CB8AC3E}">
        <p14:creationId xmlns:p14="http://schemas.microsoft.com/office/powerpoint/2010/main" val="497146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628649" y="1825625"/>
            <a:ext cx="8045087" cy="4718866"/>
          </a:xfrm>
        </p:spPr>
        <p:txBody>
          <a:bodyPr>
            <a:normAutofit/>
          </a:bodyPr>
          <a:lstStyle/>
          <a:p>
            <a:r>
              <a:rPr lang="en-US" dirty="0" smtClean="0"/>
              <a:t>There </a:t>
            </a:r>
            <a:r>
              <a:rPr lang="en-US" dirty="0"/>
              <a:t>are similarities in style, vocabulary, </a:t>
            </a:r>
            <a:r>
              <a:rPr lang="en-US" dirty="0" smtClean="0"/>
              <a:t>themes, </a:t>
            </a:r>
            <a:r>
              <a:rPr lang="en-US" dirty="0"/>
              <a:t>and phrases between the forth gospel account and these </a:t>
            </a:r>
            <a:r>
              <a:rPr lang="en-US" dirty="0" smtClean="0"/>
              <a:t>epistles.</a:t>
            </a:r>
          </a:p>
          <a:p>
            <a:endParaRPr lang="en-US" dirty="0"/>
          </a:p>
          <a:p>
            <a:pPr lvl="1"/>
            <a:r>
              <a:rPr lang="en-US" dirty="0"/>
              <a:t>1 John </a:t>
            </a:r>
            <a:r>
              <a:rPr lang="en-US" dirty="0" smtClean="0"/>
              <a:t>4.9 (ESV) In </a:t>
            </a:r>
            <a:r>
              <a:rPr lang="en-US" dirty="0"/>
              <a:t>this the love of God was made manifest among us, that God sent his only Son into the world, so that we might live through him.</a:t>
            </a:r>
          </a:p>
          <a:p>
            <a:pPr lvl="1"/>
            <a:endParaRPr lang="en-US" dirty="0"/>
          </a:p>
          <a:p>
            <a:pPr lvl="1"/>
            <a:r>
              <a:rPr lang="en-US" dirty="0"/>
              <a:t>John </a:t>
            </a:r>
            <a:r>
              <a:rPr lang="en-US" dirty="0" smtClean="0"/>
              <a:t>3.16 (</a:t>
            </a:r>
            <a:r>
              <a:rPr lang="en-US" dirty="0"/>
              <a:t>ESV</a:t>
            </a:r>
            <a:r>
              <a:rPr lang="en-US" dirty="0" smtClean="0"/>
              <a:t>) For</a:t>
            </a:r>
            <a:r>
              <a:rPr lang="en-US" dirty="0"/>
              <a:t> God so loved the </a:t>
            </a:r>
            <a:r>
              <a:rPr lang="en-US" dirty="0" smtClean="0"/>
              <a:t>world, that </a:t>
            </a:r>
            <a:r>
              <a:rPr lang="en-US" dirty="0"/>
              <a:t>he gave his only Son, that whoever believes in him should not perish but have eternal life.</a:t>
            </a:r>
          </a:p>
          <a:p>
            <a:pPr lvl="1"/>
            <a:r>
              <a:rPr lang="en-US" dirty="0"/>
              <a:t/>
            </a:r>
            <a:br>
              <a:rPr lang="en-US" dirty="0"/>
            </a:br>
            <a:endParaRPr lang="en-US" dirty="0"/>
          </a:p>
        </p:txBody>
      </p:sp>
    </p:spTree>
    <p:extLst>
      <p:ext uri="{BB962C8B-B14F-4D97-AF65-F5344CB8AC3E}">
        <p14:creationId xmlns:p14="http://schemas.microsoft.com/office/powerpoint/2010/main" val="13779107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628649" y="1825625"/>
            <a:ext cx="8045087" cy="4718866"/>
          </a:xfrm>
        </p:spPr>
        <p:txBody>
          <a:bodyPr>
            <a:normAutofit/>
          </a:bodyPr>
          <a:lstStyle/>
          <a:p>
            <a:r>
              <a:rPr lang="en-US" dirty="0" smtClean="0"/>
              <a:t>There </a:t>
            </a:r>
            <a:r>
              <a:rPr lang="en-US" dirty="0"/>
              <a:t>are similarities in style, vocabulary, </a:t>
            </a:r>
            <a:r>
              <a:rPr lang="en-US" dirty="0" smtClean="0"/>
              <a:t>themes, </a:t>
            </a:r>
            <a:r>
              <a:rPr lang="en-US" dirty="0"/>
              <a:t>and phrases between the forth gospel account and these </a:t>
            </a:r>
            <a:r>
              <a:rPr lang="en-US" dirty="0" smtClean="0"/>
              <a:t>epistles.</a:t>
            </a:r>
          </a:p>
          <a:p>
            <a:endParaRPr lang="en-US" dirty="0"/>
          </a:p>
          <a:p>
            <a:pPr lvl="1"/>
            <a:r>
              <a:rPr lang="en-US" dirty="0"/>
              <a:t>“walk in darkness”: John 8.12 - 1 John 2.11</a:t>
            </a:r>
          </a:p>
          <a:p>
            <a:pPr lvl="1"/>
            <a:r>
              <a:rPr lang="en-US" dirty="0"/>
              <a:t>“born of God”: John 1.13 - 1 John 3.9</a:t>
            </a:r>
          </a:p>
          <a:p>
            <a:pPr lvl="1"/>
            <a:r>
              <a:rPr lang="en-US" dirty="0"/>
              <a:t>“passed from death to life”: John 5.24 - 1 John 3.14</a:t>
            </a:r>
          </a:p>
          <a:p>
            <a:pPr lvl="1"/>
            <a:r>
              <a:rPr lang="en-US" dirty="0"/>
              <a:t>“No one has ever seen God”: John 1.18 - 1 John </a:t>
            </a:r>
            <a:r>
              <a:rPr lang="en-US" dirty="0" smtClean="0"/>
              <a:t>4.12</a:t>
            </a:r>
          </a:p>
          <a:p>
            <a:pPr lvl="1"/>
            <a:endParaRPr lang="en-US" dirty="0"/>
          </a:p>
          <a:p>
            <a:pPr lvl="1"/>
            <a:r>
              <a:rPr lang="en-US" dirty="0"/>
              <a:t>word, abide, beginning, darkness, death, fellowship, light, love, truth, </a:t>
            </a:r>
            <a:r>
              <a:rPr lang="en-US" dirty="0" smtClean="0"/>
              <a:t>world, etc.</a:t>
            </a:r>
            <a:r>
              <a:rPr lang="en-US" dirty="0"/>
              <a:t/>
            </a:r>
            <a:br>
              <a:rPr lang="en-US" dirty="0"/>
            </a:br>
            <a:endParaRPr lang="en-US" dirty="0"/>
          </a:p>
        </p:txBody>
      </p:sp>
    </p:spTree>
    <p:extLst>
      <p:ext uri="{BB962C8B-B14F-4D97-AF65-F5344CB8AC3E}">
        <p14:creationId xmlns:p14="http://schemas.microsoft.com/office/powerpoint/2010/main" val="1731587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AUTHOR</a:t>
            </a:r>
            <a:endParaRPr lang="en-US" dirty="0"/>
          </a:p>
        </p:txBody>
      </p:sp>
      <p:sp>
        <p:nvSpPr>
          <p:cNvPr id="3" name="Content Placeholder 2"/>
          <p:cNvSpPr>
            <a:spLocks noGrp="1"/>
          </p:cNvSpPr>
          <p:nvPr>
            <p:ph idx="1"/>
          </p:nvPr>
        </p:nvSpPr>
        <p:spPr>
          <a:xfrm>
            <a:off x="628649" y="1825625"/>
            <a:ext cx="8045087" cy="4718866"/>
          </a:xfrm>
        </p:spPr>
        <p:txBody>
          <a:bodyPr>
            <a:normAutofit/>
          </a:bodyPr>
          <a:lstStyle/>
          <a:p>
            <a:r>
              <a:rPr lang="en-US" dirty="0" smtClean="0"/>
              <a:t>There </a:t>
            </a:r>
            <a:r>
              <a:rPr lang="en-US" dirty="0"/>
              <a:t>are similarities in style, vocabulary, </a:t>
            </a:r>
            <a:r>
              <a:rPr lang="en-US" dirty="0" smtClean="0"/>
              <a:t>themes, </a:t>
            </a:r>
            <a:r>
              <a:rPr lang="en-US" dirty="0"/>
              <a:t>and phrases between the forth gospel account and these </a:t>
            </a:r>
            <a:r>
              <a:rPr lang="en-US" dirty="0" smtClean="0"/>
              <a:t>epistles.</a:t>
            </a:r>
          </a:p>
          <a:p>
            <a:endParaRPr lang="en-US" dirty="0"/>
          </a:p>
          <a:p>
            <a:pPr lvl="1"/>
            <a:r>
              <a:rPr lang="en-US" dirty="0"/>
              <a:t>Light &amp; Darkness</a:t>
            </a:r>
          </a:p>
          <a:p>
            <a:pPr lvl="1"/>
            <a:r>
              <a:rPr lang="en-US" dirty="0"/>
              <a:t>Truth &amp; Falsehood</a:t>
            </a:r>
          </a:p>
          <a:p>
            <a:pPr lvl="1"/>
            <a:r>
              <a:rPr lang="en-US" dirty="0"/>
              <a:t>Love &amp; Hate</a:t>
            </a:r>
          </a:p>
          <a:p>
            <a:pPr lvl="1"/>
            <a:r>
              <a:rPr lang="en-US" dirty="0"/>
              <a:t>Sin &amp; Righteousness</a:t>
            </a:r>
          </a:p>
          <a:p>
            <a:pPr lvl="1"/>
            <a:r>
              <a:rPr lang="en-US" dirty="0"/>
              <a:t>Death &amp; Life</a:t>
            </a:r>
          </a:p>
          <a:p>
            <a:pPr lvl="1"/>
            <a:r>
              <a:rPr lang="en-US" dirty="0"/>
              <a:t>Christ &amp; </a:t>
            </a:r>
            <a:r>
              <a:rPr lang="en-US" dirty="0" smtClean="0"/>
              <a:t>Antichrist</a:t>
            </a:r>
            <a:r>
              <a:rPr lang="en-US" dirty="0"/>
              <a:t/>
            </a:r>
            <a:br>
              <a:rPr lang="en-US" dirty="0"/>
            </a:br>
            <a:endParaRPr lang="en-US" dirty="0"/>
          </a:p>
        </p:txBody>
      </p:sp>
    </p:spTree>
    <p:extLst>
      <p:ext uri="{BB962C8B-B14F-4D97-AF65-F5344CB8AC3E}">
        <p14:creationId xmlns:p14="http://schemas.microsoft.com/office/powerpoint/2010/main" val="10811303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PLACE OF WRITING</a:t>
            </a:r>
            <a:endParaRPr lang="en-US" sz="4000" dirty="0"/>
          </a:p>
        </p:txBody>
      </p:sp>
      <p:sp>
        <p:nvSpPr>
          <p:cNvPr id="3" name="Content Placeholder 2"/>
          <p:cNvSpPr>
            <a:spLocks noGrp="1"/>
          </p:cNvSpPr>
          <p:nvPr>
            <p:ph idx="1"/>
          </p:nvPr>
        </p:nvSpPr>
        <p:spPr/>
        <p:txBody>
          <a:bodyPr/>
          <a:lstStyle/>
          <a:p>
            <a:r>
              <a:rPr lang="en-US" dirty="0" smtClean="0"/>
              <a:t>Likely </a:t>
            </a:r>
            <a:r>
              <a:rPr lang="en-US" dirty="0"/>
              <a:t>Ephesus where John </a:t>
            </a:r>
            <a:r>
              <a:rPr lang="en-US" dirty="0" smtClean="0"/>
              <a:t>lived.</a:t>
            </a:r>
          </a:p>
          <a:p>
            <a:endParaRPr lang="en-US" dirty="0"/>
          </a:p>
          <a:p>
            <a:r>
              <a:rPr lang="en-US" dirty="0" smtClean="0"/>
              <a:t>We </a:t>
            </a:r>
            <a:r>
              <a:rPr lang="en-US" dirty="0"/>
              <a:t>simply do not know.</a:t>
            </a:r>
          </a:p>
          <a:p>
            <a:endParaRPr lang="en-US" dirty="0"/>
          </a:p>
        </p:txBody>
      </p:sp>
    </p:spTree>
    <p:extLst>
      <p:ext uri="{BB962C8B-B14F-4D97-AF65-F5344CB8AC3E}">
        <p14:creationId xmlns:p14="http://schemas.microsoft.com/office/powerpoint/2010/main" val="2406961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TIME OF WRITING</a:t>
            </a:r>
            <a:endParaRPr lang="en-US" sz="4000" dirty="0"/>
          </a:p>
        </p:txBody>
      </p:sp>
      <p:sp>
        <p:nvSpPr>
          <p:cNvPr id="3" name="Content Placeholder 2"/>
          <p:cNvSpPr>
            <a:spLocks noGrp="1"/>
          </p:cNvSpPr>
          <p:nvPr>
            <p:ph idx="1"/>
          </p:nvPr>
        </p:nvSpPr>
        <p:spPr/>
        <p:txBody>
          <a:bodyPr>
            <a:normAutofit/>
          </a:bodyPr>
          <a:lstStyle/>
          <a:p>
            <a:pPr lvl="0"/>
            <a:r>
              <a:rPr lang="en-US" dirty="0" smtClean="0"/>
              <a:t>There </a:t>
            </a:r>
            <a:r>
              <a:rPr lang="en-US" dirty="0"/>
              <a:t>is no definite time on the writings of John other than in the first century</a:t>
            </a:r>
            <a:r>
              <a:rPr lang="en-US" dirty="0" smtClean="0"/>
              <a:t>.</a:t>
            </a:r>
          </a:p>
          <a:p>
            <a:pPr lvl="0"/>
            <a:endParaRPr lang="en-US" dirty="0"/>
          </a:p>
          <a:p>
            <a:pPr lvl="0"/>
            <a:r>
              <a:rPr lang="en-US" dirty="0" smtClean="0"/>
              <a:t>It </a:t>
            </a:r>
            <a:r>
              <a:rPr lang="en-US" dirty="0"/>
              <a:t>has been place it anywhere from </a:t>
            </a:r>
            <a:r>
              <a:rPr lang="en-US" dirty="0" smtClean="0"/>
              <a:t>AD 60 – 110.</a:t>
            </a:r>
            <a:endParaRPr lang="en-US" dirty="0"/>
          </a:p>
          <a:p>
            <a:pPr lvl="1"/>
            <a:endParaRPr lang="en-US" dirty="0" smtClean="0"/>
          </a:p>
          <a:p>
            <a:pPr lvl="1"/>
            <a:r>
              <a:rPr lang="en-US" dirty="0" smtClean="0"/>
              <a:t>“</a:t>
            </a:r>
            <a:r>
              <a:rPr lang="en-US" dirty="0"/>
              <a:t>little children” 1 John 2.1, 12, 28; 3.7, 18; 4.4; 5.21 – was John old?</a:t>
            </a:r>
          </a:p>
          <a:p>
            <a:pPr lvl="1"/>
            <a:endParaRPr lang="en-US" dirty="0" smtClean="0"/>
          </a:p>
          <a:p>
            <a:pPr lvl="1"/>
            <a:r>
              <a:rPr lang="en-US" dirty="0" smtClean="0"/>
              <a:t>There </a:t>
            </a:r>
            <a:r>
              <a:rPr lang="en-US" dirty="0"/>
              <a:t>is internal evidence in the letter, which shows it to be written before AD 70: 1 John 2.18; cf. Matt. 24.24</a:t>
            </a:r>
          </a:p>
        </p:txBody>
      </p:sp>
    </p:spTree>
    <p:extLst>
      <p:ext uri="{BB962C8B-B14F-4D97-AF65-F5344CB8AC3E}">
        <p14:creationId xmlns:p14="http://schemas.microsoft.com/office/powerpoint/2010/main" val="7419195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TotalTime>
  <Words>783</Words>
  <Application>Microsoft Macintosh PowerPoint</Application>
  <PresentationFormat>On-screen Show (4:3)</PresentationFormat>
  <Paragraphs>96</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Calibri</vt:lpstr>
      <vt:lpstr>Calibri Light</vt:lpstr>
      <vt:lpstr>Corbel</vt:lpstr>
      <vt:lpstr>Arial</vt:lpstr>
      <vt:lpstr>Office Theme</vt:lpstr>
      <vt:lpstr>PowerPoint Presentation</vt:lpstr>
      <vt:lpstr>AUTHOR</vt:lpstr>
      <vt:lpstr>AUTHOR</vt:lpstr>
      <vt:lpstr>AUTHOR</vt:lpstr>
      <vt:lpstr>AUTHOR</vt:lpstr>
      <vt:lpstr>AUTHOR</vt:lpstr>
      <vt:lpstr>AUTHOR</vt:lpstr>
      <vt:lpstr>PLACE OF WRITING</vt:lpstr>
      <vt:lpstr>TIME OF WRITING</vt:lpstr>
      <vt:lpstr>AUDIENCE/READERS</vt:lpstr>
      <vt:lpstr>PURPOSE OF WRITING</vt:lpstr>
      <vt:lpstr>CONTEXTUAL BACKGROUND</vt:lpstr>
      <vt:lpstr>CONTEXTUAL BACKGROUND</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11</cp:revision>
  <dcterms:created xsi:type="dcterms:W3CDTF">2017-04-15T20:30:27Z</dcterms:created>
  <dcterms:modified xsi:type="dcterms:W3CDTF">2017-04-15T21:31:34Z</dcterms:modified>
</cp:coreProperties>
</file>