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5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84"/>
  </p:normalViewPr>
  <p:slideViewPr>
    <p:cSldViewPr snapToGrid="0" snapToObjects="1">
      <p:cViewPr varScale="1">
        <p:scale>
          <a:sx n="98" d="100"/>
          <a:sy n="98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BF1DD-74D1-4246-9E51-2F5143EE48E4}" type="datetimeFigureOut">
              <a:rPr lang="en-US" smtClean="0"/>
              <a:t>2/26/17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A60C3-56CA-CE41-B46E-04A4D27E8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1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A60C3-56CA-CE41-B46E-04A4D27E85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4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C51D-E571-9543-BF7B-B330ACB2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48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605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Bride Is Saved by </a:t>
            </a:r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Saved </a:t>
            </a:r>
            <a:r>
              <a:rPr lang="en-US" sz="3200" dirty="0"/>
              <a:t>by His </a:t>
            </a:r>
            <a:r>
              <a:rPr lang="en-US" sz="3200" dirty="0" smtClean="0"/>
              <a:t>sacrifice: Eph. 5.23, 25</a:t>
            </a:r>
          </a:p>
          <a:p>
            <a:endParaRPr lang="en-US" sz="3200" dirty="0" smtClean="0"/>
          </a:p>
          <a:p>
            <a:r>
              <a:rPr lang="en-US" sz="3200" dirty="0" smtClean="0"/>
              <a:t>Salvation </a:t>
            </a:r>
            <a:r>
              <a:rPr lang="en-US" sz="3200" dirty="0"/>
              <a:t>is only </a:t>
            </a:r>
            <a:r>
              <a:rPr lang="en-US" sz="3200" dirty="0" smtClean="0"/>
              <a:t>obtained </a:t>
            </a:r>
            <a:r>
              <a:rPr lang="en-US" sz="3200" dirty="0"/>
              <a:t>by believers who are in His body (the church</a:t>
            </a:r>
            <a:r>
              <a:rPr lang="en-US" sz="3200" dirty="0" smtClean="0"/>
              <a:t>): </a:t>
            </a:r>
            <a:r>
              <a:rPr lang="en-US" sz="3200" dirty="0"/>
              <a:t>Acts </a:t>
            </a:r>
            <a:r>
              <a:rPr lang="en-US" sz="3200" dirty="0" smtClean="0"/>
              <a:t>20.28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7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Bride Is Subject to </a:t>
            </a:r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330" y="1825625"/>
            <a:ext cx="809734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His </a:t>
            </a:r>
            <a:r>
              <a:rPr lang="en-US" dirty="0"/>
              <a:t>leadership is marked by sacrificial love: Eph. 5.2, 25; cf. </a:t>
            </a:r>
            <a:r>
              <a:rPr lang="en-US" smtClean="0"/>
              <a:t>2.4</a:t>
            </a:r>
            <a:r>
              <a:rPr lang="en-US" dirty="0"/>
              <a:t>, 13; </a:t>
            </a:r>
            <a:r>
              <a:rPr lang="en-US" dirty="0" smtClean="0"/>
              <a:t>Phil</a:t>
            </a:r>
            <a:r>
              <a:rPr lang="en-US" dirty="0"/>
              <a:t>. </a:t>
            </a:r>
            <a:r>
              <a:rPr lang="en-US" dirty="0" smtClean="0"/>
              <a:t>2.3-8</a:t>
            </a:r>
          </a:p>
          <a:p>
            <a:endParaRPr lang="en-US" dirty="0"/>
          </a:p>
          <a:p>
            <a:r>
              <a:rPr lang="en-US" dirty="0" smtClean="0"/>
              <a:t>He </a:t>
            </a:r>
            <a:r>
              <a:rPr lang="en-US" dirty="0"/>
              <a:t>nourishes </a:t>
            </a:r>
            <a:r>
              <a:rPr lang="en-US" dirty="0" smtClean="0"/>
              <a:t>and </a:t>
            </a:r>
            <a:r>
              <a:rPr lang="en-US" dirty="0"/>
              <a:t>cherishes </a:t>
            </a:r>
            <a:r>
              <a:rPr lang="en-US" dirty="0" smtClean="0"/>
              <a:t>her: </a:t>
            </a:r>
            <a:r>
              <a:rPr lang="en-US" dirty="0"/>
              <a:t>Eph. </a:t>
            </a:r>
            <a:r>
              <a:rPr lang="en-US" dirty="0" smtClean="0"/>
              <a:t>5.25, 28-30</a:t>
            </a:r>
          </a:p>
          <a:p>
            <a:pPr lvl="1"/>
            <a:endParaRPr lang="en-US" dirty="0" smtClean="0"/>
          </a:p>
          <a:p>
            <a:pPr lvl="1"/>
            <a:r>
              <a:rPr lang="en-US" sz="2500" dirty="0" smtClean="0"/>
              <a:t>Showers </a:t>
            </a:r>
            <a:r>
              <a:rPr lang="en-US" sz="2500" dirty="0"/>
              <a:t>her with </a:t>
            </a:r>
            <a:r>
              <a:rPr lang="en-US" sz="2500" dirty="0" smtClean="0"/>
              <a:t>blessings and gifts: </a:t>
            </a:r>
            <a:r>
              <a:rPr lang="en-US" sz="2500" dirty="0"/>
              <a:t>Eph. </a:t>
            </a:r>
            <a:r>
              <a:rPr lang="en-US" sz="2500" dirty="0" smtClean="0"/>
              <a:t>1.3-13; 4.8</a:t>
            </a:r>
            <a:endParaRPr lang="en-US" sz="2500" dirty="0"/>
          </a:p>
          <a:p>
            <a:pPr lvl="1"/>
            <a:endParaRPr lang="en-US" sz="2500" dirty="0" smtClean="0"/>
          </a:p>
          <a:p>
            <a:pPr lvl="1"/>
            <a:r>
              <a:rPr lang="en-US" sz="2500" dirty="0" smtClean="0"/>
              <a:t>Seeks </a:t>
            </a:r>
            <a:r>
              <a:rPr lang="en-US" sz="2500" dirty="0"/>
              <a:t>to build her </a:t>
            </a:r>
            <a:r>
              <a:rPr lang="en-US" sz="2500" dirty="0" smtClean="0"/>
              <a:t>up: </a:t>
            </a:r>
            <a:r>
              <a:rPr lang="en-US" sz="2500" dirty="0"/>
              <a:t>Eph. </a:t>
            </a:r>
            <a:r>
              <a:rPr lang="en-US" sz="2500" dirty="0" smtClean="0"/>
              <a:t>4.11-16</a:t>
            </a:r>
            <a:endParaRPr lang="en-US" sz="2500" dirty="0"/>
          </a:p>
          <a:p>
            <a:pPr lvl="1"/>
            <a:endParaRPr lang="en-US" sz="2500" dirty="0" smtClean="0"/>
          </a:p>
          <a:p>
            <a:pPr lvl="1"/>
            <a:r>
              <a:rPr lang="en-US" sz="2500" dirty="0" smtClean="0"/>
              <a:t>Presents </a:t>
            </a:r>
            <a:r>
              <a:rPr lang="en-US" sz="2500" dirty="0"/>
              <a:t>her to all so everyone can see her </a:t>
            </a:r>
            <a:r>
              <a:rPr lang="en-US" sz="2500" dirty="0" smtClean="0"/>
              <a:t>value: </a:t>
            </a:r>
            <a:r>
              <a:rPr lang="en-US" sz="2500" dirty="0"/>
              <a:t>Eph. 3.10; 5.27; Rev. </a:t>
            </a:r>
            <a:r>
              <a:rPr lang="en-US" sz="2500" dirty="0" smtClean="0"/>
              <a:t>21.2</a:t>
            </a:r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3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Bride Is Subject to </a:t>
            </a:r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His </a:t>
            </a:r>
            <a:r>
              <a:rPr lang="en-US" dirty="0"/>
              <a:t>Bride, we </a:t>
            </a:r>
            <a:r>
              <a:rPr lang="en-US" dirty="0" smtClean="0"/>
              <a:t>must present </a:t>
            </a:r>
            <a:r>
              <a:rPr lang="en-US" dirty="0"/>
              <a:t>ourselves </a:t>
            </a:r>
            <a:r>
              <a:rPr lang="en-US" dirty="0" smtClean="0"/>
              <a:t>as </a:t>
            </a:r>
            <a:r>
              <a:rPr lang="en-US" dirty="0"/>
              <a:t>morally and doctrinally </a:t>
            </a:r>
            <a:r>
              <a:rPr lang="en-US" dirty="0" smtClean="0"/>
              <a:t>pure: </a:t>
            </a:r>
            <a:r>
              <a:rPr lang="en-US" dirty="0"/>
              <a:t>Eph. 1.4; Rev. </a:t>
            </a:r>
            <a:r>
              <a:rPr lang="en-US" dirty="0" smtClean="0"/>
              <a:t>19.7-8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 His Bride, our submission </a:t>
            </a:r>
            <a:r>
              <a:rPr lang="en-US" dirty="0" smtClean="0"/>
              <a:t>expresses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our </a:t>
            </a:r>
            <a:r>
              <a:rPr lang="en-US" sz="2800" dirty="0"/>
              <a:t>unity with Him: Eph. </a:t>
            </a:r>
            <a:r>
              <a:rPr lang="en-US" sz="2800" dirty="0" smtClean="0"/>
              <a:t>4.1-16; 5.30-31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our </a:t>
            </a:r>
            <a:r>
              <a:rPr lang="en-US" sz="2800" dirty="0"/>
              <a:t>love for Him: Eph. 5.2; </a:t>
            </a:r>
            <a:r>
              <a:rPr lang="en-US" sz="2800" dirty="0" smtClean="0"/>
              <a:t>6.24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our </a:t>
            </a:r>
            <a:r>
              <a:rPr lang="en-US" sz="2800" dirty="0"/>
              <a:t>faithfulness to Him: Eph. </a:t>
            </a:r>
            <a:r>
              <a:rPr lang="en-US" sz="2800" dirty="0" smtClean="0"/>
              <a:t>4.17-5.21, etc.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75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Bride Is Sanctified by Christ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636162"/>
              </p:ext>
            </p:extLst>
          </p:nvPr>
        </p:nvGraphicFramePr>
        <p:xfrm>
          <a:off x="835820" y="2194720"/>
          <a:ext cx="7472361" cy="3657599"/>
        </p:xfrm>
        <a:graphic>
          <a:graphicData uri="http://schemas.openxmlformats.org/drawingml/2006/table">
            <a:tbl>
              <a:tblPr firstRow="1" firstCol="1" bandRow="1">
                <a:effectLst/>
                <a:tableStyleId>{F2DE63D5-997A-4646-A377-4702673A728D}</a:tableStyleId>
              </a:tblPr>
              <a:tblGrid>
                <a:gridCol w="2065972"/>
                <a:gridCol w="1942782"/>
                <a:gridCol w="1994535"/>
                <a:gridCol w="1469072"/>
              </a:tblGrid>
              <a:tr h="6313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Eph</a:t>
                      </a: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. 5.27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Word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Washing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of </a:t>
                      </a: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water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Cleansed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13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Mark </a:t>
                      </a: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16.15-16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charset="0"/>
                        <a:ea typeface="Corbel" charset="0"/>
                        <a:cs typeface="Corbe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Gospel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Baptized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charset="0"/>
                        <a:ea typeface="Corbel" charset="0"/>
                        <a:cs typeface="Corbe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Saved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13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John 3.5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Born of Spirit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Born of water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Kingdom </a:t>
                      </a:r>
                      <a:endParaRPr lang="en-US" sz="24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charset="0"/>
                        <a:ea typeface="Corbel" charset="0"/>
                        <a:cs typeface="Corbel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of </a:t>
                      </a: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God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13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1 Cor. 12.13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By one Spirit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Baptized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Into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one </a:t>
                      </a: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body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1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Titus 3.5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Renewing </a:t>
                      </a: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Holy </a:t>
                      </a: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Spirit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Washing </a:t>
                      </a: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of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regeneration</a:t>
                      </a:r>
                      <a:endParaRPr lang="en-US" sz="24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charset="0"/>
                        <a:ea typeface="Corbel" charset="0"/>
                        <a:cs typeface="Corbel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charset="0"/>
                          <a:ea typeface="Corbel" charset="0"/>
                          <a:cs typeface="Corbel" charset="0"/>
                        </a:rPr>
                        <a:t>Saved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628650" y="1548389"/>
            <a:ext cx="78867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Corbel" charset="0"/>
                <a:ea typeface="Corbel" charset="0"/>
                <a:cs typeface="Corbel" charset="0"/>
              </a:rPr>
              <a:t>“</a:t>
            </a:r>
            <a:r>
              <a:rPr lang="mr-IN" sz="2000" b="1" dirty="0" smtClean="0">
                <a:latin typeface="Corbel" charset="0"/>
                <a:ea typeface="Corbel" charset="0"/>
                <a:cs typeface="Corbel" charset="0"/>
              </a:rPr>
              <a:t>…</a:t>
            </a:r>
            <a:r>
              <a:rPr lang="en-US" sz="2000" b="1" dirty="0" smtClean="0">
                <a:latin typeface="Corbel" charset="0"/>
                <a:ea typeface="Corbel" charset="0"/>
                <a:cs typeface="Corbel" charset="0"/>
              </a:rPr>
              <a:t>having </a:t>
            </a:r>
            <a:r>
              <a:rPr lang="en-US" sz="2000" b="1" dirty="0">
                <a:latin typeface="Corbel" charset="0"/>
                <a:ea typeface="Corbel" charset="0"/>
                <a:cs typeface="Corbel" charset="0"/>
              </a:rPr>
              <a:t>cleansed her by the washing of water with the </a:t>
            </a:r>
            <a:r>
              <a:rPr lang="en-US" sz="2000" b="1" dirty="0" smtClean="0">
                <a:latin typeface="Corbel" charset="0"/>
                <a:ea typeface="Corbel" charset="0"/>
                <a:cs typeface="Corbel" charset="0"/>
              </a:rPr>
              <a:t>word</a:t>
            </a:r>
            <a:r>
              <a:rPr lang="mr-IN" sz="2000" b="1" dirty="0" smtClean="0">
                <a:latin typeface="Corbel" charset="0"/>
                <a:ea typeface="Corbel" charset="0"/>
                <a:cs typeface="Corbel" charset="0"/>
              </a:rPr>
              <a:t>…</a:t>
            </a:r>
            <a:r>
              <a:rPr lang="en-US" sz="2000" b="1" dirty="0" smtClean="0">
                <a:latin typeface="Corbel" charset="0"/>
                <a:ea typeface="Corbel" charset="0"/>
                <a:cs typeface="Corbel" charset="0"/>
              </a:rPr>
              <a:t>”</a:t>
            </a:r>
            <a:endParaRPr lang="en-US" sz="2000" b="1" dirty="0"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42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Bride Is Sanctified by </a:t>
            </a:r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Obedience </a:t>
            </a:r>
            <a:r>
              <a:rPr lang="en-US" sz="3200" dirty="0"/>
              <a:t>to the gospel is when we go through the “ceremony” that marries us to Christ: </a:t>
            </a:r>
            <a:r>
              <a:rPr lang="en-US" sz="3200" dirty="0" smtClean="0"/>
              <a:t>Acts 2.38, </a:t>
            </a:r>
            <a:r>
              <a:rPr lang="en-US" sz="3200" dirty="0" smtClean="0"/>
              <a:t>41</a:t>
            </a:r>
            <a:r>
              <a:rPr lang="en-US" sz="3200" dirty="0" smtClean="0"/>
              <a:t>, 47; </a:t>
            </a:r>
            <a:r>
              <a:rPr lang="en-US" sz="3200" dirty="0"/>
              <a:t>Gal. 3.27; Rom</a:t>
            </a:r>
            <a:r>
              <a:rPr lang="en-US" sz="3200" dirty="0"/>
              <a:t>. 6.3-4; </a:t>
            </a:r>
            <a:r>
              <a:rPr lang="en-US" sz="3200" dirty="0" smtClean="0"/>
              <a:t>7.4</a:t>
            </a:r>
            <a:r>
              <a:rPr lang="en-US" sz="3200" dirty="0" smtClean="0"/>
              <a:t>; </a:t>
            </a:r>
            <a:r>
              <a:rPr lang="en-US" sz="3200" dirty="0" smtClean="0"/>
              <a:t>2 </a:t>
            </a:r>
            <a:r>
              <a:rPr lang="en-US" sz="3200" dirty="0"/>
              <a:t>Cor. </a:t>
            </a:r>
            <a:r>
              <a:rPr lang="en-US" sz="3200" dirty="0" smtClean="0"/>
              <a:t>11.2; </a:t>
            </a:r>
            <a:r>
              <a:rPr lang="en-US" sz="3200" dirty="0"/>
              <a:t>cf. Acts </a:t>
            </a:r>
            <a:r>
              <a:rPr lang="en-US" sz="3200" dirty="0" smtClean="0"/>
              <a:t>18.8</a:t>
            </a:r>
          </a:p>
          <a:p>
            <a:endParaRPr lang="en-US" sz="3200" dirty="0"/>
          </a:p>
          <a:p>
            <a:r>
              <a:rPr lang="en-US" sz="3200" dirty="0"/>
              <a:t>W</a:t>
            </a:r>
            <a:r>
              <a:rPr lang="en-US" sz="3200" dirty="0" smtClean="0"/>
              <a:t>e </a:t>
            </a:r>
            <a:r>
              <a:rPr lang="en-US" sz="3200" dirty="0"/>
              <a:t>must continue </a:t>
            </a:r>
            <a:r>
              <a:rPr lang="en-US" sz="3200" dirty="0" smtClean="0"/>
              <a:t>to </a:t>
            </a:r>
            <a:r>
              <a:rPr lang="en-US" sz="3200" dirty="0" smtClean="0"/>
              <a:t>live </a:t>
            </a:r>
            <a:r>
              <a:rPr lang="en-US" sz="3200" dirty="0" smtClean="0"/>
              <a:t>pure: Col. 1.13-14, 21-23, 28; cf. </a:t>
            </a:r>
            <a:r>
              <a:rPr lang="en-US" sz="3200" dirty="0" smtClean="0"/>
              <a:t>2.11-13; 1 John 3.3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07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Won’t You Be Joined with Christ Today?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“</a:t>
            </a:r>
            <a:r>
              <a:rPr lang="en-US" sz="4400" dirty="0"/>
              <a:t>The Spirit and the Bride say, ‘Come.’ And let the one who hears say, ‘Come.’ And let the one who is thirsty come; let the one who desires take the water of life without price</a:t>
            </a:r>
            <a:r>
              <a:rPr lang="en-US" sz="4400" dirty="0" smtClean="0"/>
              <a:t>.” </a:t>
            </a:r>
            <a:r>
              <a:rPr lang="en-US" dirty="0"/>
              <a:t>ESV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Rev. 22.17; </a:t>
            </a:r>
            <a:r>
              <a:rPr lang="en-US" dirty="0"/>
              <a:t>Matt. 25.1-13; Rev. </a:t>
            </a:r>
            <a:r>
              <a:rPr lang="en-US" dirty="0" smtClean="0"/>
              <a:t>19.6-9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8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381</Words>
  <Application>Microsoft Macintosh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Corbel</vt:lpstr>
      <vt:lpstr>Arial</vt:lpstr>
      <vt:lpstr>Office Theme</vt:lpstr>
      <vt:lpstr>PowerPoint Presentation</vt:lpstr>
      <vt:lpstr>The Bride Is Saved by Christ</vt:lpstr>
      <vt:lpstr>The Bride Is Subject to Christ</vt:lpstr>
      <vt:lpstr>The Bride Is Subject to Christ</vt:lpstr>
      <vt:lpstr>The Bride Is Sanctified by Christ</vt:lpstr>
      <vt:lpstr>The Bride Is Sanctified by Christ</vt:lpstr>
      <vt:lpstr>Won’t You Be Joined with Christ Today?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28</cp:revision>
  <dcterms:created xsi:type="dcterms:W3CDTF">2017-02-26T02:42:51Z</dcterms:created>
  <dcterms:modified xsi:type="dcterms:W3CDTF">2017-02-26T21:25:19Z</dcterms:modified>
</cp:coreProperties>
</file>