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67" r:id="rId2"/>
    <p:sldId id="25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74"/>
    <p:restoredTop sz="94692"/>
  </p:normalViewPr>
  <p:slideViewPr>
    <p:cSldViewPr snapToGrid="0" snapToObjects="1">
      <p:cViewPr varScale="1">
        <p:scale>
          <a:sx n="112" d="100"/>
          <a:sy n="112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40EB5-FC8D-BC47-A561-1A9FEA7C4AE0}" type="datetimeFigureOut">
              <a:rPr lang="en-US" smtClean="0"/>
              <a:t>2/22/17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865D3-20EC-AB4C-BA5F-6065FE3A7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0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39858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ED1-7DC8-E849-B441-688BEBF6DAC5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2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3726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“examples to the flock”: Acts 20.28; 1 Cor. 4.16; 11.1; Phil. 3.17; 4.9; 2 Thess. 3.7-9; cf. 1 Tim. 4.12; Titus 2.7-8; Heb. </a:t>
            </a:r>
            <a:r>
              <a:rPr lang="en-US" dirty="0" smtClean="0"/>
              <a:t>13.7</a:t>
            </a:r>
          </a:p>
          <a:p>
            <a:pPr lvl="0"/>
            <a:endParaRPr lang="en-US" dirty="0"/>
          </a:p>
          <a:p>
            <a:pPr lvl="1"/>
            <a:r>
              <a:rPr lang="en-US" dirty="0" smtClean="0"/>
              <a:t>While elders are examples to be followed, Peter is not saying they have no authority, but that they are not to abuse their authority.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“Chief Shepherd”: John 10.11; Heb. </a:t>
            </a:r>
            <a:r>
              <a:rPr lang="en-US" dirty="0" smtClean="0"/>
              <a:t>13.20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069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“younger people, submit yourselves to your elders</a:t>
            </a:r>
            <a:r>
              <a:rPr lang="en-US" dirty="0" smtClean="0"/>
              <a:t>”</a:t>
            </a:r>
          </a:p>
          <a:p>
            <a:pPr lvl="0"/>
            <a:endParaRPr lang="en-US" dirty="0"/>
          </a:p>
          <a:p>
            <a:pPr lvl="1"/>
            <a:r>
              <a:rPr lang="en-US" dirty="0"/>
              <a:t>Either Peter is </a:t>
            </a:r>
            <a:r>
              <a:rPr lang="en-US" dirty="0" smtClean="0"/>
              <a:t>instructing </a:t>
            </a:r>
            <a:r>
              <a:rPr lang="en-US" dirty="0"/>
              <a:t>the young to submit to the old or the young to submit to the appointed elders; both apply.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Sometimes </a:t>
            </a:r>
            <a:r>
              <a:rPr lang="en-US" dirty="0"/>
              <a:t>our pride won’t allow us (both young and old) to submit to the (appointed) </a:t>
            </a:r>
            <a:r>
              <a:rPr lang="en-US" dirty="0" smtClean="0"/>
              <a:t>elders or to those older than us. See </a:t>
            </a:r>
            <a:r>
              <a:rPr lang="en-US" dirty="0"/>
              <a:t>also 1 Tim. </a:t>
            </a:r>
            <a:r>
              <a:rPr lang="en-US" dirty="0" smtClean="0"/>
              <a:t>5.1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the younger is to do so, all are to do so!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3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6-11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“mighty hand of God” Exo. 3.19; Deut. 3.24; 9.26; Luke </a:t>
            </a:r>
            <a:r>
              <a:rPr lang="en-US" dirty="0" smtClean="0"/>
              <a:t>1.51-52; Acts 13.17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God </a:t>
            </a:r>
            <a:r>
              <a:rPr lang="en-US" dirty="0"/>
              <a:t>is in control; He will deliver His people from </a:t>
            </a:r>
            <a:r>
              <a:rPr lang="en-US" dirty="0" smtClean="0"/>
              <a:t>whatever they may face</a:t>
            </a:r>
            <a:r>
              <a:rPr lang="en-US" dirty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Remember </a:t>
            </a:r>
            <a:r>
              <a:rPr lang="en-US" dirty="0"/>
              <a:t>that His people were in slavery and yet he delivered </a:t>
            </a:r>
            <a:r>
              <a:rPr lang="en-US" dirty="0" smtClean="0"/>
              <a:t>them</a:t>
            </a:r>
            <a:r>
              <a:rPr lang="en-US" dirty="0" smtClean="0"/>
              <a:t>.</a:t>
            </a:r>
            <a:endParaRPr lang="en-US" dirty="0" smtClean="0"/>
          </a:p>
          <a:p>
            <a:pPr lvl="0"/>
            <a:endParaRPr lang="en-US" dirty="0"/>
          </a:p>
          <a:p>
            <a:r>
              <a:rPr lang="en-US" dirty="0"/>
              <a:t>He will exalt us if we remain humble </a:t>
            </a:r>
            <a:r>
              <a:rPr lang="en-US" dirty="0" smtClean="0"/>
              <a:t>at all times.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58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 of God showing that He is in control: cast all cares on Him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pPr marL="0" lvl="1"/>
            <a:r>
              <a:rPr lang="en-US" sz="2800" dirty="0"/>
              <a:t>Anxieties; </a:t>
            </a:r>
            <a:r>
              <a:rPr lang="en-US" sz="2800" dirty="0" smtClean="0"/>
              <a:t>cares: “‘to draw </a:t>
            </a:r>
            <a:r>
              <a:rPr lang="en-US" sz="2800" dirty="0"/>
              <a:t>in different directions, </a:t>
            </a:r>
            <a:r>
              <a:rPr lang="en-US" sz="2800" dirty="0" smtClean="0"/>
              <a:t>distract,’ hence </a:t>
            </a:r>
            <a:r>
              <a:rPr lang="en-US" sz="2800" dirty="0"/>
              <a:t>signifies </a:t>
            </a:r>
            <a:r>
              <a:rPr lang="en-US" sz="2800" dirty="0" smtClean="0"/>
              <a:t>‘that which </a:t>
            </a:r>
            <a:r>
              <a:rPr lang="en-US" sz="2800" dirty="0"/>
              <a:t>causes this, a care, especially an anxious </a:t>
            </a:r>
            <a:r>
              <a:rPr lang="en-US" sz="2800" dirty="0" smtClean="0"/>
              <a:t>care” </a:t>
            </a:r>
            <a:r>
              <a:rPr lang="en-US" sz="2800" dirty="0"/>
              <a:t>(Vines</a:t>
            </a:r>
            <a:r>
              <a:rPr lang="en-US" sz="2800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626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23" y="1825624"/>
            <a:ext cx="8783955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are not to have anxiety for the things pertaining to this earthly life: Matt. 6.25-34; Phil. </a:t>
            </a:r>
            <a:r>
              <a:rPr lang="en-US" dirty="0" smtClean="0"/>
              <a:t>4.6</a:t>
            </a:r>
          </a:p>
          <a:p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ares </a:t>
            </a:r>
            <a:r>
              <a:rPr lang="en-US" dirty="0"/>
              <a:t>of this world will choke the word right out of us where we cannot be fruitful in the kingdom: Matt. </a:t>
            </a:r>
            <a:r>
              <a:rPr lang="en-US" dirty="0" smtClean="0"/>
              <a:t>13.22</a:t>
            </a:r>
          </a:p>
          <a:p>
            <a:endParaRPr lang="en-US" dirty="0"/>
          </a:p>
          <a:p>
            <a:r>
              <a:rPr lang="en-US" dirty="0"/>
              <a:t>In a time of suffering we need God’s word to strengthen us and help us endure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Notice: Pride </a:t>
            </a:r>
            <a:r>
              <a:rPr lang="en-US" dirty="0"/>
              <a:t>won’t allow a man to look to God for care and </a:t>
            </a:r>
            <a:r>
              <a:rPr lang="en-US" dirty="0" smtClean="0"/>
              <a:t>concern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75396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190" y="1825624"/>
            <a:ext cx="8389620" cy="5032376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Be </a:t>
            </a:r>
            <a:r>
              <a:rPr lang="en-US" dirty="0" smtClean="0"/>
              <a:t>sober; be vigilant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to be calm and collected in spirit” (Thayer)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to be free from the influence of intoxicants… is used metaphorically of moral ‘alertness,’ and translated ‘to watch’” (Vines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Be vigilant [watchful; alert]: </a:t>
            </a:r>
            <a:r>
              <a:rPr lang="en-US" sz="2000" dirty="0"/>
              <a:t>Matt. 24.42; 25.13; 26.38, 40-41</a:t>
            </a:r>
          </a:p>
          <a:p>
            <a:endParaRPr lang="en-US" dirty="0"/>
          </a:p>
          <a:p>
            <a:pPr lvl="1"/>
            <a:r>
              <a:rPr lang="en-US" dirty="0"/>
              <a:t>“metaph. give strict attention to, be cautious, active; to take heed lest </a:t>
            </a:r>
            <a:r>
              <a:rPr lang="mr-IN" dirty="0"/>
              <a:t>…</a:t>
            </a:r>
            <a:r>
              <a:rPr lang="en-US" dirty="0"/>
              <a:t> some destructive calamity suddenly overtake one” (Thayer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45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Your adversary [opponent]: God’s enemies are our enemies.</a:t>
            </a:r>
          </a:p>
          <a:p>
            <a:pPr lvl="1"/>
            <a:r>
              <a:rPr lang="en-US" dirty="0"/>
              <a:t>“an opponent in a suit of law” (Thayer): cf. Rev. 12.10; Zech. 3.1; Rom. 8.33-34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Devil</a:t>
            </a:r>
          </a:p>
          <a:p>
            <a:pPr lvl="1"/>
            <a:r>
              <a:rPr lang="en-US" dirty="0"/>
              <a:t>“prone to slander, slanderous, accusing falsely… false accuser, slanderer,… metaph. applied to a man who, by opposing the cause of God, may be said to act the part of the devil or to side with him” (Thayer)</a:t>
            </a:r>
          </a:p>
        </p:txBody>
      </p:sp>
    </p:spTree>
    <p:extLst>
      <p:ext uri="{BB962C8B-B14F-4D97-AF65-F5344CB8AC3E}">
        <p14:creationId xmlns:p14="http://schemas.microsoft.com/office/powerpoint/2010/main" val="1246884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“walks about like a roaring lion, seeking whom he may </a:t>
            </a:r>
            <a:r>
              <a:rPr lang="en-US" dirty="0" smtClean="0"/>
              <a:t>devour”</a:t>
            </a:r>
          </a:p>
          <a:p>
            <a:pPr lvl="0"/>
            <a:endParaRPr lang="en-US" dirty="0"/>
          </a:p>
          <a:p>
            <a:pPr lvl="1"/>
            <a:r>
              <a:rPr lang="en-US" dirty="0" smtClean="0"/>
              <a:t>When </a:t>
            </a:r>
            <a:r>
              <a:rPr lang="en-US" dirty="0"/>
              <a:t>does a lion attack? When the prey is weak or is not paying attention.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Resist him: cf. James 4.7; Eph. 6.16</a:t>
            </a:r>
          </a:p>
          <a:p>
            <a:pPr lvl="1"/>
            <a:r>
              <a:rPr lang="en-US" dirty="0"/>
              <a:t>If we do not give him opportunity, what power does he have over us? Eph. 4.27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Satan </a:t>
            </a:r>
            <a:r>
              <a:rPr lang="en-US" dirty="0"/>
              <a:t>only has the power we choose to give him!</a:t>
            </a:r>
          </a:p>
        </p:txBody>
      </p:sp>
    </p:spTree>
    <p:extLst>
      <p:ext uri="{BB962C8B-B14F-4D97-AF65-F5344CB8AC3E}">
        <p14:creationId xmlns:p14="http://schemas.microsoft.com/office/powerpoint/2010/main" val="1575865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Firm in your faith: Col. 1.23; 1 Cor. 15.58</a:t>
            </a:r>
          </a:p>
          <a:p>
            <a:pPr lvl="0"/>
            <a:endParaRPr lang="en-US" dirty="0" smtClean="0"/>
          </a:p>
          <a:p>
            <a:r>
              <a:rPr lang="en-US" dirty="0"/>
              <a:t>We’re able to be strengthened when we realize we’re not alone on this spiritual battlefield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“</a:t>
            </a:r>
            <a:r>
              <a:rPr lang="en-US" dirty="0"/>
              <a:t>Suffered a while”: cf. 1 Peter 1.6; 2 Cor. 4.17; Rom. </a:t>
            </a:r>
            <a:r>
              <a:rPr lang="en-US" dirty="0" smtClean="0"/>
              <a:t>8.18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34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“God of all grace”: 1.13; 4.10; </a:t>
            </a:r>
            <a:r>
              <a:rPr lang="en-US" dirty="0" smtClean="0"/>
              <a:t>5.5</a:t>
            </a:r>
          </a:p>
          <a:p>
            <a:endParaRPr lang="en-US" dirty="0"/>
          </a:p>
          <a:p>
            <a:r>
              <a:rPr lang="en-US" dirty="0" smtClean="0"/>
              <a:t>1 </a:t>
            </a:r>
            <a:r>
              <a:rPr lang="en-US" dirty="0"/>
              <a:t>Peter 5.10 = 1 Peter 1.6-9 and 1 Peter 4.12. Once we are tested through the trials and found to be genuine, God will “perfect, establish, strengthen, and settle” us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This is all part of God’s grace!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040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5074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Remember </a:t>
            </a:r>
            <a:r>
              <a:rPr lang="en-US" dirty="0" smtClean="0"/>
              <a:t>the context. Strong </a:t>
            </a:r>
            <a:r>
              <a:rPr lang="en-US" dirty="0"/>
              <a:t>leadership would be needed.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They </a:t>
            </a:r>
            <a:r>
              <a:rPr lang="en-US" dirty="0"/>
              <a:t>would need to make sure the flock was focused and committed to God, that their minds weren’t focused on the suffering causing them to complain and rebel against the Lord.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Elders, remember you’re tending to </a:t>
            </a:r>
            <a:r>
              <a:rPr lang="en-US" dirty="0"/>
              <a:t>the “flock of God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6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Silvanus: Roman </a:t>
            </a:r>
            <a:r>
              <a:rPr lang="en-US" dirty="0"/>
              <a:t>(or Latin) name; Silas is Greek.</a:t>
            </a:r>
          </a:p>
          <a:p>
            <a:pPr lvl="1"/>
            <a:r>
              <a:rPr lang="en-US" dirty="0"/>
              <a:t>“Silas = ‘woody’ (</a:t>
            </a:r>
            <a:r>
              <a:rPr lang="en-US" dirty="0" smtClean="0"/>
              <a:t>Thayer)</a:t>
            </a:r>
          </a:p>
          <a:p>
            <a:pPr lvl="1"/>
            <a:r>
              <a:rPr lang="en-US" dirty="0" smtClean="0"/>
              <a:t>Probably </a:t>
            </a:r>
            <a:r>
              <a:rPr lang="en-US" dirty="0"/>
              <a:t>Silas: Acts 15.22, 40; 2 Cor. 1.19; 1 Thess. 1.1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“</a:t>
            </a:r>
            <a:r>
              <a:rPr lang="en-US" dirty="0"/>
              <a:t>written to you briefly</a:t>
            </a:r>
            <a:r>
              <a:rPr lang="en-US" dirty="0" smtClean="0"/>
              <a:t>”:</a:t>
            </a:r>
          </a:p>
          <a:p>
            <a:pPr lvl="1"/>
            <a:r>
              <a:rPr lang="en-US" dirty="0" smtClean="0"/>
              <a:t>Delivered </a:t>
            </a:r>
            <a:r>
              <a:rPr lang="en-US" dirty="0"/>
              <a:t>letter (Eph. 6.21-22; Col. 4.7-9) and/or wrote the letter [as an </a:t>
            </a:r>
            <a:r>
              <a:rPr lang="en-US" dirty="0" smtClean="0"/>
              <a:t>amanuensis*] </a:t>
            </a:r>
            <a:r>
              <a:rPr lang="en-US" dirty="0"/>
              <a:t>(cf. Rom. 16.22</a:t>
            </a:r>
            <a:r>
              <a:rPr lang="en-US" dirty="0" smtClean="0"/>
              <a:t>); </a:t>
            </a:r>
            <a:r>
              <a:rPr lang="en-US" dirty="0"/>
              <a:t>1 Thess. 1.1; 2 Thess. </a:t>
            </a:r>
            <a:r>
              <a:rPr lang="en-US" dirty="0" smtClean="0"/>
              <a:t>1.1</a:t>
            </a:r>
          </a:p>
          <a:p>
            <a:pPr lvl="0"/>
            <a:endParaRPr lang="en-US" dirty="0"/>
          </a:p>
          <a:p>
            <a:pPr lvl="0"/>
            <a:r>
              <a:rPr lang="en-US" sz="2000" dirty="0" smtClean="0"/>
              <a:t>*“</a:t>
            </a:r>
            <a:r>
              <a:rPr lang="en-US" sz="2000" dirty="0"/>
              <a:t>one employed to write from dictation or to copy manuscript” </a:t>
            </a:r>
            <a:r>
              <a:rPr lang="en-US" sz="2000" dirty="0" smtClean="0"/>
              <a:t>(</a:t>
            </a:r>
            <a:r>
              <a:rPr lang="en-US" sz="2000" dirty="0" err="1" smtClean="0"/>
              <a:t>merriam-webster.com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1271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Grace is conditional. Stand in it to receive it or walk away from it.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Don’t </a:t>
            </a:r>
            <a:r>
              <a:rPr lang="en-US" dirty="0"/>
              <a:t>walk away </a:t>
            </a:r>
            <a:r>
              <a:rPr lang="en-US" dirty="0" smtClean="0"/>
              <a:t>now! </a:t>
            </a:r>
            <a:r>
              <a:rPr lang="en-US" dirty="0"/>
              <a:t>The trials are only for a little </a:t>
            </a:r>
            <a:r>
              <a:rPr lang="en-US" dirty="0" smtClean="0"/>
              <a:t>while!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31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“She”, “the church” KJV: The church of which he was a member greets his readers.</a:t>
            </a:r>
          </a:p>
          <a:p>
            <a:endParaRPr lang="en-US" dirty="0"/>
          </a:p>
          <a:p>
            <a:r>
              <a:rPr lang="en-US" dirty="0"/>
              <a:t>Babylon:</a:t>
            </a:r>
          </a:p>
          <a:p>
            <a:pPr lvl="1"/>
            <a:r>
              <a:rPr lang="en-US" dirty="0"/>
              <a:t>Could mean Babylon (on the Euphrates).</a:t>
            </a:r>
          </a:p>
          <a:p>
            <a:pPr lvl="1"/>
            <a:r>
              <a:rPr lang="en-US" dirty="0"/>
              <a:t>Rome (as it came to be known; Babylon symbolically).</a:t>
            </a:r>
          </a:p>
          <a:p>
            <a:pPr lvl="1"/>
            <a:r>
              <a:rPr lang="en-US" dirty="0"/>
              <a:t>Jerusalem (some say used Babylon symbolically).</a:t>
            </a:r>
          </a:p>
          <a:p>
            <a:pPr lvl="1"/>
            <a:r>
              <a:rPr lang="en-US"/>
              <a:t>A small place called Babylon in Egypt.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2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Mark</a:t>
            </a:r>
            <a:r>
              <a:rPr lang="en-US" dirty="0"/>
              <a:t> </a:t>
            </a:r>
            <a:r>
              <a:rPr lang="en-US" dirty="0" smtClean="0"/>
              <a:t>(John Mark): </a:t>
            </a:r>
            <a:r>
              <a:rPr lang="en-US" dirty="0"/>
              <a:t>Acts 12.12; Col. </a:t>
            </a:r>
            <a:r>
              <a:rPr lang="en-US" dirty="0" smtClean="0"/>
              <a:t>4.10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Most </a:t>
            </a:r>
            <a:r>
              <a:rPr lang="en-US" dirty="0"/>
              <a:t>likely used in the sense of “son in the faith” cf. 1 Tim. 1.2; 2 Tim. </a:t>
            </a:r>
            <a:r>
              <a:rPr lang="en-US" dirty="0" smtClean="0"/>
              <a:t>2.1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“kiss of love” not a command to kiss necessarily; but a command to kiss in a pure way; that is, “holy kiss” (Rom. 16.16). </a:t>
            </a:r>
            <a:r>
              <a:rPr lang="en-US" dirty="0" smtClean="0"/>
              <a:t>This was the custom of the day: </a:t>
            </a:r>
            <a:r>
              <a:rPr lang="en-US" dirty="0"/>
              <a:t>Luke </a:t>
            </a:r>
            <a:r>
              <a:rPr lang="en-US" dirty="0" smtClean="0"/>
              <a:t>7.44-45, etc.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Peace </a:t>
            </a:r>
            <a:r>
              <a:rPr lang="en-US" dirty="0"/>
              <a:t>is only found in Christ.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5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50748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fact that he is a fellow elder destroys the idea that he was the </a:t>
            </a:r>
            <a:r>
              <a:rPr lang="en-US" dirty="0" smtClean="0"/>
              <a:t>“pope” (over all); as does the fact that there are a plurality of elders.</a:t>
            </a:r>
          </a:p>
          <a:p>
            <a:pPr lvl="0"/>
            <a:endParaRPr lang="en-US" dirty="0"/>
          </a:p>
          <a:p>
            <a:r>
              <a:rPr lang="en-US" dirty="0"/>
              <a:t>Since Peter met the qualifications he had a faithful family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r>
              <a:rPr lang="en-US" dirty="0"/>
              <a:t>“Among you”: limits the pastor’s oversight to one local church (where he is a member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9432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5074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Peter was a witness of the sufferings of </a:t>
            </a:r>
            <a:r>
              <a:rPr lang="en-US" dirty="0" smtClean="0"/>
              <a:t>Christ [the events leading up to and including the crucifixion]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Partaker of the glory to be revealed: 1 Peter 1.8; 4.13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Notice </a:t>
            </a:r>
            <a:r>
              <a:rPr lang="en-US" dirty="0"/>
              <a:t>his confidence in his salvation and hope of the life to come.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can have confidence even in the midst of suffering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Remember, we have a “living hope”.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8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5074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Shepherd (feed; pastor): to feed, to tend a flock, keep sheep, to rule, govern, of rulers… to nourish… to cherish one's body, to serve the body…figuratively, supervisor… </a:t>
            </a:r>
            <a:r>
              <a:rPr lang="en-US" dirty="0" smtClean="0"/>
              <a:t>(</a:t>
            </a:r>
            <a:r>
              <a:rPr lang="en-US" dirty="0"/>
              <a:t>Thayer</a:t>
            </a:r>
            <a:r>
              <a:rPr lang="en-US" dirty="0" smtClean="0"/>
              <a:t>); </a:t>
            </a:r>
            <a:r>
              <a:rPr lang="en-US" dirty="0"/>
              <a:t>cf. Matt. </a:t>
            </a:r>
            <a:r>
              <a:rPr lang="en-US" dirty="0" smtClean="0"/>
              <a:t>2.6 “rule” KJV; “shepherd” ESV, etc.</a:t>
            </a:r>
            <a:endParaRPr lang="en-US" dirty="0"/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“able </a:t>
            </a:r>
            <a:r>
              <a:rPr lang="en-US" dirty="0"/>
              <a:t>to </a:t>
            </a:r>
            <a:r>
              <a:rPr lang="en-US" dirty="0" smtClean="0"/>
              <a:t>teach”: </a:t>
            </a:r>
            <a:r>
              <a:rPr lang="en-US" dirty="0"/>
              <a:t>1 Tim. </a:t>
            </a:r>
            <a:r>
              <a:rPr lang="en-US" dirty="0" smtClean="0"/>
              <a:t>3.2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“able</a:t>
            </a:r>
            <a:r>
              <a:rPr lang="en-US" dirty="0"/>
              <a:t>, by sound doctrine, both to exhort and convict those who </a:t>
            </a:r>
            <a:r>
              <a:rPr lang="en-US" dirty="0" smtClean="0"/>
              <a:t>contradict” </a:t>
            </a:r>
            <a:r>
              <a:rPr lang="en-US" dirty="0"/>
              <a:t>Titus 1.9</a:t>
            </a:r>
          </a:p>
        </p:txBody>
      </p:sp>
    </p:spTree>
    <p:extLst>
      <p:ext uri="{BB962C8B-B14F-4D97-AF65-F5344CB8AC3E}">
        <p14:creationId xmlns:p14="http://schemas.microsoft.com/office/powerpoint/2010/main" val="106783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“Among you”: limits the </a:t>
            </a:r>
            <a:r>
              <a:rPr lang="en-US" dirty="0" smtClean="0"/>
              <a:t>pastors’ </a:t>
            </a:r>
            <a:r>
              <a:rPr lang="en-US" dirty="0"/>
              <a:t>oversight to one local church (where he is a member</a:t>
            </a:r>
            <a:r>
              <a:rPr lang="en-US" dirty="0" smtClean="0"/>
              <a:t>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“which is among you” = “over those entrusted to you</a:t>
            </a:r>
            <a:r>
              <a:rPr lang="en-US" dirty="0" smtClean="0"/>
              <a:t>” NKJV </a:t>
            </a:r>
            <a:r>
              <a:rPr lang="en-US" dirty="0"/>
              <a:t>/ “over those in your charge</a:t>
            </a:r>
            <a:r>
              <a:rPr lang="en-US" dirty="0" smtClean="0"/>
              <a:t>” ESV</a:t>
            </a:r>
          </a:p>
          <a:p>
            <a:pPr lvl="0"/>
            <a:endParaRPr lang="en-US" dirty="0" smtClean="0"/>
          </a:p>
          <a:p>
            <a:r>
              <a:rPr lang="en-US" dirty="0"/>
              <a:t>Exercising oversight = “overseer” cf. Heb. </a:t>
            </a:r>
            <a:r>
              <a:rPr lang="en-US" dirty="0" smtClean="0"/>
              <a:t>13.17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579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“</a:t>
            </a:r>
            <a:r>
              <a:rPr lang="en-US" dirty="0"/>
              <a:t>not by compulsion but </a:t>
            </a:r>
            <a:r>
              <a:rPr lang="en-US" dirty="0" smtClean="0"/>
              <a:t>willingly [eagerly]” by </a:t>
            </a:r>
            <a:r>
              <a:rPr lang="en-US" dirty="0"/>
              <a:t>force or constrain (</a:t>
            </a:r>
            <a:r>
              <a:rPr lang="en-US" dirty="0" smtClean="0"/>
              <a:t>Thayer)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a man is not willing to serve, the eldership will be a burden, a weariness to him. God does not want </a:t>
            </a:r>
            <a:r>
              <a:rPr lang="en-US" dirty="0" smtClean="0"/>
              <a:t>that: Cf</a:t>
            </a:r>
            <a:r>
              <a:rPr lang="en-US" dirty="0"/>
              <a:t>. 1 Tim. </a:t>
            </a:r>
            <a:r>
              <a:rPr lang="en-US" dirty="0" smtClean="0"/>
              <a:t>3.1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elder does not do his work because “someone has to do it” but because he wants </a:t>
            </a:r>
            <a:r>
              <a:rPr lang="en-US" dirty="0" smtClean="0"/>
              <a:t>God’s flock to grow </a:t>
            </a:r>
            <a:r>
              <a:rPr lang="en-US" dirty="0"/>
              <a:t>and be nourished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822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Dishonest, shameful gain:</a:t>
            </a:r>
          </a:p>
          <a:p>
            <a:pPr lvl="1"/>
            <a:r>
              <a:rPr lang="en-US" dirty="0"/>
              <a:t>Elders are to be free from the love of money: 1 Tim. 3.3; Titus </a:t>
            </a:r>
            <a:r>
              <a:rPr lang="en-US" dirty="0" smtClean="0"/>
              <a:t>1.7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Those in authority sometimes fall into the above trap: Isaiah 56.11; Jer. 5.31; 6.13; 8.10; 2 Peter 2.3; Jude 12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Especially </a:t>
            </a:r>
            <a:r>
              <a:rPr lang="en-US" dirty="0"/>
              <a:t>important </a:t>
            </a:r>
            <a:r>
              <a:rPr lang="en-US" dirty="0" smtClean="0"/>
              <a:t>since </a:t>
            </a:r>
            <a:r>
              <a:rPr lang="en-US" dirty="0"/>
              <a:t>elders are the ones who oversee the finances of the church: cf. Acts </a:t>
            </a:r>
            <a:r>
              <a:rPr lang="en-US" dirty="0" smtClean="0"/>
              <a:t>11.29-30, etc.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Elders </a:t>
            </a:r>
            <a:r>
              <a:rPr lang="en-US" dirty="0"/>
              <a:t>can receive support: 1 Tim. 5.17-18; thus one must not serve because of a financial </a:t>
            </a:r>
            <a:r>
              <a:rPr lang="en-US" dirty="0" smtClean="0"/>
              <a:t>gain.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Simply put, a man does not serve as an elder for selfish ambition, but for the good of the church.</a:t>
            </a:r>
          </a:p>
        </p:txBody>
      </p:sp>
    </p:spTree>
    <p:extLst>
      <p:ext uri="{BB962C8B-B14F-4D97-AF65-F5344CB8AC3E}">
        <p14:creationId xmlns:p14="http://schemas.microsoft.com/office/powerpoint/2010/main" val="1064238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“being lords”; “not domineering”: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First</a:t>
            </a:r>
            <a:r>
              <a:rPr lang="en-US" dirty="0"/>
              <a:t>, elders are to rule: 1 Thess. 5.12; 1 Tim. 5.17; Heb. 13.17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However</a:t>
            </a:r>
            <a:r>
              <a:rPr lang="en-US" dirty="0"/>
              <a:t>, they are not to be tyrants and lord it over the flock.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Elders </a:t>
            </a:r>
            <a:r>
              <a:rPr lang="en-US" dirty="0"/>
              <a:t>are to be free from the love of power and position.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office is not about pre-eminence: cf. 3 John 9</a:t>
            </a:r>
          </a:p>
        </p:txBody>
      </p:sp>
    </p:spTree>
    <p:extLst>
      <p:ext uri="{BB962C8B-B14F-4D97-AF65-F5344CB8AC3E}">
        <p14:creationId xmlns:p14="http://schemas.microsoft.com/office/powerpoint/2010/main" val="1268433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1142</TotalTime>
  <Words>1584</Words>
  <Application>Microsoft Macintosh PowerPoint</Application>
  <PresentationFormat>On-screen Show (4:3)</PresentationFormat>
  <Paragraphs>160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Calibri</vt:lpstr>
      <vt:lpstr>Corbel</vt:lpstr>
      <vt:lpstr>Arial</vt:lpstr>
      <vt:lpstr>Office Theme</vt:lpstr>
      <vt:lpstr>PowerPoint Presentation</vt:lpstr>
      <vt:lpstr>1-5</vt:lpstr>
      <vt:lpstr>1-5</vt:lpstr>
      <vt:lpstr>1-5</vt:lpstr>
      <vt:lpstr>1-5</vt:lpstr>
      <vt:lpstr>1-5</vt:lpstr>
      <vt:lpstr>1-5</vt:lpstr>
      <vt:lpstr>1-5</vt:lpstr>
      <vt:lpstr>1-5</vt:lpstr>
      <vt:lpstr>1-5</vt:lpstr>
      <vt:lpstr>1-5</vt:lpstr>
      <vt:lpstr>6-11</vt:lpstr>
      <vt:lpstr>6-11</vt:lpstr>
      <vt:lpstr>6-11</vt:lpstr>
      <vt:lpstr>6-11</vt:lpstr>
      <vt:lpstr>6-11</vt:lpstr>
      <vt:lpstr>6-11</vt:lpstr>
      <vt:lpstr>6-11</vt:lpstr>
      <vt:lpstr>6-11</vt:lpstr>
      <vt:lpstr>12-14</vt:lpstr>
      <vt:lpstr>12-14</vt:lpstr>
      <vt:lpstr>12-14</vt:lpstr>
      <vt:lpstr>12-14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82</cp:revision>
  <dcterms:created xsi:type="dcterms:W3CDTF">2017-01-08T03:36:34Z</dcterms:created>
  <dcterms:modified xsi:type="dcterms:W3CDTF">2017-02-22T23:33:22Z</dcterms:modified>
</cp:coreProperties>
</file>