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60" r:id="rId4"/>
    <p:sldId id="270" r:id="rId5"/>
    <p:sldId id="271" r:id="rId6"/>
    <p:sldId id="272" r:id="rId7"/>
    <p:sldId id="274" r:id="rId8"/>
    <p:sldId id="26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86D"/>
    <a:srgbClr val="ED74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956"/>
    <p:restoredTop sz="91679"/>
  </p:normalViewPr>
  <p:slideViewPr>
    <p:cSldViewPr snapToGrid="0" snapToObjects="1">
      <p:cViewPr>
        <p:scale>
          <a:sx n="100" d="100"/>
          <a:sy n="100" d="100"/>
        </p:scale>
        <p:origin x="520" y="3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5FC864-DEB3-D44C-B152-7279D447B29B}" type="datetimeFigureOut">
              <a:rPr lang="en-US" smtClean="0"/>
              <a:t>1/14/17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F58692-B15B-C54C-B646-D2A7098A9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389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F58692-B15B-C54C-B646-D2A7098A91E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6189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F58692-B15B-C54C-B646-D2A7098A91E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8796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F58692-B15B-C54C-B646-D2A7098A91E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106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E83B9-25CB-4448-B4A0-5764CDB88E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E83B9-25CB-4448-B4A0-5764CDB88E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E83B9-25CB-4448-B4A0-5764CDB88E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1pPr>
            <a:lvl2pPr marL="457200" indent="0">
              <a:lnSpc>
                <a:spcPct val="100000"/>
              </a:lnSpc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2pPr>
            <a:lvl3pPr marL="914400" indent="0">
              <a:lnSpc>
                <a:spcPct val="100000"/>
              </a:lnSpc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3pPr>
            <a:lvl4pPr marL="1371600" indent="0">
              <a:lnSpc>
                <a:spcPct val="100000"/>
              </a:lnSpc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4pPr>
            <a:lvl5pPr marL="1828800" indent="0">
              <a:lnSpc>
                <a:spcPct val="100000"/>
              </a:lnSpc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400"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1pPr>
          </a:lstStyle>
          <a:p>
            <a:r>
              <a:rPr lang="en-US" smtClean="0"/>
              <a:t>txkchurch.com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E83B9-25CB-4448-B4A0-5764CDB88E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E83B9-25CB-4448-B4A0-5764CDB88E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E83B9-25CB-4448-B4A0-5764CDB88E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E83B9-25CB-4448-B4A0-5764CDB88E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E83B9-25CB-4448-B4A0-5764CDB88E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E83B9-25CB-4448-B4A0-5764CDB88E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E83B9-25CB-4448-B4A0-5764CDB88E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E83B9-25CB-4448-B4A0-5764CDB88E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E83B9-25CB-4448-B4A0-5764CDB88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27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082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42913" y="411162"/>
            <a:ext cx="5475287" cy="5989637"/>
          </a:xfrm>
        </p:spPr>
        <p:txBody>
          <a:bodyPr>
            <a:noAutofit/>
          </a:bodyPr>
          <a:lstStyle/>
          <a:p>
            <a:r>
              <a:rPr lang="en-US" sz="3000" dirty="0"/>
              <a:t>“It is used of an act of homage or reverence [to God and to Christ]… it may be regarded as the </a:t>
            </a:r>
            <a:r>
              <a:rPr lang="en-US" sz="3000" dirty="0" smtClean="0"/>
              <a:t>direct acknowledgement </a:t>
            </a:r>
            <a:r>
              <a:rPr lang="en-US" sz="3000" dirty="0"/>
              <a:t>to God, of His nature, attributes, ways and claims, whether by the outgoing of the heart in praise and thanksgiving or by deed done in such acknowledgment</a:t>
            </a:r>
            <a:r>
              <a:rPr lang="en-US" sz="3000" dirty="0" smtClean="0"/>
              <a:t>…”</a:t>
            </a:r>
          </a:p>
          <a:p>
            <a:r>
              <a:rPr lang="en-US" sz="3000" dirty="0" smtClean="0"/>
              <a:t>(</a:t>
            </a:r>
            <a:r>
              <a:rPr lang="en-US" sz="3000" dirty="0"/>
              <a:t>Vines pg. 686</a:t>
            </a:r>
            <a:r>
              <a:rPr lang="en-US" sz="3000" dirty="0" smtClean="0"/>
              <a:t>)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703706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4" y="2432844"/>
            <a:ext cx="6200779" cy="1992312"/>
          </a:xfrm>
        </p:spPr>
        <p:txBody>
          <a:bodyPr>
            <a:normAutofit/>
          </a:bodyPr>
          <a:lstStyle/>
          <a:p>
            <a:r>
              <a:rPr lang="en-US" sz="4800" b="0" dirty="0"/>
              <a:t>Worship Must Be </a:t>
            </a:r>
            <a:r>
              <a:rPr lang="en-US" sz="4800" b="0" dirty="0" smtClean="0"/>
              <a:t>In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6000" dirty="0" smtClean="0"/>
              <a:t>Spirit </a:t>
            </a:r>
            <a:r>
              <a:rPr lang="en-US" sz="6000" dirty="0"/>
              <a:t>and </a:t>
            </a:r>
            <a:r>
              <a:rPr lang="en-US" sz="6000" dirty="0" smtClean="0"/>
              <a:t>Truth</a:t>
            </a:r>
            <a:endParaRPr lang="en-US" sz="3100" dirty="0"/>
          </a:p>
        </p:txBody>
      </p:sp>
      <p:sp>
        <p:nvSpPr>
          <p:cNvPr id="4" name="Rectangle 3"/>
          <p:cNvSpPr/>
          <p:nvPr/>
        </p:nvSpPr>
        <p:spPr>
          <a:xfrm>
            <a:off x="300034" y="4202375"/>
            <a:ext cx="1766830" cy="5693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100" dirty="0">
                <a:solidFill>
                  <a:prstClr val="white"/>
                </a:solidFill>
                <a:latin typeface="Corbel" charset="0"/>
                <a:ea typeface="Corbel" charset="0"/>
                <a:cs typeface="Corbel" charset="0"/>
              </a:rPr>
              <a:t>John </a:t>
            </a:r>
            <a:r>
              <a:rPr lang="en-US" sz="3100" dirty="0" smtClean="0">
                <a:solidFill>
                  <a:prstClr val="white"/>
                </a:solidFill>
                <a:latin typeface="Corbel" charset="0"/>
                <a:ea typeface="Corbel" charset="0"/>
                <a:cs typeface="Corbel" charset="0"/>
              </a:rPr>
              <a:t>4.24</a:t>
            </a:r>
            <a:endParaRPr lang="en-US" dirty="0">
              <a:latin typeface="Corbel" charset="0"/>
              <a:ea typeface="Corbel" charset="0"/>
              <a:cs typeface="Corbe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702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350" y="365126"/>
            <a:ext cx="7886700" cy="1325563"/>
          </a:xfrm>
        </p:spPr>
        <p:txBody>
          <a:bodyPr/>
          <a:lstStyle/>
          <a:p>
            <a:r>
              <a:rPr lang="en-US" dirty="0" smtClean="0"/>
              <a:t>Singing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0350" y="1825625"/>
            <a:ext cx="705485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We </a:t>
            </a:r>
            <a:r>
              <a:rPr lang="en-US" dirty="0"/>
              <a:t>are to praise God in song: Psalm 28.6-7; 104.33; 146.1-2; 147.1; Prov. </a:t>
            </a:r>
            <a:r>
              <a:rPr lang="en-US" dirty="0" smtClean="0"/>
              <a:t>29.6; James 5.13; Acts 16.25; Matt</a:t>
            </a:r>
            <a:r>
              <a:rPr lang="en-US" dirty="0"/>
              <a:t>. </a:t>
            </a:r>
            <a:r>
              <a:rPr lang="en-US" dirty="0" smtClean="0"/>
              <a:t>26.30</a:t>
            </a:r>
          </a:p>
          <a:p>
            <a:endParaRPr lang="en-US" dirty="0"/>
          </a:p>
          <a:p>
            <a:r>
              <a:rPr lang="en-US" dirty="0"/>
              <a:t>We are to encourage and teach one another: Eph. 5.18-19; Col. 3.15-17; Heb. </a:t>
            </a:r>
            <a:r>
              <a:rPr lang="en-US" dirty="0" smtClean="0"/>
              <a:t>10.23-25</a:t>
            </a:r>
          </a:p>
          <a:p>
            <a:endParaRPr lang="en-US" dirty="0"/>
          </a:p>
          <a:p>
            <a:r>
              <a:rPr lang="en-US" dirty="0" smtClean="0"/>
              <a:t>We must engage </a:t>
            </a:r>
            <a:r>
              <a:rPr lang="en-US" dirty="0"/>
              <a:t>the heart as we </a:t>
            </a:r>
            <a:r>
              <a:rPr lang="en-US" dirty="0" smtClean="0"/>
              <a:t>sing: </a:t>
            </a:r>
            <a:r>
              <a:rPr lang="en-US" dirty="0"/>
              <a:t>Prov. 15.13; Matt. </a:t>
            </a:r>
            <a:r>
              <a:rPr lang="en-US" dirty="0" smtClean="0"/>
              <a:t>15.7-8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3973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650" y="365126"/>
            <a:ext cx="7886700" cy="1325563"/>
          </a:xfrm>
        </p:spPr>
        <p:txBody>
          <a:bodyPr/>
          <a:lstStyle/>
          <a:p>
            <a:r>
              <a:rPr lang="en-US" dirty="0"/>
              <a:t>Let's Be </a:t>
            </a:r>
            <a:r>
              <a:rPr lang="en-US" dirty="0" smtClean="0"/>
              <a:t>Honest: 2 Cor. 13.5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650" y="1825625"/>
            <a:ext cx="7886700" cy="4351338"/>
          </a:xfrm>
        </p:spPr>
        <p:txBody>
          <a:bodyPr>
            <a:normAutofit/>
          </a:bodyPr>
          <a:lstStyle/>
          <a:p>
            <a:pPr>
              <a:lnSpc>
                <a:spcPts val="4020"/>
              </a:lnSpc>
            </a:pPr>
            <a:r>
              <a:rPr lang="en-US" sz="3000" dirty="0" smtClean="0"/>
              <a:t>Do </a:t>
            </a:r>
            <a:r>
              <a:rPr lang="en-US" sz="3000" dirty="0"/>
              <a:t>we sing</a:t>
            </a:r>
            <a:r>
              <a:rPr lang="en-US" sz="3000" dirty="0" smtClean="0"/>
              <a:t>?</a:t>
            </a:r>
            <a:endParaRPr lang="en-US" sz="3000" dirty="0"/>
          </a:p>
          <a:p>
            <a:pPr>
              <a:lnSpc>
                <a:spcPts val="4020"/>
              </a:lnSpc>
            </a:pPr>
            <a:r>
              <a:rPr lang="en-US" sz="3000" dirty="0" smtClean="0"/>
              <a:t>Do </a:t>
            </a:r>
            <a:r>
              <a:rPr lang="en-US" sz="3000" dirty="0"/>
              <a:t>we sing with </a:t>
            </a:r>
            <a:r>
              <a:rPr lang="en-US" sz="3000" dirty="0" smtClean="0"/>
              <a:t>emotion?</a:t>
            </a:r>
          </a:p>
          <a:p>
            <a:pPr>
              <a:lnSpc>
                <a:spcPts val="4020"/>
              </a:lnSpc>
            </a:pPr>
            <a:r>
              <a:rPr lang="en-US" sz="3000" dirty="0" smtClean="0"/>
              <a:t>Do </a:t>
            </a:r>
            <a:r>
              <a:rPr lang="en-US" sz="3000" dirty="0"/>
              <a:t>we </a:t>
            </a:r>
            <a:r>
              <a:rPr lang="en-US" sz="3000" dirty="0" smtClean="0"/>
              <a:t>overlook </a:t>
            </a:r>
            <a:r>
              <a:rPr lang="en-US" sz="3000" dirty="0"/>
              <a:t>the words</a:t>
            </a:r>
            <a:r>
              <a:rPr lang="en-US" sz="3000" dirty="0" smtClean="0"/>
              <a:t>?</a:t>
            </a:r>
          </a:p>
          <a:p>
            <a:pPr>
              <a:lnSpc>
                <a:spcPts val="4020"/>
              </a:lnSpc>
            </a:pPr>
            <a:r>
              <a:rPr lang="en-US" sz="3000" dirty="0" smtClean="0"/>
              <a:t>Do we complain about the singing?</a:t>
            </a:r>
          </a:p>
          <a:p>
            <a:pPr>
              <a:lnSpc>
                <a:spcPts val="4020"/>
              </a:lnSpc>
            </a:pPr>
            <a:r>
              <a:rPr lang="en-US" sz="3000" dirty="0" smtClean="0"/>
              <a:t>Do </a:t>
            </a:r>
            <a:r>
              <a:rPr lang="en-US" sz="3000" dirty="0"/>
              <a:t>we believe the songs that we sing</a:t>
            </a:r>
            <a:r>
              <a:rPr lang="en-US" sz="3000" dirty="0" smtClean="0"/>
              <a:t>?</a:t>
            </a:r>
          </a:p>
          <a:p>
            <a:pPr>
              <a:lnSpc>
                <a:spcPts val="4020"/>
              </a:lnSpc>
            </a:pPr>
            <a:r>
              <a:rPr lang="en-US" sz="3000" dirty="0"/>
              <a:t>Do we teach and admonish one another</a:t>
            </a:r>
            <a:r>
              <a:rPr lang="en-US" sz="3000" dirty="0" smtClean="0"/>
              <a:t>?</a:t>
            </a:r>
          </a:p>
          <a:p>
            <a:pPr>
              <a:lnSpc>
                <a:spcPts val="4020"/>
              </a:lnSpc>
            </a:pPr>
            <a:endParaRPr lang="en-US" sz="3000" dirty="0" smtClean="0"/>
          </a:p>
          <a:p>
            <a:pPr>
              <a:lnSpc>
                <a:spcPts val="4020"/>
              </a:lnSpc>
            </a:pPr>
            <a:r>
              <a:rPr lang="en-US" sz="3000" dirty="0" smtClean="0"/>
              <a:t>Are we engaged </a:t>
            </a:r>
            <a:r>
              <a:rPr lang="en-US" sz="3000" dirty="0"/>
              <a:t>or simply </a:t>
            </a:r>
            <a:r>
              <a:rPr lang="en-US" sz="3000" dirty="0" smtClean="0"/>
              <a:t>spectators?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0600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50" y="365126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Preparation For</a:t>
            </a:r>
            <a:br>
              <a:rPr lang="en-US" dirty="0" smtClean="0"/>
            </a:br>
            <a:r>
              <a:rPr lang="en-US" dirty="0" smtClean="0"/>
              <a:t>Singing In Worship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550" y="1825625"/>
            <a:ext cx="697865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Pray </a:t>
            </a:r>
            <a:r>
              <a:rPr lang="en-US" dirty="0"/>
              <a:t>and meditate </a:t>
            </a:r>
            <a:r>
              <a:rPr lang="en-US" dirty="0" smtClean="0"/>
              <a:t>about your singing.</a:t>
            </a:r>
          </a:p>
          <a:p>
            <a:endParaRPr lang="en-US" dirty="0" smtClean="0"/>
          </a:p>
          <a:p>
            <a:r>
              <a:rPr lang="en-US" dirty="0" smtClean="0"/>
              <a:t>Listen </a:t>
            </a:r>
            <a:r>
              <a:rPr lang="en-US" dirty="0"/>
              <a:t>to songs on the way to worship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Review </a:t>
            </a:r>
            <a:r>
              <a:rPr lang="en-US" dirty="0"/>
              <a:t>the songs prior to worship if you have time. Try to understand the words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When engaged, focus on the content and your attitude.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715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0" y="365126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Preparation For</a:t>
            </a:r>
            <a:br>
              <a:rPr lang="en-US" dirty="0" smtClean="0"/>
            </a:br>
            <a:r>
              <a:rPr lang="en-US" dirty="0" smtClean="0"/>
              <a:t>Worship Leaders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50" y="1825625"/>
            <a:ext cx="7016750" cy="4530726"/>
          </a:xfrm>
        </p:spPr>
        <p:txBody>
          <a:bodyPr>
            <a:normAutofit/>
          </a:bodyPr>
          <a:lstStyle/>
          <a:p>
            <a:r>
              <a:rPr lang="en-US" dirty="0" smtClean="0"/>
              <a:t>The songs should </a:t>
            </a:r>
            <a:r>
              <a:rPr lang="en-US" dirty="0"/>
              <a:t>be </a:t>
            </a:r>
            <a:r>
              <a:rPr lang="en-US" dirty="0" smtClean="0"/>
              <a:t>planned.</a:t>
            </a:r>
          </a:p>
          <a:p>
            <a:pPr lvl="1"/>
            <a:r>
              <a:rPr lang="en-US" dirty="0" smtClean="0"/>
              <a:t>Carefully </a:t>
            </a:r>
            <a:r>
              <a:rPr lang="en-US" dirty="0"/>
              <a:t>choose your </a:t>
            </a:r>
            <a:r>
              <a:rPr lang="en-US" dirty="0" smtClean="0"/>
              <a:t>songs.</a:t>
            </a:r>
          </a:p>
          <a:p>
            <a:pPr lvl="1"/>
            <a:r>
              <a:rPr lang="en-US" dirty="0" smtClean="0"/>
              <a:t>Consider </a:t>
            </a:r>
            <a:r>
              <a:rPr lang="en-US" dirty="0"/>
              <a:t>a </a:t>
            </a:r>
            <a:r>
              <a:rPr lang="en-US" dirty="0" smtClean="0"/>
              <a:t>theme/message.</a:t>
            </a:r>
          </a:p>
          <a:p>
            <a:pPr lvl="1"/>
            <a:r>
              <a:rPr lang="en-US" dirty="0" smtClean="0"/>
              <a:t>Emphasize the content, not the “sound”.</a:t>
            </a:r>
            <a:endParaRPr lang="en-US" dirty="0"/>
          </a:p>
          <a:p>
            <a:pPr lvl="1"/>
            <a:r>
              <a:rPr lang="en-US" dirty="0" smtClean="0"/>
              <a:t>Connect </a:t>
            </a:r>
            <a:r>
              <a:rPr lang="en-US" dirty="0"/>
              <a:t>the songs to the various acts of worship or to the message being presented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Take a moment to explain the meaning of difficult songs or unusual words: 1 Cor. </a:t>
            </a:r>
            <a:r>
              <a:rPr lang="en-US" dirty="0" smtClean="0"/>
              <a:t>14.15</a:t>
            </a:r>
          </a:p>
          <a:p>
            <a:endParaRPr lang="en-US" dirty="0"/>
          </a:p>
          <a:p>
            <a:r>
              <a:rPr lang="en-US" dirty="0"/>
              <a:t>Your duty is to lead us in worship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1274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400050"/>
            <a:ext cx="5835650" cy="5905500"/>
          </a:xfrm>
        </p:spPr>
        <p:txBody>
          <a:bodyPr>
            <a:normAutofit/>
          </a:bodyPr>
          <a:lstStyle/>
          <a:p>
            <a:r>
              <a:rPr lang="en-US" sz="5400" dirty="0"/>
              <a:t>When true worshippers practice true </a:t>
            </a:r>
            <a:r>
              <a:rPr lang="en-US" sz="5400" dirty="0" smtClean="0"/>
              <a:t>worship, obedience </a:t>
            </a:r>
            <a:r>
              <a:rPr lang="en-US" sz="5400" dirty="0"/>
              <a:t>and spiritual growth follows</a:t>
            </a:r>
            <a:r>
              <a:rPr lang="en-US" sz="5400" dirty="0" smtClean="0"/>
              <a:t>.</a:t>
            </a:r>
            <a:endParaRPr lang="en-US" sz="5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err="1" smtClean="0"/>
              <a:t>txkchurch.com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668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1299</TotalTime>
  <Words>329</Words>
  <Application>Microsoft Macintosh PowerPoint</Application>
  <PresentationFormat>On-screen Show (4:3)</PresentationFormat>
  <Paragraphs>47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Calibri Light</vt:lpstr>
      <vt:lpstr>Corbel</vt:lpstr>
      <vt:lpstr>Arial</vt:lpstr>
      <vt:lpstr>Office Theme</vt:lpstr>
      <vt:lpstr>PowerPoint Presentation</vt:lpstr>
      <vt:lpstr>PowerPoint Presentation</vt:lpstr>
      <vt:lpstr>Worship Must Be In Spirit and Truth</vt:lpstr>
      <vt:lpstr>Singing</vt:lpstr>
      <vt:lpstr>Let's Be Honest: 2 Cor. 13.5</vt:lpstr>
      <vt:lpstr>Preparation For Singing In Worship</vt:lpstr>
      <vt:lpstr>Preparation For Worship Leaders</vt:lpstr>
      <vt:lpstr>PowerPoint Presentation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Garlock</dc:creator>
  <cp:lastModifiedBy>Bryan Garlock</cp:lastModifiedBy>
  <cp:revision>50</cp:revision>
  <dcterms:created xsi:type="dcterms:W3CDTF">2017-01-07T23:46:37Z</dcterms:created>
  <dcterms:modified xsi:type="dcterms:W3CDTF">2017-01-15T04:39:09Z</dcterms:modified>
</cp:coreProperties>
</file>