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62" r:id="rId4"/>
    <p:sldId id="258" r:id="rId5"/>
    <p:sldId id="260" r:id="rId6"/>
    <p:sldId id="259" r:id="rId7"/>
    <p:sldId id="261" r:id="rId8"/>
    <p:sldId id="269" r:id="rId9"/>
    <p:sldId id="270" r:id="rId10"/>
    <p:sldId id="268" r:id="rId11"/>
    <p:sldId id="263" r:id="rId12"/>
    <p:sldId id="264" r:id="rId13"/>
    <p:sldId id="267" r:id="rId14"/>
    <p:sldId id="265" r:id="rId15"/>
    <p:sldId id="26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C94A"/>
    <a:srgbClr val="FEE5A1"/>
    <a:srgbClr val="FFF3D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5" autoAdjust="0"/>
    <p:restoredTop sz="94614" autoAdjust="0"/>
  </p:normalViewPr>
  <p:slideViewPr>
    <p:cSldViewPr snapToGrid="0" snapToObjects="1">
      <p:cViewPr varScale="1">
        <p:scale>
          <a:sx n="93" d="100"/>
          <a:sy n="93" d="100"/>
        </p:scale>
        <p:origin x="-1496" y="-96"/>
      </p:cViewPr>
      <p:guideLst>
        <p:guide orient="horz" pos="2160"/>
        <p:guide pos="2880"/>
      </p:guideLst>
    </p:cSldViewPr>
  </p:slideViewPr>
  <p:outlineViewPr>
    <p:cViewPr>
      <p:scale>
        <a:sx n="33" d="100"/>
        <a:sy n="33" d="100"/>
      </p:scale>
      <p:origin x="0" y="864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809250-F38D-A44D-A869-BED0A039DC2F}" type="datetimeFigureOut">
              <a:rPr lang="en-US" smtClean="0"/>
              <a:t>12/3/16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B8A880-83D8-AF4B-894D-63AC3F5FB3CF}" type="slidenum">
              <a:rPr lang="en-US" smtClean="0"/>
              <a:t>‹#›</a:t>
            </a:fld>
            <a:endParaRPr lang="en-US"/>
          </a:p>
        </p:txBody>
      </p:sp>
    </p:spTree>
    <p:extLst>
      <p:ext uri="{BB962C8B-B14F-4D97-AF65-F5344CB8AC3E}">
        <p14:creationId xmlns:p14="http://schemas.microsoft.com/office/powerpoint/2010/main" val="25862796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Dictionary.com</a:t>
            </a:r>
            <a:endParaRPr lang="en-US" dirty="0"/>
          </a:p>
        </p:txBody>
      </p:sp>
      <p:sp>
        <p:nvSpPr>
          <p:cNvPr id="4" name="Slide Number Placeholder 3"/>
          <p:cNvSpPr>
            <a:spLocks noGrp="1"/>
          </p:cNvSpPr>
          <p:nvPr>
            <p:ph type="sldNum" sz="quarter" idx="10"/>
          </p:nvPr>
        </p:nvSpPr>
        <p:spPr/>
        <p:txBody>
          <a:bodyPr/>
          <a:lstStyle/>
          <a:p>
            <a:fld id="{BBB8A880-83D8-AF4B-894D-63AC3F5FB3CF}" type="slidenum">
              <a:rPr lang="en-US" smtClean="0"/>
              <a:t>3</a:t>
            </a:fld>
            <a:endParaRPr lang="en-US"/>
          </a:p>
        </p:txBody>
      </p:sp>
    </p:spTree>
    <p:extLst>
      <p:ext uri="{BB962C8B-B14F-4D97-AF65-F5344CB8AC3E}">
        <p14:creationId xmlns:p14="http://schemas.microsoft.com/office/powerpoint/2010/main" val="3121553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46CD65-47FC-E041-A67B-95CA41D63F74}" type="datetimeFigureOut">
              <a:rPr lang="en-US" smtClean="0"/>
              <a:t>12/3/16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CACB7-F022-884C-9E3D-3AADB250366B}" type="slidenum">
              <a:rPr lang="en-US" smtClean="0"/>
              <a:t>‹#›</a:t>
            </a:fld>
            <a:endParaRPr lang="en-US"/>
          </a:p>
        </p:txBody>
      </p:sp>
    </p:spTree>
    <p:extLst>
      <p:ext uri="{BB962C8B-B14F-4D97-AF65-F5344CB8AC3E}">
        <p14:creationId xmlns:p14="http://schemas.microsoft.com/office/powerpoint/2010/main" val="4138050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46CD65-47FC-E041-A67B-95CA41D63F74}" type="datetimeFigureOut">
              <a:rPr lang="en-US" smtClean="0"/>
              <a:t>12/3/16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CACB7-F022-884C-9E3D-3AADB250366B}" type="slidenum">
              <a:rPr lang="en-US" smtClean="0"/>
              <a:t>‹#›</a:t>
            </a:fld>
            <a:endParaRPr lang="en-US"/>
          </a:p>
        </p:txBody>
      </p:sp>
    </p:spTree>
    <p:extLst>
      <p:ext uri="{BB962C8B-B14F-4D97-AF65-F5344CB8AC3E}">
        <p14:creationId xmlns:p14="http://schemas.microsoft.com/office/powerpoint/2010/main" val="3513655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46CD65-47FC-E041-A67B-95CA41D63F74}" type="datetimeFigureOut">
              <a:rPr lang="en-US" smtClean="0"/>
              <a:t>12/3/16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CACB7-F022-884C-9E3D-3AADB250366B}" type="slidenum">
              <a:rPr lang="en-US" smtClean="0"/>
              <a:t>‹#›</a:t>
            </a:fld>
            <a:endParaRPr lang="en-US"/>
          </a:p>
        </p:txBody>
      </p:sp>
    </p:spTree>
    <p:extLst>
      <p:ext uri="{BB962C8B-B14F-4D97-AF65-F5344CB8AC3E}">
        <p14:creationId xmlns:p14="http://schemas.microsoft.com/office/powerpoint/2010/main" val="3700045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46CD65-47FC-E041-A67B-95CA41D63F74}" type="datetimeFigureOut">
              <a:rPr lang="en-US" smtClean="0"/>
              <a:t>12/3/16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CACB7-F022-884C-9E3D-3AADB250366B}" type="slidenum">
              <a:rPr lang="en-US" smtClean="0"/>
              <a:t>‹#›</a:t>
            </a:fld>
            <a:endParaRPr lang="en-US"/>
          </a:p>
        </p:txBody>
      </p:sp>
    </p:spTree>
    <p:extLst>
      <p:ext uri="{BB962C8B-B14F-4D97-AF65-F5344CB8AC3E}">
        <p14:creationId xmlns:p14="http://schemas.microsoft.com/office/powerpoint/2010/main" val="2767758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46CD65-47FC-E041-A67B-95CA41D63F74}" type="datetimeFigureOut">
              <a:rPr lang="en-US" smtClean="0"/>
              <a:t>12/3/16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CACB7-F022-884C-9E3D-3AADB250366B}" type="slidenum">
              <a:rPr lang="en-US" smtClean="0"/>
              <a:t>‹#›</a:t>
            </a:fld>
            <a:endParaRPr lang="en-US"/>
          </a:p>
        </p:txBody>
      </p:sp>
    </p:spTree>
    <p:extLst>
      <p:ext uri="{BB962C8B-B14F-4D97-AF65-F5344CB8AC3E}">
        <p14:creationId xmlns:p14="http://schemas.microsoft.com/office/powerpoint/2010/main" val="2062653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46CD65-47FC-E041-A67B-95CA41D63F74}" type="datetimeFigureOut">
              <a:rPr lang="en-US" smtClean="0"/>
              <a:t>12/3/16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CACB7-F022-884C-9E3D-3AADB250366B}" type="slidenum">
              <a:rPr lang="en-US" smtClean="0"/>
              <a:t>‹#›</a:t>
            </a:fld>
            <a:endParaRPr lang="en-US"/>
          </a:p>
        </p:txBody>
      </p:sp>
    </p:spTree>
    <p:extLst>
      <p:ext uri="{BB962C8B-B14F-4D97-AF65-F5344CB8AC3E}">
        <p14:creationId xmlns:p14="http://schemas.microsoft.com/office/powerpoint/2010/main" val="624268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46CD65-47FC-E041-A67B-95CA41D63F74}" type="datetimeFigureOut">
              <a:rPr lang="en-US" smtClean="0"/>
              <a:t>12/3/16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2CACB7-F022-884C-9E3D-3AADB250366B}" type="slidenum">
              <a:rPr lang="en-US" smtClean="0"/>
              <a:t>‹#›</a:t>
            </a:fld>
            <a:endParaRPr lang="en-US"/>
          </a:p>
        </p:txBody>
      </p:sp>
    </p:spTree>
    <p:extLst>
      <p:ext uri="{BB962C8B-B14F-4D97-AF65-F5344CB8AC3E}">
        <p14:creationId xmlns:p14="http://schemas.microsoft.com/office/powerpoint/2010/main" val="2012832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46CD65-47FC-E041-A67B-95CA41D63F74}" type="datetimeFigureOut">
              <a:rPr lang="en-US" smtClean="0"/>
              <a:t>12/3/16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2CACB7-F022-884C-9E3D-3AADB250366B}" type="slidenum">
              <a:rPr lang="en-US" smtClean="0"/>
              <a:t>‹#›</a:t>
            </a:fld>
            <a:endParaRPr lang="en-US"/>
          </a:p>
        </p:txBody>
      </p:sp>
    </p:spTree>
    <p:extLst>
      <p:ext uri="{BB962C8B-B14F-4D97-AF65-F5344CB8AC3E}">
        <p14:creationId xmlns:p14="http://schemas.microsoft.com/office/powerpoint/2010/main" val="334165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6CD65-47FC-E041-A67B-95CA41D63F74}" type="datetimeFigureOut">
              <a:rPr lang="en-US" smtClean="0"/>
              <a:t>12/3/16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2CACB7-F022-884C-9E3D-3AADB250366B}" type="slidenum">
              <a:rPr lang="en-US" smtClean="0"/>
              <a:t>‹#›</a:t>
            </a:fld>
            <a:endParaRPr lang="en-US"/>
          </a:p>
        </p:txBody>
      </p:sp>
    </p:spTree>
    <p:extLst>
      <p:ext uri="{BB962C8B-B14F-4D97-AF65-F5344CB8AC3E}">
        <p14:creationId xmlns:p14="http://schemas.microsoft.com/office/powerpoint/2010/main" val="1273165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46CD65-47FC-E041-A67B-95CA41D63F74}" type="datetimeFigureOut">
              <a:rPr lang="en-US" smtClean="0"/>
              <a:t>12/3/16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CACB7-F022-884C-9E3D-3AADB250366B}" type="slidenum">
              <a:rPr lang="en-US" smtClean="0"/>
              <a:t>‹#›</a:t>
            </a:fld>
            <a:endParaRPr lang="en-US"/>
          </a:p>
        </p:txBody>
      </p:sp>
    </p:spTree>
    <p:extLst>
      <p:ext uri="{BB962C8B-B14F-4D97-AF65-F5344CB8AC3E}">
        <p14:creationId xmlns:p14="http://schemas.microsoft.com/office/powerpoint/2010/main" val="118106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46CD65-47FC-E041-A67B-95CA41D63F74}" type="datetimeFigureOut">
              <a:rPr lang="en-US" smtClean="0"/>
              <a:t>12/3/16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CACB7-F022-884C-9E3D-3AADB250366B}" type="slidenum">
              <a:rPr lang="en-US" smtClean="0"/>
              <a:t>‹#›</a:t>
            </a:fld>
            <a:endParaRPr lang="en-US"/>
          </a:p>
        </p:txBody>
      </p:sp>
    </p:spTree>
    <p:extLst>
      <p:ext uri="{BB962C8B-B14F-4D97-AF65-F5344CB8AC3E}">
        <p14:creationId xmlns:p14="http://schemas.microsoft.com/office/powerpoint/2010/main" val="28332722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4128911"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46CD65-47FC-E041-A67B-95CA41D63F74}" type="datetimeFigureOut">
              <a:rPr lang="en-US" smtClean="0"/>
              <a:t>12/3/16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CACB7-F022-884C-9E3D-3AADB250366B}" type="slidenum">
              <a:rPr lang="en-US" smtClean="0"/>
              <a:t>‹#›</a:t>
            </a:fld>
            <a:endParaRPr lang="en-US"/>
          </a:p>
        </p:txBody>
      </p:sp>
    </p:spTree>
    <p:extLst>
      <p:ext uri="{BB962C8B-B14F-4D97-AF65-F5344CB8AC3E}">
        <p14:creationId xmlns:p14="http://schemas.microsoft.com/office/powerpoint/2010/main" val="384848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000" b="1" kern="1200">
          <a:solidFill>
            <a:schemeClr val="tx1"/>
          </a:solidFill>
          <a:latin typeface="Corbel"/>
          <a:ea typeface="+mj-ea"/>
          <a:cs typeface="Corbel"/>
        </a:defRPr>
      </a:lvl1pPr>
    </p:titleStyle>
    <p:bodyStyle>
      <a:lvl1pPr marL="0" indent="0" algn="l" defTabSz="457200" rtl="0" eaLnBrk="1" latinLnBrk="0" hangingPunct="1">
        <a:spcBef>
          <a:spcPts val="0"/>
        </a:spcBef>
        <a:buFont typeface="Arial"/>
        <a:buNone/>
        <a:defRPr sz="3200" b="1" kern="1200">
          <a:solidFill>
            <a:schemeClr val="tx1"/>
          </a:solidFill>
          <a:latin typeface="Corbel"/>
          <a:ea typeface="+mn-ea"/>
          <a:cs typeface="Corbel"/>
        </a:defRPr>
      </a:lvl1pPr>
      <a:lvl2pPr marL="457200" indent="0" algn="l" defTabSz="457200" rtl="0" eaLnBrk="1" latinLnBrk="0" hangingPunct="1">
        <a:spcBef>
          <a:spcPts val="0"/>
        </a:spcBef>
        <a:buFont typeface="Arial"/>
        <a:buNone/>
        <a:defRPr sz="2800" b="1" kern="1200">
          <a:solidFill>
            <a:schemeClr val="tx1"/>
          </a:solidFill>
          <a:latin typeface="Corbel"/>
          <a:ea typeface="+mn-ea"/>
          <a:cs typeface="Corbel"/>
        </a:defRPr>
      </a:lvl2pPr>
      <a:lvl3pPr marL="914400" indent="0" algn="l" defTabSz="457200" rtl="0" eaLnBrk="1" latinLnBrk="0" hangingPunct="1">
        <a:spcBef>
          <a:spcPts val="0"/>
        </a:spcBef>
        <a:buFont typeface="Arial"/>
        <a:buNone/>
        <a:defRPr sz="2400" b="1" kern="1200">
          <a:solidFill>
            <a:schemeClr val="tx1"/>
          </a:solidFill>
          <a:latin typeface="Corbel"/>
          <a:ea typeface="+mn-ea"/>
          <a:cs typeface="Corbel"/>
        </a:defRPr>
      </a:lvl3pPr>
      <a:lvl4pPr marL="1371600" indent="0" algn="l" defTabSz="457200" rtl="0" eaLnBrk="1" latinLnBrk="0" hangingPunct="1">
        <a:spcBef>
          <a:spcPts val="0"/>
        </a:spcBef>
        <a:buFont typeface="Arial"/>
        <a:buNone/>
        <a:defRPr sz="2000" b="1" kern="1200">
          <a:solidFill>
            <a:schemeClr val="tx1"/>
          </a:solidFill>
          <a:latin typeface="Corbel"/>
          <a:ea typeface="+mn-ea"/>
          <a:cs typeface="Corbel"/>
        </a:defRPr>
      </a:lvl4pPr>
      <a:lvl5pPr marL="1828800" indent="0" algn="l" defTabSz="457200" rtl="0" eaLnBrk="1" latinLnBrk="0" hangingPunct="1">
        <a:spcBef>
          <a:spcPts val="0"/>
        </a:spcBef>
        <a:buFont typeface="Arial"/>
        <a:buNone/>
        <a:defRPr sz="2000" b="1" kern="1200">
          <a:solidFill>
            <a:schemeClr val="tx1"/>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8058320" y="4311974"/>
            <a:ext cx="391944" cy="1003514"/>
          </a:xfrm>
          <a:prstGeom prst="rect">
            <a:avLst/>
          </a:prstGeom>
          <a:solidFill>
            <a:srgbClr val="FEE5A1"/>
          </a:solidFill>
          <a:ln>
            <a:solidFill>
              <a:srgbClr val="FEE5A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696126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Author</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pPr lvl="0"/>
            <a:r>
              <a:rPr lang="en-US" dirty="0" smtClean="0"/>
              <a:t>Was Peter the first pope?</a:t>
            </a:r>
          </a:p>
          <a:p>
            <a:pPr lvl="1"/>
            <a:r>
              <a:rPr lang="en-US" dirty="0" smtClean="0"/>
              <a:t>He was married: Matt. 8.14; 1 Cor. 9.5</a:t>
            </a:r>
          </a:p>
          <a:p>
            <a:pPr lvl="1"/>
            <a:endParaRPr lang="en-US" dirty="0" smtClean="0"/>
          </a:p>
          <a:p>
            <a:pPr lvl="1"/>
            <a:r>
              <a:rPr lang="en-US" dirty="0" smtClean="0"/>
              <a:t>He never claimed supremacy or authority: 1 Peter 5.1; Acts 15.13, 19-20</a:t>
            </a:r>
          </a:p>
          <a:p>
            <a:pPr lvl="1"/>
            <a:endParaRPr lang="en-US" dirty="0" smtClean="0"/>
          </a:p>
          <a:p>
            <a:pPr lvl="1"/>
            <a:r>
              <a:rPr lang="en-US" dirty="0" smtClean="0"/>
              <a:t>He was fallible: Gal. 2.14</a:t>
            </a:r>
          </a:p>
          <a:p>
            <a:pPr lvl="1"/>
            <a:endParaRPr lang="en-US" dirty="0" smtClean="0"/>
          </a:p>
          <a:p>
            <a:pPr lvl="1"/>
            <a:r>
              <a:rPr lang="en-US" dirty="0" smtClean="0"/>
              <a:t>He opened his letters just as Paul did: 1 Peter 1.1; 2 Peter 1.1; Rom. 1.1, etc.</a:t>
            </a:r>
          </a:p>
          <a:p>
            <a:pPr lvl="1"/>
            <a:endParaRPr lang="en-US" dirty="0" smtClean="0"/>
          </a:p>
          <a:p>
            <a:pPr lvl="1"/>
            <a:r>
              <a:rPr lang="en-US" dirty="0" smtClean="0"/>
              <a:t>He did not accept worship: Acts 10.25-26 </a:t>
            </a:r>
            <a:endParaRPr lang="en-US" dirty="0"/>
          </a:p>
        </p:txBody>
      </p:sp>
      <p:sp>
        <p:nvSpPr>
          <p:cNvPr id="4" name="Rectangle 3"/>
          <p:cNvSpPr/>
          <p:nvPr/>
        </p:nvSpPr>
        <p:spPr>
          <a:xfrm>
            <a:off x="8058320" y="414123"/>
            <a:ext cx="391944" cy="714829"/>
          </a:xfrm>
          <a:prstGeom prst="rect">
            <a:avLst/>
          </a:prstGeom>
          <a:solidFill>
            <a:srgbClr val="FCC94A"/>
          </a:solidFill>
          <a:ln>
            <a:solidFill>
              <a:srgbClr val="FCC94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CC94A"/>
              </a:solidFill>
            </a:endParaRPr>
          </a:p>
        </p:txBody>
      </p:sp>
    </p:spTree>
    <p:extLst>
      <p:ext uri="{BB962C8B-B14F-4D97-AF65-F5344CB8AC3E}">
        <p14:creationId xmlns:p14="http://schemas.microsoft.com/office/powerpoint/2010/main" val="38383782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Audience</a:t>
            </a:r>
            <a:endParaRPr lang="en-US" dirty="0"/>
          </a:p>
        </p:txBody>
      </p:sp>
      <p:sp>
        <p:nvSpPr>
          <p:cNvPr id="3" name="Content Placeholder 2"/>
          <p:cNvSpPr>
            <a:spLocks noGrp="1"/>
          </p:cNvSpPr>
          <p:nvPr>
            <p:ph idx="1"/>
          </p:nvPr>
        </p:nvSpPr>
        <p:spPr/>
        <p:txBody>
          <a:bodyPr/>
          <a:lstStyle/>
          <a:p>
            <a:pPr lvl="0"/>
            <a:r>
              <a:rPr lang="en-US" dirty="0" smtClean="0"/>
              <a:t>1 Peter 1.1: "To the pilgrims of the Dispersion in Pontus, Galatia, Cappadocia, Asia, and Bithynia" cf. 1 Peter 2.11</a:t>
            </a:r>
          </a:p>
          <a:p>
            <a:pPr lvl="0"/>
            <a:endParaRPr lang="en-US" dirty="0" smtClean="0"/>
          </a:p>
          <a:p>
            <a:pPr lvl="0"/>
            <a:r>
              <a:rPr lang="en-US" dirty="0" smtClean="0"/>
              <a:t>The recipients were Jewish and Gentile Christians.</a:t>
            </a:r>
            <a:endParaRPr lang="en-US" dirty="0"/>
          </a:p>
        </p:txBody>
      </p:sp>
      <p:sp>
        <p:nvSpPr>
          <p:cNvPr id="4" name="Rectangle 3"/>
          <p:cNvSpPr/>
          <p:nvPr/>
        </p:nvSpPr>
        <p:spPr>
          <a:xfrm>
            <a:off x="8058320" y="414123"/>
            <a:ext cx="391944" cy="714829"/>
          </a:xfrm>
          <a:prstGeom prst="rect">
            <a:avLst/>
          </a:prstGeom>
          <a:solidFill>
            <a:srgbClr val="FCC94A"/>
          </a:solidFill>
          <a:ln>
            <a:solidFill>
              <a:srgbClr val="FCC94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CC94A"/>
              </a:solidFill>
            </a:endParaRPr>
          </a:p>
        </p:txBody>
      </p:sp>
    </p:spTree>
    <p:extLst>
      <p:ext uri="{BB962C8B-B14F-4D97-AF65-F5344CB8AC3E}">
        <p14:creationId xmlns:p14="http://schemas.microsoft.com/office/powerpoint/2010/main" val="255050230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Audience</a:t>
            </a:r>
            <a:endParaRPr lang="en-US" dirty="0"/>
          </a:p>
        </p:txBody>
      </p:sp>
      <p:sp>
        <p:nvSpPr>
          <p:cNvPr id="3" name="Content Placeholder 2"/>
          <p:cNvSpPr>
            <a:spLocks noGrp="1"/>
          </p:cNvSpPr>
          <p:nvPr>
            <p:ph idx="1"/>
          </p:nvPr>
        </p:nvSpPr>
        <p:spPr>
          <a:xfrm>
            <a:off x="457200" y="1600200"/>
            <a:ext cx="8229600" cy="5110801"/>
          </a:xfrm>
        </p:spPr>
        <p:txBody>
          <a:bodyPr>
            <a:normAutofit lnSpcReduction="10000"/>
          </a:bodyPr>
          <a:lstStyle/>
          <a:p>
            <a:pPr lvl="0"/>
            <a:r>
              <a:rPr lang="en-US" dirty="0" smtClean="0"/>
              <a:t>Converts (possibilities):</a:t>
            </a:r>
            <a:endParaRPr lang="en-US" dirty="0" smtClean="0"/>
          </a:p>
          <a:p>
            <a:pPr lvl="1"/>
            <a:r>
              <a:rPr lang="en-US" dirty="0" smtClean="0"/>
              <a:t>Converted </a:t>
            </a:r>
            <a:r>
              <a:rPr lang="en-US" dirty="0" smtClean="0"/>
              <a:t>on the day of Pentecost and then they evangelized: Acts 2.9-11</a:t>
            </a:r>
          </a:p>
          <a:p>
            <a:pPr lvl="1"/>
            <a:endParaRPr lang="en-US" dirty="0" smtClean="0"/>
          </a:p>
          <a:p>
            <a:pPr lvl="1"/>
            <a:r>
              <a:rPr lang="en-US" dirty="0" smtClean="0"/>
              <a:t>Galatians </a:t>
            </a:r>
            <a:r>
              <a:rPr lang="en-US" dirty="0" smtClean="0"/>
              <a:t>converted by Paul and then they evangelized: Gal. 4.13</a:t>
            </a:r>
          </a:p>
          <a:p>
            <a:pPr lvl="1"/>
            <a:endParaRPr lang="en-US" dirty="0" smtClean="0"/>
          </a:p>
          <a:p>
            <a:pPr lvl="1"/>
            <a:r>
              <a:rPr lang="en-US" dirty="0" smtClean="0"/>
              <a:t>Converted </a:t>
            </a:r>
            <a:r>
              <a:rPr lang="en-US" dirty="0" smtClean="0"/>
              <a:t>by Paul and then they evangelized: Acts 19.10</a:t>
            </a:r>
          </a:p>
          <a:p>
            <a:pPr lvl="1"/>
            <a:endParaRPr lang="en-US" dirty="0" smtClean="0"/>
          </a:p>
          <a:p>
            <a:pPr lvl="1"/>
            <a:r>
              <a:rPr lang="en-US" dirty="0" smtClean="0"/>
              <a:t>Paul </a:t>
            </a:r>
            <a:r>
              <a:rPr lang="en-US" dirty="0" smtClean="0"/>
              <a:t>was forbidden to preach in Bithynia: Acts 16.7</a:t>
            </a:r>
          </a:p>
        </p:txBody>
      </p:sp>
      <p:sp>
        <p:nvSpPr>
          <p:cNvPr id="4" name="Rectangle 3"/>
          <p:cNvSpPr/>
          <p:nvPr/>
        </p:nvSpPr>
        <p:spPr>
          <a:xfrm>
            <a:off x="8058320" y="414123"/>
            <a:ext cx="391944" cy="714829"/>
          </a:xfrm>
          <a:prstGeom prst="rect">
            <a:avLst/>
          </a:prstGeom>
          <a:solidFill>
            <a:srgbClr val="FCC94A"/>
          </a:solidFill>
          <a:ln>
            <a:solidFill>
              <a:srgbClr val="FCC94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CC94A"/>
              </a:solidFill>
            </a:endParaRPr>
          </a:p>
        </p:txBody>
      </p:sp>
    </p:spTree>
    <p:extLst>
      <p:ext uri="{BB962C8B-B14F-4D97-AF65-F5344CB8AC3E}">
        <p14:creationId xmlns:p14="http://schemas.microsoft.com/office/powerpoint/2010/main" val="86689949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Theme/</a:t>
            </a:r>
            <a:r>
              <a:rPr lang="en-US" dirty="0" smtClean="0"/>
              <a:t>Purpose</a:t>
            </a:r>
            <a:endParaRPr lang="en-US" dirty="0"/>
          </a:p>
        </p:txBody>
      </p:sp>
      <p:sp>
        <p:nvSpPr>
          <p:cNvPr id="3" name="Content Placeholder 2"/>
          <p:cNvSpPr>
            <a:spLocks noGrp="1"/>
          </p:cNvSpPr>
          <p:nvPr>
            <p:ph idx="1"/>
          </p:nvPr>
        </p:nvSpPr>
        <p:spPr/>
        <p:txBody>
          <a:bodyPr/>
          <a:lstStyle/>
          <a:p>
            <a:r>
              <a:rPr lang="en-US" dirty="0" smtClean="0"/>
              <a:t>How one ought to conduct himself as a pilgrim in this land.</a:t>
            </a:r>
          </a:p>
          <a:p>
            <a:endParaRPr lang="en-US" dirty="0" smtClean="0"/>
          </a:p>
          <a:p>
            <a:r>
              <a:rPr lang="en-US" dirty="0" smtClean="0"/>
              <a:t>Encouragement in the midst of suffering: they had suffered, were currently suffering and was going to suffer in the future.</a:t>
            </a:r>
          </a:p>
        </p:txBody>
      </p:sp>
      <p:sp>
        <p:nvSpPr>
          <p:cNvPr id="4" name="Rectangle 3"/>
          <p:cNvSpPr/>
          <p:nvPr/>
        </p:nvSpPr>
        <p:spPr>
          <a:xfrm>
            <a:off x="8058320" y="414123"/>
            <a:ext cx="391944" cy="714829"/>
          </a:xfrm>
          <a:prstGeom prst="rect">
            <a:avLst/>
          </a:prstGeom>
          <a:solidFill>
            <a:srgbClr val="FCC94A"/>
          </a:solidFill>
          <a:ln>
            <a:solidFill>
              <a:srgbClr val="FCC94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CC94A"/>
              </a:solidFill>
            </a:endParaRPr>
          </a:p>
        </p:txBody>
      </p:sp>
    </p:spTree>
    <p:extLst>
      <p:ext uri="{BB962C8B-B14F-4D97-AF65-F5344CB8AC3E}">
        <p14:creationId xmlns:p14="http://schemas.microsoft.com/office/powerpoint/2010/main" val="309069266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Date</a:t>
            </a:r>
            <a:endParaRPr lang="en-US" dirty="0"/>
          </a:p>
        </p:txBody>
      </p:sp>
      <p:sp>
        <p:nvSpPr>
          <p:cNvPr id="3" name="Content Placeholder 2"/>
          <p:cNvSpPr>
            <a:spLocks noGrp="1"/>
          </p:cNvSpPr>
          <p:nvPr>
            <p:ph idx="1"/>
          </p:nvPr>
        </p:nvSpPr>
        <p:spPr/>
        <p:txBody>
          <a:bodyPr/>
          <a:lstStyle/>
          <a:p>
            <a:pPr lvl="0"/>
            <a:r>
              <a:rPr lang="en-US" dirty="0" smtClean="0"/>
              <a:t>Circa </a:t>
            </a:r>
            <a:r>
              <a:rPr lang="en-US" dirty="0"/>
              <a:t>A.D. 64-</a:t>
            </a:r>
            <a:r>
              <a:rPr lang="en-US" dirty="0" smtClean="0"/>
              <a:t>68</a:t>
            </a:r>
            <a:endParaRPr lang="en-US" dirty="0"/>
          </a:p>
        </p:txBody>
      </p:sp>
      <p:sp>
        <p:nvSpPr>
          <p:cNvPr id="4" name="Rectangle 3"/>
          <p:cNvSpPr/>
          <p:nvPr/>
        </p:nvSpPr>
        <p:spPr>
          <a:xfrm>
            <a:off x="8058320" y="414123"/>
            <a:ext cx="391944" cy="714829"/>
          </a:xfrm>
          <a:prstGeom prst="rect">
            <a:avLst/>
          </a:prstGeom>
          <a:solidFill>
            <a:srgbClr val="FCC94A"/>
          </a:solidFill>
          <a:ln>
            <a:solidFill>
              <a:srgbClr val="FCC94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CC94A"/>
              </a:solidFill>
            </a:endParaRPr>
          </a:p>
        </p:txBody>
      </p:sp>
    </p:spTree>
    <p:extLst>
      <p:ext uri="{BB962C8B-B14F-4D97-AF65-F5344CB8AC3E}">
        <p14:creationId xmlns:p14="http://schemas.microsoft.com/office/powerpoint/2010/main" val="386185016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 of Writing</a:t>
            </a:r>
            <a:endParaRPr lang="en-US" dirty="0"/>
          </a:p>
        </p:txBody>
      </p:sp>
      <p:sp>
        <p:nvSpPr>
          <p:cNvPr id="3" name="Content Placeholder 2"/>
          <p:cNvSpPr>
            <a:spLocks noGrp="1"/>
          </p:cNvSpPr>
          <p:nvPr>
            <p:ph idx="1"/>
          </p:nvPr>
        </p:nvSpPr>
        <p:spPr/>
        <p:txBody>
          <a:bodyPr/>
          <a:lstStyle/>
          <a:p>
            <a:pPr lvl="0"/>
            <a:r>
              <a:rPr lang="en-US" dirty="0" smtClean="0"/>
              <a:t>1 </a:t>
            </a:r>
            <a:r>
              <a:rPr lang="en-US" dirty="0"/>
              <a:t>Peter 5.13</a:t>
            </a:r>
            <a:r>
              <a:rPr lang="en-US" dirty="0" smtClean="0"/>
              <a:t>:</a:t>
            </a:r>
          </a:p>
          <a:p>
            <a:pPr lvl="1"/>
            <a:endParaRPr lang="en-US" dirty="0"/>
          </a:p>
          <a:p>
            <a:pPr lvl="1"/>
            <a:r>
              <a:rPr lang="en-US" dirty="0" smtClean="0"/>
              <a:t>Babylon [on the Euphrates River]</a:t>
            </a:r>
          </a:p>
          <a:p>
            <a:pPr lvl="1"/>
            <a:endParaRPr lang="en-US" dirty="0"/>
          </a:p>
          <a:p>
            <a:pPr lvl="1"/>
            <a:r>
              <a:rPr lang="en-US" dirty="0" smtClean="0"/>
              <a:t>Rome [used Babylon symbolically</a:t>
            </a:r>
            <a:r>
              <a:rPr lang="en-US" dirty="0" smtClean="0"/>
              <a:t>]</a:t>
            </a:r>
          </a:p>
          <a:p>
            <a:pPr lvl="1"/>
            <a:endParaRPr lang="en-US" dirty="0" smtClean="0"/>
          </a:p>
          <a:p>
            <a:pPr lvl="1"/>
            <a:r>
              <a:rPr lang="en-US" dirty="0" smtClean="0"/>
              <a:t>Jerusalem [</a:t>
            </a:r>
            <a:r>
              <a:rPr lang="en-US" dirty="0"/>
              <a:t>used Babylon </a:t>
            </a:r>
            <a:r>
              <a:rPr lang="en-US" dirty="0" smtClean="0"/>
              <a:t>symbolically]</a:t>
            </a:r>
            <a:endParaRPr lang="en-US" dirty="0" smtClean="0"/>
          </a:p>
          <a:p>
            <a:endParaRPr lang="en-US" dirty="0"/>
          </a:p>
        </p:txBody>
      </p:sp>
      <p:sp>
        <p:nvSpPr>
          <p:cNvPr id="4" name="Rectangle 3"/>
          <p:cNvSpPr/>
          <p:nvPr/>
        </p:nvSpPr>
        <p:spPr>
          <a:xfrm>
            <a:off x="8058320" y="414123"/>
            <a:ext cx="391944" cy="714829"/>
          </a:xfrm>
          <a:prstGeom prst="rect">
            <a:avLst/>
          </a:prstGeom>
          <a:solidFill>
            <a:srgbClr val="FCC94A"/>
          </a:solidFill>
          <a:ln>
            <a:solidFill>
              <a:srgbClr val="FCC94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CC94A"/>
              </a:solidFill>
            </a:endParaRPr>
          </a:p>
        </p:txBody>
      </p:sp>
    </p:spTree>
    <p:extLst>
      <p:ext uri="{BB962C8B-B14F-4D97-AF65-F5344CB8AC3E}">
        <p14:creationId xmlns:p14="http://schemas.microsoft.com/office/powerpoint/2010/main" val="209590214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Author</a:t>
            </a:r>
            <a:endParaRPr lang="en-US" dirty="0"/>
          </a:p>
        </p:txBody>
      </p:sp>
      <p:sp>
        <p:nvSpPr>
          <p:cNvPr id="3" name="Content Placeholder 2"/>
          <p:cNvSpPr>
            <a:spLocks noGrp="1"/>
          </p:cNvSpPr>
          <p:nvPr>
            <p:ph idx="1"/>
          </p:nvPr>
        </p:nvSpPr>
        <p:spPr/>
        <p:txBody>
          <a:bodyPr>
            <a:normAutofit/>
          </a:bodyPr>
          <a:lstStyle/>
          <a:p>
            <a:pPr lvl="0"/>
            <a:r>
              <a:rPr lang="en-US" dirty="0"/>
              <a:t>1 Peter 1.1: </a:t>
            </a:r>
            <a:r>
              <a:rPr lang="en-US" dirty="0" smtClean="0"/>
              <a:t>“Peter</a:t>
            </a:r>
            <a:r>
              <a:rPr lang="en-US" dirty="0"/>
              <a:t>, an apostle of Jesus </a:t>
            </a:r>
            <a:r>
              <a:rPr lang="en-US" dirty="0" smtClean="0"/>
              <a:t>Christ”</a:t>
            </a:r>
            <a:endParaRPr lang="en-US" dirty="0"/>
          </a:p>
        </p:txBody>
      </p:sp>
      <p:sp>
        <p:nvSpPr>
          <p:cNvPr id="4" name="Rectangle 3"/>
          <p:cNvSpPr/>
          <p:nvPr/>
        </p:nvSpPr>
        <p:spPr>
          <a:xfrm>
            <a:off x="8058320" y="414123"/>
            <a:ext cx="391944" cy="714829"/>
          </a:xfrm>
          <a:prstGeom prst="rect">
            <a:avLst/>
          </a:prstGeom>
          <a:solidFill>
            <a:srgbClr val="FCC94A"/>
          </a:solidFill>
          <a:ln>
            <a:solidFill>
              <a:srgbClr val="FCC94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CC94A"/>
              </a:solidFill>
            </a:endParaRPr>
          </a:p>
        </p:txBody>
      </p:sp>
    </p:spTree>
    <p:extLst>
      <p:ext uri="{BB962C8B-B14F-4D97-AF65-F5344CB8AC3E}">
        <p14:creationId xmlns:p14="http://schemas.microsoft.com/office/powerpoint/2010/main" val="35631041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a:t>
            </a:r>
            <a:endParaRPr lang="en-US" dirty="0"/>
          </a:p>
        </p:txBody>
      </p:sp>
      <p:sp>
        <p:nvSpPr>
          <p:cNvPr id="3" name="Content Placeholder 2"/>
          <p:cNvSpPr>
            <a:spLocks noGrp="1"/>
          </p:cNvSpPr>
          <p:nvPr>
            <p:ph idx="1"/>
          </p:nvPr>
        </p:nvSpPr>
        <p:spPr/>
        <p:txBody>
          <a:bodyPr/>
          <a:lstStyle/>
          <a:p>
            <a:pPr lvl="0"/>
            <a:r>
              <a:rPr lang="en-US" dirty="0"/>
              <a:t>Peter was assisted by </a:t>
            </a:r>
            <a:r>
              <a:rPr lang="en-US" dirty="0" smtClean="0"/>
              <a:t>Silvanus </a:t>
            </a:r>
            <a:r>
              <a:rPr lang="en-US" dirty="0"/>
              <a:t>(Silas</a:t>
            </a:r>
            <a:r>
              <a:rPr lang="en-US" dirty="0" smtClean="0"/>
              <a:t>): cf. Acts 16.19-25</a:t>
            </a:r>
          </a:p>
          <a:p>
            <a:pPr lvl="1"/>
            <a:endParaRPr lang="en-US" dirty="0" smtClean="0"/>
          </a:p>
          <a:p>
            <a:pPr lvl="1"/>
            <a:r>
              <a:rPr lang="en-US" dirty="0" smtClean="0"/>
              <a:t>Possibly his amanuensis (scribe/writer’s assistant; </a:t>
            </a:r>
            <a:r>
              <a:rPr lang="en-US" dirty="0"/>
              <a:t>a person employed to write what another dictates or to copy what has been written by another</a:t>
            </a:r>
            <a:r>
              <a:rPr lang="en-US" dirty="0" smtClean="0"/>
              <a:t>): cf. Rom. 16.22; 1 Thess. 1.1</a:t>
            </a:r>
            <a:endParaRPr lang="en-US" dirty="0"/>
          </a:p>
          <a:p>
            <a:pPr lvl="1"/>
            <a:endParaRPr lang="en-US" dirty="0" smtClean="0"/>
          </a:p>
          <a:p>
            <a:pPr lvl="1"/>
            <a:r>
              <a:rPr lang="en-US" dirty="0" smtClean="0"/>
              <a:t>Possibly </a:t>
            </a:r>
            <a:r>
              <a:rPr lang="en-US" dirty="0"/>
              <a:t>the same one who carried the </a:t>
            </a:r>
            <a:r>
              <a:rPr lang="en-US" dirty="0" smtClean="0"/>
              <a:t>letter: </a:t>
            </a:r>
            <a:r>
              <a:rPr lang="en-US" dirty="0"/>
              <a:t>1 Peter </a:t>
            </a:r>
            <a:r>
              <a:rPr lang="en-US" dirty="0" smtClean="0"/>
              <a:t>5.12</a:t>
            </a:r>
            <a:endParaRPr lang="en-US" dirty="0"/>
          </a:p>
        </p:txBody>
      </p:sp>
      <p:sp>
        <p:nvSpPr>
          <p:cNvPr id="4" name="Rectangle 3"/>
          <p:cNvSpPr/>
          <p:nvPr/>
        </p:nvSpPr>
        <p:spPr>
          <a:xfrm>
            <a:off x="8058320" y="414123"/>
            <a:ext cx="391944" cy="714829"/>
          </a:xfrm>
          <a:prstGeom prst="rect">
            <a:avLst/>
          </a:prstGeom>
          <a:solidFill>
            <a:srgbClr val="FCC94A"/>
          </a:solidFill>
          <a:ln>
            <a:solidFill>
              <a:srgbClr val="FCC94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CC94A"/>
              </a:solidFill>
            </a:endParaRPr>
          </a:p>
        </p:txBody>
      </p:sp>
    </p:spTree>
    <p:extLst>
      <p:ext uri="{BB962C8B-B14F-4D97-AF65-F5344CB8AC3E}">
        <p14:creationId xmlns:p14="http://schemas.microsoft.com/office/powerpoint/2010/main" val="42838531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Author</a:t>
            </a:r>
            <a:endParaRPr lang="en-US" dirty="0"/>
          </a:p>
        </p:txBody>
      </p:sp>
      <p:sp>
        <p:nvSpPr>
          <p:cNvPr id="3" name="Content Placeholder 2"/>
          <p:cNvSpPr>
            <a:spLocks noGrp="1"/>
          </p:cNvSpPr>
          <p:nvPr>
            <p:ph idx="1"/>
          </p:nvPr>
        </p:nvSpPr>
        <p:spPr>
          <a:xfrm>
            <a:off x="457200" y="1600200"/>
            <a:ext cx="8686800" cy="4525963"/>
          </a:xfrm>
        </p:spPr>
        <p:txBody>
          <a:bodyPr>
            <a:normAutofit/>
          </a:bodyPr>
          <a:lstStyle/>
          <a:p>
            <a:pPr lvl="0"/>
            <a:r>
              <a:rPr lang="en-US" sz="3000" dirty="0" smtClean="0"/>
              <a:t>He was from Bethsaida: John 1.44</a:t>
            </a:r>
          </a:p>
          <a:p>
            <a:pPr lvl="0"/>
            <a:endParaRPr lang="en-US" sz="3000" dirty="0" smtClean="0"/>
          </a:p>
          <a:p>
            <a:pPr lvl="0"/>
            <a:r>
              <a:rPr lang="en-US" sz="3000" dirty="0" smtClean="0"/>
              <a:t>He was a fisherman: Matt. 4.18</a:t>
            </a:r>
          </a:p>
          <a:p>
            <a:pPr lvl="0"/>
            <a:endParaRPr lang="en-US" sz="3000" dirty="0" smtClean="0"/>
          </a:p>
          <a:p>
            <a:pPr lvl="0"/>
            <a:r>
              <a:rPr lang="en-US" sz="3000" dirty="0" smtClean="0"/>
              <a:t>He was an apostle of Jesus: Luke 5.10; Matt. 10.1-4</a:t>
            </a:r>
          </a:p>
          <a:p>
            <a:pPr lvl="0"/>
            <a:endParaRPr lang="en-US" sz="3000" dirty="0" smtClean="0"/>
          </a:p>
          <a:p>
            <a:pPr lvl="0"/>
            <a:r>
              <a:rPr lang="en-US" sz="3000" dirty="0" smtClean="0"/>
              <a:t>Hebrew name Simon: John 1.41; Acts 15.14</a:t>
            </a:r>
          </a:p>
          <a:p>
            <a:pPr lvl="0"/>
            <a:endParaRPr lang="en-US" sz="3000" dirty="0" smtClean="0"/>
          </a:p>
          <a:p>
            <a:pPr lvl="0"/>
            <a:r>
              <a:rPr lang="en-US" sz="3000" dirty="0" smtClean="0"/>
              <a:t>Aramaic name Cephas: John 1.42; 1 Cor. 15.5</a:t>
            </a:r>
          </a:p>
        </p:txBody>
      </p:sp>
      <p:sp>
        <p:nvSpPr>
          <p:cNvPr id="4" name="Rectangle 3"/>
          <p:cNvSpPr/>
          <p:nvPr/>
        </p:nvSpPr>
        <p:spPr>
          <a:xfrm>
            <a:off x="8058320" y="414123"/>
            <a:ext cx="391944" cy="714829"/>
          </a:xfrm>
          <a:prstGeom prst="rect">
            <a:avLst/>
          </a:prstGeom>
          <a:solidFill>
            <a:srgbClr val="FCC94A"/>
          </a:solidFill>
          <a:ln>
            <a:solidFill>
              <a:srgbClr val="FCC94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CC94A"/>
              </a:solidFill>
            </a:endParaRPr>
          </a:p>
        </p:txBody>
      </p:sp>
    </p:spTree>
    <p:extLst>
      <p:ext uri="{BB962C8B-B14F-4D97-AF65-F5344CB8AC3E}">
        <p14:creationId xmlns:p14="http://schemas.microsoft.com/office/powerpoint/2010/main" val="7594772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Author</a:t>
            </a:r>
            <a:endParaRPr lang="en-US" dirty="0"/>
          </a:p>
        </p:txBody>
      </p:sp>
      <p:sp>
        <p:nvSpPr>
          <p:cNvPr id="3" name="Content Placeholder 2"/>
          <p:cNvSpPr>
            <a:spLocks noGrp="1"/>
          </p:cNvSpPr>
          <p:nvPr>
            <p:ph idx="1"/>
          </p:nvPr>
        </p:nvSpPr>
        <p:spPr/>
        <p:txBody>
          <a:bodyPr>
            <a:normAutofit/>
          </a:bodyPr>
          <a:lstStyle/>
          <a:p>
            <a:r>
              <a:rPr lang="en-US" sz="2600" dirty="0" smtClean="0"/>
              <a:t>1 Peter 5.1: He was an elder cf. Matt. 8.14; 1 Cor. 9.5</a:t>
            </a:r>
          </a:p>
          <a:p>
            <a:endParaRPr lang="en-US" sz="2600" dirty="0" smtClean="0"/>
          </a:p>
          <a:p>
            <a:r>
              <a:rPr lang="en-US" sz="2600" dirty="0" smtClean="0"/>
              <a:t>1 Peter 5.1: A witness of the sufferings of Christ cf. 2.23</a:t>
            </a:r>
          </a:p>
          <a:p>
            <a:endParaRPr lang="en-US" sz="2600" dirty="0" smtClean="0"/>
          </a:p>
          <a:p>
            <a:r>
              <a:rPr lang="en-US" sz="2600" dirty="0" smtClean="0"/>
              <a:t>2 Peter </a:t>
            </a:r>
            <a:r>
              <a:rPr lang="en-US" sz="2600" dirty="0" smtClean="0"/>
              <a:t>1.14, 19-21: </a:t>
            </a:r>
            <a:r>
              <a:rPr lang="en-US" sz="2600" dirty="0" smtClean="0"/>
              <a:t>Enjoyed direct revelation from Jesus</a:t>
            </a:r>
          </a:p>
          <a:p>
            <a:endParaRPr lang="en-US" sz="2600" dirty="0" smtClean="0"/>
          </a:p>
          <a:p>
            <a:r>
              <a:rPr lang="en-US" sz="2600" dirty="0" smtClean="0"/>
              <a:t>2 Peter 1.16-18: Witnessed Jesus' transfiguration cf. Matt. 17.1-4</a:t>
            </a:r>
          </a:p>
          <a:p>
            <a:endParaRPr lang="en-US" sz="2600" dirty="0" smtClean="0"/>
          </a:p>
          <a:p>
            <a:r>
              <a:rPr lang="en-US" sz="2600" dirty="0" smtClean="0"/>
              <a:t>Tradition says that he was martyred around A.D. 68</a:t>
            </a:r>
          </a:p>
        </p:txBody>
      </p:sp>
      <p:sp>
        <p:nvSpPr>
          <p:cNvPr id="4" name="Rectangle 3"/>
          <p:cNvSpPr/>
          <p:nvPr/>
        </p:nvSpPr>
        <p:spPr>
          <a:xfrm>
            <a:off x="8058320" y="414123"/>
            <a:ext cx="391944" cy="714829"/>
          </a:xfrm>
          <a:prstGeom prst="rect">
            <a:avLst/>
          </a:prstGeom>
          <a:solidFill>
            <a:srgbClr val="FCC94A"/>
          </a:solidFill>
          <a:ln>
            <a:solidFill>
              <a:srgbClr val="FCC94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CC94A"/>
              </a:solidFill>
            </a:endParaRPr>
          </a:p>
        </p:txBody>
      </p:sp>
    </p:spTree>
    <p:extLst>
      <p:ext uri="{BB962C8B-B14F-4D97-AF65-F5344CB8AC3E}">
        <p14:creationId xmlns:p14="http://schemas.microsoft.com/office/powerpoint/2010/main" val="33870097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Author</a:t>
            </a:r>
            <a:endParaRPr lang="en-US" dirty="0"/>
          </a:p>
        </p:txBody>
      </p:sp>
      <p:sp>
        <p:nvSpPr>
          <p:cNvPr id="3" name="Content Placeholder 2"/>
          <p:cNvSpPr>
            <a:spLocks noGrp="1"/>
          </p:cNvSpPr>
          <p:nvPr>
            <p:ph idx="1"/>
          </p:nvPr>
        </p:nvSpPr>
        <p:spPr>
          <a:xfrm>
            <a:off x="457200" y="1600200"/>
            <a:ext cx="8229600" cy="5079441"/>
          </a:xfrm>
        </p:spPr>
        <p:txBody>
          <a:bodyPr>
            <a:normAutofit/>
          </a:bodyPr>
          <a:lstStyle/>
          <a:p>
            <a:pPr lvl="0"/>
            <a:r>
              <a:rPr lang="en-US" dirty="0" smtClean="0"/>
              <a:t>He was a man just like us:</a:t>
            </a:r>
          </a:p>
          <a:p>
            <a:pPr lvl="1"/>
            <a:r>
              <a:rPr lang="en-US" dirty="0" smtClean="0"/>
              <a:t>At times he had little faith: Matt. 14.31</a:t>
            </a:r>
          </a:p>
          <a:p>
            <a:pPr lvl="1"/>
            <a:r>
              <a:rPr lang="en-US" dirty="0" smtClean="0"/>
              <a:t>He was inquisitive: Matt. 15.15; 18.21; 19.25</a:t>
            </a:r>
          </a:p>
          <a:p>
            <a:pPr lvl="1"/>
            <a:r>
              <a:rPr lang="en-US" dirty="0" smtClean="0"/>
              <a:t>He had a strong personality/opinion: Matt. 16.22; 19.27; </a:t>
            </a:r>
            <a:r>
              <a:rPr lang="en-US" dirty="0" smtClean="0"/>
              <a:t>26.33</a:t>
            </a:r>
            <a:endParaRPr lang="en-US" dirty="0" smtClean="0"/>
          </a:p>
          <a:p>
            <a:pPr lvl="1"/>
            <a:r>
              <a:rPr lang="en-US" dirty="0" smtClean="0"/>
              <a:t>He denied the Lord three times: Matt. 26.74</a:t>
            </a:r>
          </a:p>
          <a:p>
            <a:pPr lvl="1"/>
            <a:r>
              <a:rPr lang="en-US" dirty="0" smtClean="0"/>
              <a:t>He loved the Lord dearly: John 21.15-17</a:t>
            </a:r>
          </a:p>
          <a:p>
            <a:pPr lvl="1"/>
            <a:r>
              <a:rPr lang="en-US" dirty="0" smtClean="0"/>
              <a:t>He preached the gospel: Acts 2; 10-11</a:t>
            </a:r>
          </a:p>
          <a:p>
            <a:pPr lvl="1"/>
            <a:r>
              <a:rPr lang="en-US" dirty="0" smtClean="0"/>
              <a:t>He was bold: Acts 4.20</a:t>
            </a:r>
          </a:p>
          <a:p>
            <a:pPr lvl="1"/>
            <a:r>
              <a:rPr lang="en-US" dirty="0" smtClean="0"/>
              <a:t>He was glad to suffer for the Lord: Acts 5.41; 12</a:t>
            </a:r>
          </a:p>
          <a:p>
            <a:pPr lvl="1"/>
            <a:r>
              <a:rPr lang="en-US" dirty="0" smtClean="0"/>
              <a:t>He played the hypocrite: Gal. 2</a:t>
            </a:r>
          </a:p>
        </p:txBody>
      </p:sp>
      <p:sp>
        <p:nvSpPr>
          <p:cNvPr id="4" name="Rectangle 3"/>
          <p:cNvSpPr/>
          <p:nvPr/>
        </p:nvSpPr>
        <p:spPr>
          <a:xfrm>
            <a:off x="8058320" y="414123"/>
            <a:ext cx="391944" cy="714829"/>
          </a:xfrm>
          <a:prstGeom prst="rect">
            <a:avLst/>
          </a:prstGeom>
          <a:solidFill>
            <a:srgbClr val="FCC94A"/>
          </a:solidFill>
          <a:ln>
            <a:solidFill>
              <a:srgbClr val="FCC94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CC94A"/>
              </a:solidFill>
            </a:endParaRPr>
          </a:p>
        </p:txBody>
      </p:sp>
    </p:spTree>
    <p:extLst>
      <p:ext uri="{BB962C8B-B14F-4D97-AF65-F5344CB8AC3E}">
        <p14:creationId xmlns:p14="http://schemas.microsoft.com/office/powerpoint/2010/main" val="237993606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Author</a:t>
            </a:r>
            <a:endParaRPr lang="en-US" dirty="0"/>
          </a:p>
        </p:txBody>
      </p:sp>
      <p:sp>
        <p:nvSpPr>
          <p:cNvPr id="3" name="Content Placeholder 2"/>
          <p:cNvSpPr>
            <a:spLocks noGrp="1"/>
          </p:cNvSpPr>
          <p:nvPr>
            <p:ph idx="1"/>
          </p:nvPr>
        </p:nvSpPr>
        <p:spPr>
          <a:xfrm>
            <a:off x="457200" y="1600200"/>
            <a:ext cx="8229600" cy="5257800"/>
          </a:xfrm>
        </p:spPr>
        <p:txBody>
          <a:bodyPr>
            <a:normAutofit fontScale="92500"/>
          </a:bodyPr>
          <a:lstStyle/>
          <a:p>
            <a:pPr lvl="0"/>
            <a:r>
              <a:rPr lang="en-US" dirty="0" smtClean="0"/>
              <a:t>Was Peter the first pope</a:t>
            </a:r>
            <a:r>
              <a:rPr lang="en-US" dirty="0" smtClean="0"/>
              <a:t>?</a:t>
            </a:r>
          </a:p>
          <a:p>
            <a:endParaRPr lang="en-US" dirty="0"/>
          </a:p>
          <a:p>
            <a:r>
              <a:rPr lang="en-US" dirty="0"/>
              <a:t>“Papal supremacy is the doctrine of the Roman Catholic Church that the pope, by reason of his office as Vicar of Christ and as pastor of the entire Christian Church, has full, supreme, and universal power over the whole Church, a power which he can always exercise unhindered: that, in brief, ‘the Pope enjoys, by divine institution, supreme, full, immediate, and universal power in the care of souls.’” </a:t>
            </a:r>
            <a:r>
              <a:rPr lang="en-US" sz="2400" dirty="0"/>
              <a:t>(</a:t>
            </a:r>
            <a:r>
              <a:rPr lang="en-US" sz="2400" dirty="0" err="1"/>
              <a:t>Wikipedia.com</a:t>
            </a:r>
            <a:r>
              <a:rPr lang="en-US" sz="2400" dirty="0" smtClean="0"/>
              <a:t>)</a:t>
            </a:r>
            <a:endParaRPr lang="en-US" dirty="0"/>
          </a:p>
        </p:txBody>
      </p:sp>
      <p:sp>
        <p:nvSpPr>
          <p:cNvPr id="4" name="Rectangle 3"/>
          <p:cNvSpPr/>
          <p:nvPr/>
        </p:nvSpPr>
        <p:spPr>
          <a:xfrm>
            <a:off x="8058320" y="414123"/>
            <a:ext cx="391944" cy="714829"/>
          </a:xfrm>
          <a:prstGeom prst="rect">
            <a:avLst/>
          </a:prstGeom>
          <a:solidFill>
            <a:srgbClr val="FCC94A"/>
          </a:solidFill>
          <a:ln>
            <a:solidFill>
              <a:srgbClr val="FCC94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CC94A"/>
              </a:solidFill>
            </a:endParaRPr>
          </a:p>
        </p:txBody>
      </p:sp>
    </p:spTree>
    <p:extLst>
      <p:ext uri="{BB962C8B-B14F-4D97-AF65-F5344CB8AC3E}">
        <p14:creationId xmlns:p14="http://schemas.microsoft.com/office/powerpoint/2010/main" val="52420242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Author</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pPr lvl="0"/>
            <a:r>
              <a:rPr lang="en-US" dirty="0" smtClean="0"/>
              <a:t>Was Peter the first pope</a:t>
            </a:r>
            <a:r>
              <a:rPr lang="en-US" dirty="0" smtClean="0"/>
              <a:t>?</a:t>
            </a:r>
          </a:p>
          <a:p>
            <a:endParaRPr lang="en-US" dirty="0"/>
          </a:p>
          <a:p>
            <a:r>
              <a:rPr lang="en-US" dirty="0"/>
              <a:t>“Papal infallibility is a dogma of the Catholic Church that states that, in virtue of the promise of Jesus to Peter, the Pope is preserved from the possibility of error ‘When, in the exercise of his office as shepherd and teacher of all Christians, in virtue of his supreme apostolic authority, he defines a doctrine concerning faith or morals to be held by the whole Church.’ This doctrine was defined dogmatically in the First Vatican Council of 1869–1870, but had been defended before that, existing already in medieval theology and being the majority opinion at the time of the Counter-Reformation [ca. AD 1545-1648].” (</a:t>
            </a:r>
            <a:r>
              <a:rPr lang="en-US" dirty="0" err="1"/>
              <a:t>Wikipedia.com</a:t>
            </a:r>
            <a:r>
              <a:rPr lang="en-US" dirty="0" smtClean="0"/>
              <a:t>)</a:t>
            </a:r>
            <a:endParaRPr lang="en-US" dirty="0"/>
          </a:p>
        </p:txBody>
      </p:sp>
      <p:sp>
        <p:nvSpPr>
          <p:cNvPr id="4" name="Rectangle 3"/>
          <p:cNvSpPr/>
          <p:nvPr/>
        </p:nvSpPr>
        <p:spPr>
          <a:xfrm>
            <a:off x="8058320" y="414123"/>
            <a:ext cx="391944" cy="714829"/>
          </a:xfrm>
          <a:prstGeom prst="rect">
            <a:avLst/>
          </a:prstGeom>
          <a:solidFill>
            <a:srgbClr val="FCC94A"/>
          </a:solidFill>
          <a:ln>
            <a:solidFill>
              <a:srgbClr val="FCC94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CC94A"/>
              </a:solidFill>
            </a:endParaRPr>
          </a:p>
        </p:txBody>
      </p:sp>
    </p:spTree>
    <p:extLst>
      <p:ext uri="{BB962C8B-B14F-4D97-AF65-F5344CB8AC3E}">
        <p14:creationId xmlns:p14="http://schemas.microsoft.com/office/powerpoint/2010/main" val="325566496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Author</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lvl="0"/>
            <a:r>
              <a:rPr lang="en-US" dirty="0" smtClean="0"/>
              <a:t>Was Peter the first pope</a:t>
            </a:r>
            <a:r>
              <a:rPr lang="en-US" dirty="0" smtClean="0"/>
              <a:t>?</a:t>
            </a:r>
          </a:p>
          <a:p>
            <a:endParaRPr lang="en-US" dirty="0"/>
          </a:p>
          <a:p>
            <a:r>
              <a:rPr lang="en-US" dirty="0"/>
              <a:t>"Jesus our Lord, founded but one Church, which He was pleased to build on Peter. Therefore, any church that does not recognize Peter as its foundation stone is not the Church of Christ, and therefore cannot stand, for it is not the work of God.”</a:t>
            </a:r>
          </a:p>
          <a:p>
            <a:r>
              <a:rPr lang="en-US" dirty="0"/>
              <a:t>(James Cardinal Gibbons, The Faith of Our Fathers, p. 82 quoted from </a:t>
            </a:r>
            <a:r>
              <a:rPr lang="en-US" dirty="0" err="1"/>
              <a:t>Bible.ca</a:t>
            </a:r>
            <a:r>
              <a:rPr lang="en-US" dirty="0"/>
              <a:t>)</a:t>
            </a:r>
          </a:p>
        </p:txBody>
      </p:sp>
      <p:sp>
        <p:nvSpPr>
          <p:cNvPr id="4" name="Rectangle 3"/>
          <p:cNvSpPr/>
          <p:nvPr/>
        </p:nvSpPr>
        <p:spPr>
          <a:xfrm>
            <a:off x="8058320" y="414123"/>
            <a:ext cx="391944" cy="714829"/>
          </a:xfrm>
          <a:prstGeom prst="rect">
            <a:avLst/>
          </a:prstGeom>
          <a:solidFill>
            <a:srgbClr val="FCC94A"/>
          </a:solidFill>
          <a:ln>
            <a:solidFill>
              <a:srgbClr val="FCC94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CC94A"/>
              </a:solidFill>
            </a:endParaRPr>
          </a:p>
        </p:txBody>
      </p:sp>
    </p:spTree>
    <p:extLst>
      <p:ext uri="{BB962C8B-B14F-4D97-AF65-F5344CB8AC3E}">
        <p14:creationId xmlns:p14="http://schemas.microsoft.com/office/powerpoint/2010/main" val="54878791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381</TotalTime>
  <Words>871</Words>
  <Application>Microsoft Macintosh PowerPoint</Application>
  <PresentationFormat>On-screen Show (4:3)</PresentationFormat>
  <Paragraphs>92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Author</vt:lpstr>
      <vt:lpstr>Author</vt:lpstr>
      <vt:lpstr>About the Author</vt:lpstr>
      <vt:lpstr>About the Author</vt:lpstr>
      <vt:lpstr>About the Author</vt:lpstr>
      <vt:lpstr>About the Author</vt:lpstr>
      <vt:lpstr>About the Author</vt:lpstr>
      <vt:lpstr>About the Author</vt:lpstr>
      <vt:lpstr>About the Author</vt:lpstr>
      <vt:lpstr>Audience</vt:lpstr>
      <vt:lpstr>Audience</vt:lpstr>
      <vt:lpstr>Theme/Purpose</vt:lpstr>
      <vt:lpstr>Date</vt:lpstr>
      <vt:lpstr>Place of Writing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47</cp:revision>
  <dcterms:created xsi:type="dcterms:W3CDTF">2016-11-30T19:17:20Z</dcterms:created>
  <dcterms:modified xsi:type="dcterms:W3CDTF">2016-12-04T05:14:52Z</dcterms:modified>
</cp:coreProperties>
</file>