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43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0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13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6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26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403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26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33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66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43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8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8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2007-3145-1D4A-9EA6-946802C2BB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298C9-BD7D-D144-9A1B-E7114C2A64D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6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354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7E2007-3145-1D4A-9EA6-946802C2BB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B2298C9-BD7D-D144-9A1B-E7114C2A6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0205-BC28-8246-B049-8002EA6A20A3}" type="datetimeFigureOut">
              <a:rPr lang="en-US" smtClean="0"/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C149-58B5-1541-975C-1D25949B9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7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000000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000000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000000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000000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00000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00000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Jealousy / Envy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719" y="1600201"/>
            <a:ext cx="7730565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Jealousy: an unhappy or angry feeling of wanting to have what someone else has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(http://www.merriam-webster.com/dictionary/jealousy)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Envy: painful or resentful awareness of an advantage enjoyed by another joined with a desire to possess the same advantage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(http://www.merriam-webster.com/dictionary/envy)</a:t>
            </a:r>
          </a:p>
        </p:txBody>
      </p:sp>
    </p:spTree>
    <p:extLst>
      <p:ext uri="{BB962C8B-B14F-4D97-AF65-F5344CB8AC3E}">
        <p14:creationId xmlns:p14="http://schemas.microsoft.com/office/powerpoint/2010/main" val="9927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Jealousy Is Destructive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1" y="1600201"/>
            <a:ext cx="7146925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</a:rPr>
              <a:t>Jealous of another’s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Reception: </a:t>
            </a:r>
            <a:r>
              <a:rPr lang="en-US" sz="2200" dirty="0">
                <a:solidFill>
                  <a:schemeClr val="tx1"/>
                </a:solidFill>
              </a:rPr>
              <a:t>Gen. 4.1-5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Rewards: </a:t>
            </a:r>
            <a:r>
              <a:rPr lang="en-US" sz="2200" dirty="0">
                <a:solidFill>
                  <a:schemeClr val="tx1"/>
                </a:solidFill>
              </a:rPr>
              <a:t>Psalm 73.3-5, 12; Gen. 37.4, 11; Acts 7.9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Restoration: </a:t>
            </a:r>
            <a:r>
              <a:rPr lang="en-US" sz="2200" dirty="0"/>
              <a:t>Luke 15.25-32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Reputation: </a:t>
            </a:r>
            <a:r>
              <a:rPr lang="en-US" sz="2200" dirty="0"/>
              <a:t>1 Sam. 18.5-9</a:t>
            </a:r>
          </a:p>
        </p:txBody>
      </p:sp>
    </p:spTree>
    <p:extLst>
      <p:ext uri="{BB962C8B-B14F-4D97-AF65-F5344CB8AC3E}">
        <p14:creationId xmlns:p14="http://schemas.microsoft.com/office/powerpoint/2010/main" val="42185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Jealousy Is Destructive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2093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Jealousy makes us paranoid: </a:t>
            </a:r>
            <a:r>
              <a:rPr lang="en-US" sz="2400" dirty="0"/>
              <a:t>1 Sam. 18.8-9 (cf. 15.26, 28), 12, 15, 29; 22.6-19; cf. 19.4-5; 24.4-12, 16-20; 26.7-25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Jealousy becomes an obsession: </a:t>
            </a:r>
            <a:r>
              <a:rPr lang="en-US" sz="2400" dirty="0"/>
              <a:t>1 Sam. 18.9, 28-30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Anger, envy, murder (</a:t>
            </a:r>
            <a:r>
              <a:rPr lang="cs-CZ" sz="2400" dirty="0"/>
              <a:t>18.10-11, 25; 19.9-10; 20.30-34; 22.18-19</a:t>
            </a:r>
            <a:r>
              <a:rPr lang="en-US" sz="2400" dirty="0"/>
              <a:t>), evil suspicions (18.8; 22.6-23), suicide (31.3-6)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Jealousy causes us to lose everything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Love, respect, friendship, family, his sanity, fellowship with God (1 Sam. 28.16), his kingdom and throne, his legacy and dynasty, his life.</a:t>
            </a:r>
          </a:p>
        </p:txBody>
      </p:sp>
    </p:spTree>
    <p:extLst>
      <p:ext uri="{BB962C8B-B14F-4D97-AF65-F5344CB8AC3E}">
        <p14:creationId xmlns:p14="http://schemas.microsoft.com/office/powerpoint/2010/main" val="40251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Jealousy Is Destructive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But if you have bitter jealousy and selfish ambition in your hearts</a:t>
            </a:r>
            <a:r>
              <a:rPr lang="mr-IN" dirty="0"/>
              <a:t>…</a:t>
            </a:r>
            <a:r>
              <a:rPr lang="en-US" dirty="0"/>
              <a:t> This is not the wisdom that comes down from above, but is earthly, unspiritual, demonic. For where jealousy and selfish ambition exist, there will be disorder and every vile practice.</a:t>
            </a:r>
          </a:p>
          <a:p>
            <a:pPr algn="ctr"/>
            <a:r>
              <a:rPr lang="en-US" dirty="0"/>
              <a:t>James 3.14-16</a:t>
            </a:r>
          </a:p>
        </p:txBody>
      </p:sp>
    </p:spTree>
    <p:extLst>
      <p:ext uri="{BB962C8B-B14F-4D97-AF65-F5344CB8AC3E}">
        <p14:creationId xmlns:p14="http://schemas.microsoft.com/office/powerpoint/2010/main" val="21498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Jealousy Is Destructive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For jealousy makes a man furious, and he will not spare when he takes revenge.</a:t>
            </a:r>
          </a:p>
          <a:p>
            <a:pPr algn="ctr"/>
            <a:r>
              <a:rPr lang="en-US" dirty="0"/>
              <a:t>Proverbs 6.34</a:t>
            </a:r>
          </a:p>
        </p:txBody>
      </p:sp>
    </p:spTree>
    <p:extLst>
      <p:ext uri="{BB962C8B-B14F-4D97-AF65-F5344CB8AC3E}">
        <p14:creationId xmlns:p14="http://schemas.microsoft.com/office/powerpoint/2010/main" val="360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Jealousy Is Defiling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850" y="1600201"/>
            <a:ext cx="7799529" cy="48609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It starts in the heart: </a:t>
            </a:r>
            <a:r>
              <a:rPr lang="en-US" sz="2000" dirty="0"/>
              <a:t>Mark 7.20-23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It is a work of the flesh: </a:t>
            </a:r>
            <a:r>
              <a:rPr lang="en-US" sz="2000" dirty="0"/>
              <a:t>Gal. 5.20-21; Rom. 13.13;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Rom. 1.29; 1 Cor. 3.1-4; 1 Peter 2.1-2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It flourishes because of ingratitude: </a:t>
            </a:r>
            <a:r>
              <a:rPr lang="en-US" sz="2000" dirty="0"/>
              <a:t>Heb. 13.5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dirty="0"/>
              <a:t>It is opposed to love: </a:t>
            </a:r>
            <a:r>
              <a:rPr lang="en-US" sz="2000" dirty="0"/>
              <a:t>1 Cor. 13.4; 1 John 4.20; Rom. 12.15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5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645" y="4661246"/>
            <a:ext cx="2178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8000" b="1" dirty="0">
                <a:solidFill>
                  <a:prstClr val="black"/>
                </a:solidFill>
                <a:latin typeface="Hoefler Text"/>
                <a:cs typeface="Hoefler Text"/>
              </a:rPr>
              <a:t>us</a:t>
            </a:r>
            <a:r>
              <a:rPr lang="en-US" sz="7200" b="1" dirty="0">
                <a:solidFill>
                  <a:prstClr val="black"/>
                </a:solidFill>
                <a:latin typeface="Hoefler Text"/>
                <a:cs typeface="Hoefler Text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4524" y="121629"/>
            <a:ext cx="13821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8000" b="1" dirty="0">
                <a:solidFill>
                  <a:prstClr val="black"/>
                </a:solidFill>
                <a:latin typeface="Hoefler Text"/>
                <a:cs typeface="Hoefler Text"/>
              </a:rPr>
              <a:t>Do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3154" y="356419"/>
            <a:ext cx="1554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6600" b="1" dirty="0">
                <a:solidFill>
                  <a:prstClr val="black"/>
                </a:solidFill>
                <a:latin typeface="Hoefler Text"/>
                <a:cs typeface="Hoefler Text"/>
              </a:rPr>
              <a:t>we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907" y="1122688"/>
            <a:ext cx="37696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8800" b="1" dirty="0">
                <a:solidFill>
                  <a:prstClr val="black"/>
                </a:solidFill>
                <a:latin typeface="Hoefler Text"/>
                <a:cs typeface="Hoefler Text"/>
              </a:rPr>
              <a:t>control 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6066" y="2159227"/>
            <a:ext cx="557729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1500" b="1" dirty="0">
                <a:solidFill>
                  <a:prstClr val="black"/>
                </a:solidFill>
                <a:latin typeface="Hoefler Text"/>
                <a:cs typeface="Hoefler Text"/>
              </a:rPr>
              <a:t>jealousy </a:t>
            </a:r>
            <a:endParaRPr lang="en-US" sz="4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8646" y="3831722"/>
            <a:ext cx="9412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6600" b="1" dirty="0">
                <a:solidFill>
                  <a:prstClr val="black"/>
                </a:solidFill>
                <a:latin typeface="Hoefler Text"/>
                <a:cs typeface="Hoefler Text"/>
              </a:rPr>
              <a:t>or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3986" y="3691541"/>
            <a:ext cx="20104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7200" b="1" dirty="0">
                <a:solidFill>
                  <a:prstClr val="black"/>
                </a:solidFill>
                <a:latin typeface="Hoefler Text"/>
                <a:cs typeface="Hoefler Text"/>
              </a:rPr>
              <a:t>does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7494" y="4067173"/>
            <a:ext cx="6399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6000" b="1" dirty="0">
                <a:solidFill>
                  <a:prstClr val="black"/>
                </a:solidFill>
                <a:latin typeface="Hoefler Text"/>
                <a:cs typeface="Hoefler Text"/>
              </a:rPr>
              <a:t>it</a:t>
            </a: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635" y="4462728"/>
            <a:ext cx="38182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9600" b="1" dirty="0">
                <a:solidFill>
                  <a:prstClr val="black"/>
                </a:solidFill>
                <a:latin typeface="Hoefler Text"/>
                <a:cs typeface="Hoefler Text"/>
              </a:rPr>
              <a:t>control</a:t>
            </a:r>
            <a:endParaRPr lang="en-US" sz="2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Hoefler Text</vt:lpstr>
      <vt:lpstr>5_Office Theme</vt:lpstr>
      <vt:lpstr>8_Office Theme</vt:lpstr>
      <vt:lpstr>PowerPoint Presentation</vt:lpstr>
      <vt:lpstr>Jealousy / Envy</vt:lpstr>
      <vt:lpstr>Jealousy Is Destructive</vt:lpstr>
      <vt:lpstr>Jealousy Is Destructive</vt:lpstr>
      <vt:lpstr>Jealousy Is Destructive</vt:lpstr>
      <vt:lpstr>Jealousy Is Destructive</vt:lpstr>
      <vt:lpstr>Jealousy Is Defiling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5</cp:revision>
  <dcterms:created xsi:type="dcterms:W3CDTF">2016-12-29T19:15:12Z</dcterms:created>
  <dcterms:modified xsi:type="dcterms:W3CDTF">2016-12-29T19:19:26Z</dcterms:modified>
</cp:coreProperties>
</file>