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6"/>
  </p:notesMasterIdLst>
  <p:sldIdLst>
    <p:sldId id="256" r:id="rId3"/>
    <p:sldId id="258" r:id="rId4"/>
    <p:sldId id="259" r:id="rId5"/>
    <p:sldId id="260" r:id="rId6"/>
    <p:sldId id="261" r:id="rId7"/>
    <p:sldId id="262" r:id="rId8"/>
    <p:sldId id="27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81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3" r:id="rId27"/>
    <p:sldId id="291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3"/>
    <p:restoredTop sz="94692"/>
  </p:normalViewPr>
  <p:slideViewPr>
    <p:cSldViewPr snapToGrid="0" snapToObjects="1">
      <p:cViewPr varScale="1">
        <p:scale>
          <a:sx n="85" d="100"/>
          <a:sy n="85" d="100"/>
        </p:scale>
        <p:origin x="-13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46C5D-729E-6C4A-9B0B-7AAFDEF676DA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1BC2B-8D31-DC4E-8618-32B6DAC2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3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BC2B-8D31-DC4E-8618-32B6DAC25A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5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BC2B-8D31-DC4E-8618-32B6DAC25A6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35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069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506876" cy="1325563"/>
          </a:xfrm>
        </p:spPr>
        <p:txBody>
          <a:bodyPr/>
          <a:lstStyle>
            <a:lvl1pPr marL="0" indent="0"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83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575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83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735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531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7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506876" cy="1325563"/>
          </a:xfrm>
        </p:spPr>
        <p:txBody>
          <a:bodyPr/>
          <a:lstStyle>
            <a:lvl1pPr marL="0" indent="0"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55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988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44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CD626-BE96-574F-A9C6-7F88D84F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CD626-BE96-574F-A9C6-7F88D84FEC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4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5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2.6-7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/>
            <a:r>
              <a:rPr lang="en-US" sz="3200" dirty="0"/>
              <a:t>“Dishonored the poor man”: To treat shamefully and </a:t>
            </a:r>
            <a:r>
              <a:rPr lang="en-US" sz="3200" dirty="0" smtClean="0"/>
              <a:t>insult</a:t>
            </a:r>
          </a:p>
          <a:p>
            <a:pPr marL="0" lvl="1"/>
            <a:endParaRPr lang="en-US" sz="3200" dirty="0"/>
          </a:p>
          <a:p>
            <a:pPr marL="0" lvl="1"/>
            <a:r>
              <a:rPr lang="en-US" sz="3200" dirty="0"/>
              <a:t>"Oppress": dominate, exercise power over, exploit, etc</a:t>
            </a:r>
            <a:r>
              <a:rPr lang="en-US" sz="3200" dirty="0" smtClean="0"/>
              <a:t>.</a:t>
            </a:r>
          </a:p>
          <a:p>
            <a:pPr marL="0" lvl="1"/>
            <a:endParaRPr lang="en-US" sz="3200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are to honor all men: 1 Peter 2.17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are all made in the image of God: James 3.9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God </a:t>
            </a:r>
            <a:r>
              <a:rPr lang="en-US" dirty="0"/>
              <a:t>honors the poor: Psalm 68.10; </a:t>
            </a:r>
            <a:r>
              <a:rPr lang="en-US" dirty="0" smtClean="0"/>
              <a:t>69.33; Prov. 14.21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2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429"/>
            <a:ext cx="4506876" cy="1325563"/>
          </a:xfrm>
        </p:spPr>
        <p:txBody>
          <a:bodyPr/>
          <a:lstStyle/>
          <a:p>
            <a:r>
              <a:rPr lang="en-US" dirty="0" smtClean="0"/>
              <a:t>2.8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“royal”: of or belong to a king, kingly, royal; metaph. principal, chief (Thayer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r>
              <a:rPr lang="en-US" dirty="0"/>
              <a:t>It is a law that governs or includes all other laws concerning how we treat </a:t>
            </a:r>
            <a:r>
              <a:rPr lang="en-US" dirty="0" smtClean="0"/>
              <a:t>others: </a:t>
            </a:r>
            <a:r>
              <a:rPr lang="en-US" dirty="0"/>
              <a:t>Matt. </a:t>
            </a:r>
            <a:r>
              <a:rPr lang="en-US" dirty="0" smtClean="0"/>
              <a:t>22.39-40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It sums up every command which applies between us and others: Rom. 13.9-10; Gal. </a:t>
            </a:r>
            <a:r>
              <a:rPr lang="en-US" dirty="0" smtClean="0"/>
              <a:t>5.14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3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429"/>
            <a:ext cx="4506876" cy="1325563"/>
          </a:xfrm>
        </p:spPr>
        <p:txBody>
          <a:bodyPr/>
          <a:lstStyle/>
          <a:p>
            <a:r>
              <a:rPr lang="en-US" dirty="0" smtClean="0"/>
              <a:t>2.9-11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Partiality violates the law, therefore it's sinful: 1 John </a:t>
            </a:r>
            <a:r>
              <a:rPr lang="en-US" dirty="0" smtClean="0"/>
              <a:t>3.4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Showing favoritism is "evil judging," "committing sin</a:t>
            </a:r>
            <a:r>
              <a:rPr lang="en-US" dirty="0" smtClean="0"/>
              <a:t>," </a:t>
            </a:r>
            <a:r>
              <a:rPr lang="en-US" dirty="0"/>
              <a:t>"</a:t>
            </a:r>
            <a:r>
              <a:rPr lang="en-US" dirty="0" smtClean="0"/>
              <a:t>transgression,” and hatred</a:t>
            </a:r>
            <a:r>
              <a:rPr lang="is-IS" dirty="0" smtClean="0"/>
              <a:t>, etc.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One is not guilty of murder if he didn't commit it, but the guilt of being a "law breaker" is on him regardless of what part he broke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Notice: Partiality </a:t>
            </a:r>
            <a:r>
              <a:rPr lang="en-US" dirty="0"/>
              <a:t>makes one just as guilty as the murderer or the adulterer: cf. </a:t>
            </a:r>
            <a:r>
              <a:rPr lang="en-US" dirty="0" smtClean="0"/>
              <a:t>10-11 (One </a:t>
            </a:r>
            <a:r>
              <a:rPr lang="en-US" dirty="0"/>
              <a:t>sin is as bad as another where God is concerned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429"/>
            <a:ext cx="4506876" cy="1325563"/>
          </a:xfrm>
        </p:spPr>
        <p:txBody>
          <a:bodyPr/>
          <a:lstStyle/>
          <a:p>
            <a:r>
              <a:rPr lang="en-US" dirty="0" smtClean="0"/>
              <a:t>2.12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Make this a habit!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Law of liberty: Cf</a:t>
            </a:r>
            <a:r>
              <a:rPr lang="en-US" dirty="0"/>
              <a:t>. James 1.25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law of liberty is the gospel message: </a:t>
            </a:r>
            <a:r>
              <a:rPr lang="en-US" dirty="0" smtClean="0"/>
              <a:t>John 8.31</a:t>
            </a:r>
            <a:r>
              <a:rPr lang="en-US" dirty="0"/>
              <a:t>-32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Judged</a:t>
            </a:r>
            <a:r>
              <a:rPr lang="en-US" dirty="0"/>
              <a:t>: cf. 2 Cor. 5.10; John 12.48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5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429"/>
            <a:ext cx="4506876" cy="1325563"/>
          </a:xfrm>
        </p:spPr>
        <p:txBody>
          <a:bodyPr/>
          <a:lstStyle/>
          <a:p>
            <a:r>
              <a:rPr lang="en-US" dirty="0" smtClean="0"/>
              <a:t>2.13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If the law of liberty has taught us anything it has taught mercy, and mercy should teach us to value all human beings equally: Matt. 5.7; 6.14-15; </a:t>
            </a:r>
            <a:r>
              <a:rPr lang="en-US" dirty="0" smtClean="0"/>
              <a:t>25.40, etc.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Mercy </a:t>
            </a:r>
            <a:r>
              <a:rPr lang="en-US" dirty="0"/>
              <a:t>is in opposition to </a:t>
            </a:r>
            <a:r>
              <a:rPr lang="en-US" dirty="0" smtClean="0"/>
              <a:t>partiality.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Dishonoring </a:t>
            </a:r>
            <a:r>
              <a:rPr lang="en-US" dirty="0"/>
              <a:t>the poor is not showing mercy.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Those </a:t>
            </a:r>
            <a:r>
              <a:rPr lang="en-US" dirty="0"/>
              <a:t>who despise the poor, certain </a:t>
            </a:r>
            <a:r>
              <a:rPr lang="en-US" dirty="0" smtClean="0"/>
              <a:t>races</a:t>
            </a:r>
            <a:r>
              <a:rPr lang="en-US" dirty="0"/>
              <a:t>, etc. can expect to receive no mercy at the </a:t>
            </a:r>
            <a:r>
              <a:rPr lang="en-US" dirty="0" smtClean="0"/>
              <a:t>judgment! We </a:t>
            </a:r>
            <a:r>
              <a:rPr lang="en-US" dirty="0"/>
              <a:t>cannot afford to face a judgment where there is no mercy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000" y="1985404"/>
            <a:ext cx="3004786" cy="397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294" y="1985404"/>
            <a:ext cx="2649492" cy="397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457200" y="633227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Which man needs the gospel?</a:t>
            </a:r>
            <a:endParaRPr lang="en-US" sz="4800" b="1" dirty="0"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4369" t="10035" r="47156"/>
          <a:stretch/>
        </p:blipFill>
        <p:spPr>
          <a:xfrm>
            <a:off x="234927" y="1985404"/>
            <a:ext cx="2547377" cy="397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431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6" descr="favoritism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r="400"/>
          <a:stretch/>
        </p:blipFill>
        <p:spPr>
          <a:xfrm>
            <a:off x="235697" y="374790"/>
            <a:ext cx="4724527" cy="61084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355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4800" dirty="0"/>
              <a:t>If we make Scripture our standard (12), then love will be our practice (8) and mercy will be the result (13).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6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Corbel"/>
                <a:cs typeface="Corbel"/>
              </a:rPr>
              <a:t>Does Paul Contradict James Concerning Faith &amp; Works?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5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76" y="365126"/>
            <a:ext cx="4780056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The Contrast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b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</a:b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Romans </a:t>
            </a: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Is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Between: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FFFFFF"/>
                </a:solidFill>
                <a:latin typeface="Corbel"/>
                <a:cs typeface="Corbel"/>
              </a:rPr>
              <a:t>An active faith in Jesus: </a:t>
            </a:r>
            <a:r>
              <a:rPr lang="en-US" sz="4800" b="1" dirty="0" smtClean="0">
                <a:solidFill>
                  <a:srgbClr val="FFFFFF"/>
                </a:solidFill>
                <a:latin typeface="Corbel"/>
                <a:cs typeface="Corbel"/>
              </a:rPr>
              <a:t>1.5</a:t>
            </a:r>
            <a:r>
              <a:rPr lang="en-US" sz="4800" b="1" dirty="0">
                <a:solidFill>
                  <a:srgbClr val="FFFFFF"/>
                </a:solidFill>
                <a:latin typeface="Corbel"/>
                <a:cs typeface="Corbel"/>
              </a:rPr>
              <a:t>; </a:t>
            </a:r>
            <a:r>
              <a:rPr lang="en-US" sz="4800" b="1" dirty="0" smtClean="0">
                <a:solidFill>
                  <a:srgbClr val="FFFFFF"/>
                </a:solidFill>
                <a:latin typeface="Corbel"/>
                <a:cs typeface="Corbel"/>
              </a:rPr>
              <a:t>6.16</a:t>
            </a:r>
            <a:r>
              <a:rPr lang="en-US" sz="4800" b="1" dirty="0">
                <a:solidFill>
                  <a:srgbClr val="FFFFFF"/>
                </a:solidFill>
                <a:latin typeface="Corbel"/>
                <a:cs typeface="Corbel"/>
              </a:rPr>
              <a:t>-18; </a:t>
            </a:r>
            <a:r>
              <a:rPr lang="en-US" sz="4800" b="1" dirty="0" smtClean="0">
                <a:solidFill>
                  <a:srgbClr val="FFFFFF"/>
                </a:solidFill>
                <a:latin typeface="Corbel"/>
                <a:cs typeface="Corbel"/>
              </a:rPr>
              <a:t>16.25</a:t>
            </a:r>
            <a:endParaRPr lang="en-US" sz="4800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800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FFFFFF"/>
                </a:solidFill>
                <a:latin typeface="Corbel"/>
                <a:cs typeface="Corbel"/>
              </a:rPr>
              <a:t>Is not based on sinless perfection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800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FFFFFF"/>
                </a:solidFill>
                <a:latin typeface="Corbel"/>
                <a:cs typeface="Corbel"/>
              </a:rPr>
              <a:t>Is dependent upon God’s mercy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Corbel"/>
                <a:cs typeface="Corbel"/>
              </a:rPr>
              <a:t>A system of “works” </a:t>
            </a:r>
            <a:r>
              <a:rPr lang="en-US" sz="3000" b="1" dirty="0" smtClean="0">
                <a:solidFill>
                  <a:schemeClr val="bg1"/>
                </a:solidFill>
                <a:latin typeface="Corbel"/>
                <a:cs typeface="Corbel"/>
              </a:rPr>
              <a:t>demanding </a:t>
            </a:r>
            <a:r>
              <a:rPr lang="en-US" sz="3000" b="1" dirty="0">
                <a:solidFill>
                  <a:schemeClr val="bg1"/>
                </a:solidFill>
                <a:latin typeface="Corbel"/>
                <a:cs typeface="Corbel"/>
              </a:rPr>
              <a:t>strict </a:t>
            </a:r>
            <a:r>
              <a:rPr lang="en-US" sz="3000" b="1" dirty="0" smtClean="0">
                <a:solidFill>
                  <a:schemeClr val="bg1"/>
                </a:solidFill>
                <a:latin typeface="Corbel"/>
                <a:cs typeface="Corbel"/>
              </a:rPr>
              <a:t>obedience (sinlessness) </a:t>
            </a:r>
            <a:r>
              <a:rPr lang="en-US" sz="3000" b="1" dirty="0">
                <a:solidFill>
                  <a:schemeClr val="bg1"/>
                </a:solidFill>
                <a:latin typeface="Corbel"/>
                <a:cs typeface="Corbel"/>
              </a:rPr>
              <a:t>to </a:t>
            </a:r>
            <a:r>
              <a:rPr lang="en-US" sz="3000" b="1" dirty="0" smtClean="0">
                <a:solidFill>
                  <a:schemeClr val="bg1"/>
                </a:solidFill>
                <a:latin typeface="Corbel"/>
                <a:cs typeface="Corbel"/>
              </a:rPr>
              <a:t>law of Moses.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7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good is religion or faith that does not modify behavior</a:t>
            </a:r>
            <a:r>
              <a:rPr lang="en-US" dirty="0" smtClean="0"/>
              <a:t>?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Religion </a:t>
            </a:r>
            <a:r>
              <a:rPr lang="en-US" dirty="0"/>
              <a:t>is vain if there is no self-examination with a desire for application and self-improvement</a:t>
            </a:r>
            <a:r>
              <a:rPr lang="en-US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0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orbel"/>
                <a:cs typeface="Corbel"/>
              </a:rPr>
              <a:t>Paul </a:t>
            </a:r>
            <a:r>
              <a:rPr lang="en-US" sz="3600" b="1" dirty="0" smtClean="0">
                <a:solidFill>
                  <a:srgbClr val="FFFFFF"/>
                </a:solidFill>
                <a:latin typeface="Corbel"/>
                <a:cs typeface="Corbel"/>
              </a:rPr>
              <a:t>and James Agree</a:t>
            </a:r>
            <a:endParaRPr lang="en-US" sz="3600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Paul discusses: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13765" y="2505075"/>
            <a:ext cx="4184417" cy="36845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Justification by (obedient) faith without LOM/circumcision: </a:t>
            </a: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Rom.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1.5</a:t>
            </a: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;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6.17</a:t>
            </a: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18; 16.25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Faith working by love: Gal.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5.6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The worthless nature of faith without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works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Corbel"/>
                <a:cs typeface="Corbel"/>
              </a:rPr>
              <a:t>James discusses:</a:t>
            </a:r>
            <a:endParaRPr lang="en-US" sz="36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Justification by works (obedient faith): </a:t>
            </a: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James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2.14</a:t>
            </a: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-24</a:t>
            </a:r>
          </a:p>
          <a:p>
            <a:pPr>
              <a:spcBef>
                <a:spcPts val="0"/>
              </a:spcBef>
            </a:pP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The faith which works by love</a:t>
            </a:r>
          </a:p>
          <a:p>
            <a:pPr>
              <a:spcBef>
                <a:spcPts val="0"/>
              </a:spcBef>
            </a:pP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The worthless nature of faith without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works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4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orbel"/>
                <a:cs typeface="Corbel"/>
              </a:rPr>
              <a:t>Paul </a:t>
            </a:r>
            <a:r>
              <a:rPr lang="en-US" sz="3600" b="1" dirty="0" smtClean="0">
                <a:solidFill>
                  <a:srgbClr val="FFFFFF"/>
                </a:solidFill>
                <a:latin typeface="Corbel"/>
                <a:cs typeface="Corbel"/>
              </a:rPr>
              <a:t>and James Agree</a:t>
            </a:r>
            <a:endParaRPr lang="en-US" sz="3600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Paul discusses: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68941" y="2505075"/>
            <a:ext cx="4229241" cy="36845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700" b="1" dirty="0" smtClean="0">
                <a:solidFill>
                  <a:srgbClr val="FFFFFF"/>
                </a:solidFill>
                <a:latin typeface="Corbel"/>
                <a:cs typeface="Corbel"/>
              </a:rPr>
              <a:t>Faith and works (strict obedience to the law of Moses / boastful works)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700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700" b="1" dirty="0" smtClean="0">
                <a:solidFill>
                  <a:srgbClr val="FFFFFF"/>
                </a:solidFill>
                <a:latin typeface="Corbel"/>
                <a:cs typeface="Corbel"/>
              </a:rPr>
              <a:t>He does not exclude obedience when speaking of faith: 2 Thess. 1.7-9; Phil. 2.12, etc.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700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700" b="1" dirty="0" smtClean="0">
                <a:solidFill>
                  <a:srgbClr val="FFFFFF"/>
                </a:solidFill>
                <a:latin typeface="Corbel"/>
                <a:cs typeface="Corbel"/>
              </a:rPr>
              <a:t>He never says “faith only”</a:t>
            </a:r>
            <a:endParaRPr lang="en-US" sz="2700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Corbel"/>
                <a:cs typeface="Corbel"/>
              </a:rPr>
              <a:t>James discusses:</a:t>
            </a:r>
            <a:endParaRPr lang="en-US" sz="36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350497" cy="36845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Faith and works (obedience)</a:t>
            </a:r>
          </a:p>
          <a:p>
            <a:pPr>
              <a:spcBef>
                <a:spcPts val="0"/>
              </a:spcBef>
            </a:pP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He is not </a:t>
            </a:r>
            <a:r>
              <a:rPr lang="en-US" b="1" dirty="0">
                <a:solidFill>
                  <a:srgbClr val="FFFFFF"/>
                </a:solidFill>
                <a:latin typeface="Corbel"/>
                <a:cs typeface="Corbel"/>
              </a:rPr>
              <a:t>talking about works of human merit or observing the Law of </a:t>
            </a: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Moses. He is talking about requirements from God.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9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2.14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/>
              <a:t> “Someone says he has faith”</a:t>
            </a:r>
            <a:r>
              <a:rPr lang="en-US" sz="3200" dirty="0" smtClean="0"/>
              <a:t>: James </a:t>
            </a:r>
            <a:r>
              <a:rPr lang="en-US" sz="3200" dirty="0"/>
              <a:t>gives the acid test. Prove it!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There’s </a:t>
            </a:r>
            <a:r>
              <a:rPr lang="en-US" sz="3200" dirty="0"/>
              <a:t>a faith that saves and a faith that does not save.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Without </a:t>
            </a:r>
            <a:r>
              <a:rPr lang="en-US" sz="3200" dirty="0"/>
              <a:t>works his faith is vain. His religion is vain. </a:t>
            </a:r>
            <a:endParaRPr lang="en-US" sz="32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3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2.15-17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/>
              <a:t>James </a:t>
            </a:r>
            <a:r>
              <a:rPr lang="en-US" sz="3200" dirty="0"/>
              <a:t>continues his discussion on the poor and ties it to faith: cf. James </a:t>
            </a:r>
            <a:r>
              <a:rPr lang="en-US" sz="3200" dirty="0" smtClean="0"/>
              <a:t>1.27</a:t>
            </a:r>
            <a:r>
              <a:rPr lang="en-US" sz="3200" dirty="0"/>
              <a:t>; 2.1-</a:t>
            </a:r>
            <a:r>
              <a:rPr lang="en-US" sz="3200" dirty="0" smtClean="0"/>
              <a:t>13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dismissal of all responsibility from the </a:t>
            </a:r>
            <a:r>
              <a:rPr lang="en-US" sz="3200" dirty="0" smtClean="0"/>
              <a:t>“I have faith” members. Cf</a:t>
            </a:r>
            <a:r>
              <a:rPr lang="en-US" sz="3200" dirty="0"/>
              <a:t>. James 1.23, </a:t>
            </a:r>
            <a:r>
              <a:rPr lang="en-US" sz="3200" dirty="0" smtClean="0"/>
              <a:t>25</a:t>
            </a:r>
          </a:p>
          <a:p>
            <a:pPr lvl="0"/>
            <a:endParaRPr lang="en-US" sz="3200" dirty="0"/>
          </a:p>
          <a:p>
            <a:r>
              <a:rPr lang="en-US" sz="3200" dirty="0"/>
              <a:t>Faith without works is dead. It’s </a:t>
            </a:r>
            <a:r>
              <a:rPr lang="en-US" sz="3200" dirty="0" smtClean="0"/>
              <a:t>inactive: 1 John 3.16-18</a:t>
            </a:r>
            <a:endParaRPr lang="en-US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5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2.18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/>
              <a:t>This challenges the </a:t>
            </a:r>
            <a:r>
              <a:rPr lang="en-US" sz="3200" dirty="0" smtClean="0"/>
              <a:t>“faith </a:t>
            </a:r>
            <a:r>
              <a:rPr lang="en-US" sz="3200" dirty="0"/>
              <a:t>without </a:t>
            </a:r>
            <a:r>
              <a:rPr lang="en-US" sz="3200" dirty="0" smtClean="0"/>
              <a:t>works” person </a:t>
            </a:r>
            <a:r>
              <a:rPr lang="en-US" sz="3200" dirty="0"/>
              <a:t>to demonstrate their professed faith</a:t>
            </a:r>
            <a:r>
              <a:rPr lang="en-US" sz="3200" dirty="0" smtClean="0"/>
              <a:t>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Hint: it can’t be done</a:t>
            </a:r>
            <a:r>
              <a:rPr lang="en-US" sz="3200" dirty="0" smtClean="0"/>
              <a:t>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It is like that of the demons: cf. v19</a:t>
            </a:r>
            <a:endParaRPr lang="en-US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2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2.19-20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/>
              <a:t>One God: cf. Deut. 6.4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“you do well” yet, believing a sound doctrine isn’t enough. Why? The demons believe that too!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We must practice what we believe!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The foolish man lacks truth and reason.</a:t>
            </a:r>
            <a:endParaRPr lang="en-US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8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79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2.21-22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/>
              <a:t>Works:</a:t>
            </a:r>
          </a:p>
          <a:p>
            <a:pPr lvl="1"/>
            <a:r>
              <a:rPr lang="en-US" dirty="0" smtClean="0"/>
              <a:t>Not works of human invention or merit</a:t>
            </a:r>
          </a:p>
          <a:p>
            <a:pPr lvl="1"/>
            <a:r>
              <a:rPr lang="en-US" dirty="0" smtClean="0"/>
              <a:t>Not works of LOM</a:t>
            </a:r>
          </a:p>
          <a:p>
            <a:pPr lvl="1"/>
            <a:r>
              <a:rPr lang="en-US" dirty="0" smtClean="0"/>
              <a:t>Works of obedience: “when he offered up</a:t>
            </a:r>
            <a:r>
              <a:rPr lang="is-IS" dirty="0" smtClean="0"/>
              <a:t>…”</a:t>
            </a:r>
          </a:p>
          <a:p>
            <a:pPr lvl="0"/>
            <a:endParaRPr lang="is-IS" sz="3200" dirty="0"/>
          </a:p>
          <a:p>
            <a:pPr lvl="0"/>
            <a:r>
              <a:rPr lang="is-IS" sz="3200" dirty="0" smtClean="0"/>
              <a:t>Becuase he obeyed God his faith was completed/perfected.</a:t>
            </a:r>
          </a:p>
          <a:p>
            <a:pPr lvl="0"/>
            <a:endParaRPr lang="is-IS" sz="3200" dirty="0"/>
          </a:p>
          <a:p>
            <a:pPr lvl="0"/>
            <a:r>
              <a:rPr lang="is-IS" sz="3200" dirty="0" smtClean="0"/>
              <a:t>THEREFORE: An incomplete/imperfect faith is a faith that lacks obedience.</a:t>
            </a:r>
            <a:endParaRPr lang="en-US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2.23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/>
              <a:t>Both James and Paul appeal to the same quotation to prove their point: Gen. 15.6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Friend: 2 Chron. 20.7; Isaiah 41.8; John 15.14</a:t>
            </a:r>
            <a:endParaRPr lang="en-US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5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2.24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/>
              <a:t>“works”, again, is defined by context as obedience.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The only time in Scripture “faith alone” is used and yet it’s “not by faith alone”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Side note: The word alone excludes everything else.</a:t>
            </a:r>
            <a:endParaRPr lang="en-US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"The faith" Acts </a:t>
            </a:r>
            <a:r>
              <a:rPr lang="en-US" dirty="0" smtClean="0"/>
              <a:t>6.7; 13.8; Rom</a:t>
            </a:r>
            <a:r>
              <a:rPr lang="en-US" dirty="0"/>
              <a:t>. </a:t>
            </a:r>
            <a:r>
              <a:rPr lang="en-US" dirty="0" smtClean="0"/>
              <a:t>1.5; 10.8; </a:t>
            </a:r>
            <a:r>
              <a:rPr lang="en-US" dirty="0"/>
              <a:t>1 Cor. 16.13; </a:t>
            </a:r>
            <a:r>
              <a:rPr lang="en-US" dirty="0" smtClean="0"/>
              <a:t>Gal</a:t>
            </a:r>
            <a:r>
              <a:rPr lang="en-US" dirty="0"/>
              <a:t>. 1.11, 23; </a:t>
            </a:r>
            <a:r>
              <a:rPr lang="en-US" dirty="0" smtClean="0"/>
              <a:t>Col</a:t>
            </a:r>
            <a:r>
              <a:rPr lang="en-US" dirty="0"/>
              <a:t>. 1.23; Jude 3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"</a:t>
            </a:r>
            <a:r>
              <a:rPr lang="en-US" dirty="0"/>
              <a:t>The faith" is </a:t>
            </a:r>
            <a:r>
              <a:rPr lang="en-US" dirty="0" smtClean="0"/>
              <a:t>parallel to </a:t>
            </a:r>
            <a:r>
              <a:rPr lang="en-US" dirty="0"/>
              <a:t>James </a:t>
            </a:r>
            <a:r>
              <a:rPr lang="en-US" dirty="0" smtClean="0"/>
              <a:t>1.25; 2.12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2.25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err="1" smtClean="0"/>
              <a:t>Rahab</a:t>
            </a:r>
            <a:r>
              <a:rPr lang="en-US" sz="3200" dirty="0" smtClean="0"/>
              <a:t> was an immoral gentile (prostitute): Josh. 2.1-22; 6.22-25; Heb. 11.31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Notice that she was a sinner justified by works!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Her faith in God would have been empty if she hadn’t risked everything to help the messengers.</a:t>
            </a:r>
            <a:endParaRPr lang="en-US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8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2.25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/>
              <a:t>Notice how James uses an illustration of a rich man (Abraham) and a poor woman (</a:t>
            </a:r>
            <a:r>
              <a:rPr lang="en-US" sz="3200" dirty="0" err="1" smtClean="0"/>
              <a:t>Rahab</a:t>
            </a:r>
            <a:r>
              <a:rPr lang="en-US" sz="3200" dirty="0" smtClean="0"/>
              <a:t>).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Both must demonstrate their faith.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Both are accepted by God: no partially!</a:t>
            </a:r>
            <a:endParaRPr lang="en-US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2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2.26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/>
              <a:t>Faith by itself is a like a dead body.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 smtClean="0"/>
              <a:t>If our faith ceases to be active, we are spiritually dead.</a:t>
            </a:r>
            <a:endParaRPr lang="en-US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0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ts val="4640"/>
              </a:lnSpc>
            </a:pPr>
            <a:r>
              <a:rPr lang="en-US" sz="3200" dirty="0" smtClean="0"/>
              <a:t>Faith alone does not profit: 2.14</a:t>
            </a:r>
          </a:p>
          <a:p>
            <a:pPr lvl="0">
              <a:lnSpc>
                <a:spcPts val="4640"/>
              </a:lnSpc>
            </a:pPr>
            <a:r>
              <a:rPr lang="en-US" sz="3200" dirty="0" smtClean="0"/>
              <a:t>Faith alone will not save: 2.14</a:t>
            </a:r>
          </a:p>
          <a:p>
            <a:pPr lvl="0">
              <a:lnSpc>
                <a:spcPts val="4640"/>
              </a:lnSpc>
            </a:pPr>
            <a:r>
              <a:rPr lang="en-US" sz="3200" dirty="0" smtClean="0"/>
              <a:t>Faith alone is dead: 2.17, 20, 26</a:t>
            </a:r>
          </a:p>
          <a:p>
            <a:pPr lvl="0">
              <a:lnSpc>
                <a:spcPts val="4640"/>
              </a:lnSpc>
            </a:pPr>
            <a:r>
              <a:rPr lang="en-US" sz="3200" dirty="0" smtClean="0"/>
              <a:t>Faith alone cannot be shown: 2.18</a:t>
            </a:r>
          </a:p>
          <a:p>
            <a:pPr lvl="0">
              <a:lnSpc>
                <a:spcPts val="4640"/>
              </a:lnSpc>
            </a:pPr>
            <a:r>
              <a:rPr lang="en-US" sz="3200" dirty="0" smtClean="0"/>
              <a:t>Faith alone is possessed by demons: 2.19</a:t>
            </a:r>
          </a:p>
          <a:p>
            <a:pPr lvl="0">
              <a:lnSpc>
                <a:spcPts val="4640"/>
              </a:lnSpc>
            </a:pPr>
            <a:r>
              <a:rPr lang="en-US" sz="3200" dirty="0" smtClean="0"/>
              <a:t>Faith alone is incomplete: 2.22</a:t>
            </a:r>
          </a:p>
          <a:p>
            <a:pPr lvl="0">
              <a:lnSpc>
                <a:spcPts val="4640"/>
              </a:lnSpc>
            </a:pPr>
            <a:r>
              <a:rPr lang="en-US" sz="3200" dirty="0" smtClean="0"/>
              <a:t>Faith alone will not justify: 2.24</a:t>
            </a:r>
            <a:endParaRPr lang="en-US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Impartiality </a:t>
            </a:r>
            <a:r>
              <a:rPr lang="en-US" dirty="0"/>
              <a:t>is a characteristic of God: Luke 20.21; Acts 10.34</a:t>
            </a:r>
            <a:r>
              <a:rPr lang="en-US" dirty="0" smtClean="0"/>
              <a:t>; 11.17; </a:t>
            </a:r>
            <a:r>
              <a:rPr lang="en-US" dirty="0"/>
              <a:t>Rom. </a:t>
            </a:r>
            <a:r>
              <a:rPr lang="en-US" dirty="0" smtClean="0"/>
              <a:t>2.10-11; 15.5-7; Gal</a:t>
            </a:r>
            <a:r>
              <a:rPr lang="en-US" dirty="0"/>
              <a:t>. 2.6</a:t>
            </a:r>
            <a:r>
              <a:rPr lang="en-US" dirty="0" smtClean="0"/>
              <a:t>; 3.28; Eph</a:t>
            </a:r>
            <a:r>
              <a:rPr lang="en-US" dirty="0"/>
              <a:t>. 6.9; Col. </a:t>
            </a:r>
            <a:r>
              <a:rPr lang="en-US" dirty="0" smtClean="0"/>
              <a:t>3.25; 1 </a:t>
            </a:r>
            <a:r>
              <a:rPr lang="en-US" dirty="0"/>
              <a:t>Tim. </a:t>
            </a:r>
            <a:r>
              <a:rPr lang="en-US" dirty="0" smtClean="0"/>
              <a:t>5.21; </a:t>
            </a:r>
            <a:r>
              <a:rPr lang="en-US" dirty="0"/>
              <a:t>1 Peter </a:t>
            </a:r>
            <a:r>
              <a:rPr lang="en-US" dirty="0" smtClean="0"/>
              <a:t>1.17</a:t>
            </a:r>
            <a:endParaRPr lang="en-US" dirty="0"/>
          </a:p>
          <a:p>
            <a:pPr lvl="0"/>
            <a:endParaRPr lang="en-US" dirty="0"/>
          </a:p>
          <a:p>
            <a:r>
              <a:rPr lang="en-US" dirty="0"/>
              <a:t>Impartiality is forbidden in the O.T.: Lev. 19.15; Deut. </a:t>
            </a:r>
            <a:r>
              <a:rPr lang="en-US" dirty="0" smtClean="0"/>
              <a:t>1.17; </a:t>
            </a:r>
            <a:r>
              <a:rPr lang="en-US" dirty="0"/>
              <a:t>Job 34.19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Impartiality </a:t>
            </a:r>
            <a:r>
              <a:rPr lang="en-US" dirty="0"/>
              <a:t>is forbidden in "the faith" (it's contrary to, or incompatible with): 1 John 4.20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It is </a:t>
            </a:r>
            <a:r>
              <a:rPr lang="en-US" dirty="0"/>
              <a:t>a bad reflection upon our </a:t>
            </a:r>
            <a:r>
              <a:rPr lang="en-US" dirty="0" smtClean="0"/>
              <a:t>Lord, the Lord of Glory.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We </a:t>
            </a:r>
            <a:r>
              <a:rPr lang="en-US" dirty="0"/>
              <a:t>are to imitate Christ </a:t>
            </a:r>
            <a:r>
              <a:rPr lang="en-US" dirty="0" smtClean="0"/>
              <a:t>and God: Luke 6.40; Eph</a:t>
            </a:r>
            <a:r>
              <a:rPr lang="en-US" dirty="0"/>
              <a:t>. </a:t>
            </a:r>
            <a:r>
              <a:rPr lang="en-US" dirty="0" smtClean="0"/>
              <a:t>5.1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If </a:t>
            </a:r>
            <a:r>
              <a:rPr lang="en-US" dirty="0"/>
              <a:t>we show partiality as Christians, we leave the impression that Jesus Himself is partial (prejudiced, biased, racist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2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Assembly: or synagogue/place of worship/a collecting or gathering (can be used for a Jewish congregation or group meeting for worship): cf. Matt. </a:t>
            </a:r>
            <a:r>
              <a:rPr lang="en-US" dirty="0" smtClean="0"/>
              <a:t>4.23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Synagogue was a material building: Luke 7.5; Matt. 6.5; 23.6; cf. James 2.3; Acts 9.2; 22.19; 26.11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Most </a:t>
            </a:r>
            <a:r>
              <a:rPr lang="en-US" dirty="0"/>
              <a:t>likely these were visitors: cf. 1 Cor. 14.23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Contextually</a:t>
            </a:r>
            <a:r>
              <a:rPr lang="en-US" dirty="0"/>
              <a:t>, favoritism was shown between the rich and the poor. However, favoritism was and can be shown in many </a:t>
            </a:r>
            <a:r>
              <a:rPr lang="en-US" dirty="0" smtClean="0"/>
              <a:t>ways.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4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good is religion or faith that does not modify behavior</a:t>
            </a:r>
            <a:r>
              <a:rPr lang="en-US" dirty="0" smtClean="0"/>
              <a:t>?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Religion </a:t>
            </a:r>
            <a:r>
              <a:rPr lang="en-US" dirty="0"/>
              <a:t>is vain if there is no self-examination with a desire for application and self-improvement</a:t>
            </a:r>
            <a:r>
              <a:rPr lang="en-US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2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James reasons socially, logically and morally: </a:t>
            </a:r>
            <a:r>
              <a:rPr lang="en-US" dirty="0" smtClean="0"/>
              <a:t>4-13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They made distinctions</a:t>
            </a:r>
          </a:p>
          <a:p>
            <a:pPr lvl="0"/>
            <a:r>
              <a:rPr lang="en-US" dirty="0" smtClean="0"/>
              <a:t>They judged with evil thoughts</a:t>
            </a:r>
          </a:p>
          <a:p>
            <a:pPr lvl="0"/>
            <a:r>
              <a:rPr lang="en-US" dirty="0" smtClean="0"/>
              <a:t>They dishonored the poor: 6</a:t>
            </a:r>
          </a:p>
          <a:p>
            <a:pPr lvl="0"/>
            <a:r>
              <a:rPr lang="en-US" dirty="0" smtClean="0"/>
              <a:t>They did not demonstrate love: 8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Judging </a:t>
            </a:r>
            <a:r>
              <a:rPr lang="en-US" dirty="0"/>
              <a:t>with evil thoughts is contrary to righteous judging: John 7.24; Matt. </a:t>
            </a:r>
            <a:r>
              <a:rPr lang="en-US" dirty="0" smtClean="0"/>
              <a:t>15.19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6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</a:t>
            </a:r>
            <a:r>
              <a:rPr lang="en-US" dirty="0" smtClean="0"/>
              <a:t>Chosen”: Luke </a:t>
            </a:r>
            <a:r>
              <a:rPr lang="en-US" dirty="0"/>
              <a:t>7.22; 1 Cor. 1.26-29; cf. Eph. 1.4; 1 Peter </a:t>
            </a:r>
            <a:r>
              <a:rPr lang="en-US" dirty="0" smtClean="0"/>
              <a:t>2.9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“</a:t>
            </a:r>
            <a:r>
              <a:rPr lang="en-US" dirty="0"/>
              <a:t>poor in the world”: poverty is only </a:t>
            </a:r>
            <a:r>
              <a:rPr lang="en-US" dirty="0" smtClean="0"/>
              <a:t>in </a:t>
            </a:r>
            <a:r>
              <a:rPr lang="en-US" dirty="0"/>
              <a:t>this world, but we can still be </a:t>
            </a:r>
            <a:r>
              <a:rPr lang="en-US" dirty="0" smtClean="0"/>
              <a:t>rich (in faith) </a:t>
            </a:r>
            <a:r>
              <a:rPr lang="en-US" dirty="0"/>
              <a:t>with God’s </a:t>
            </a:r>
            <a:r>
              <a:rPr lang="en-US" dirty="0" smtClean="0"/>
              <a:t>grace and blessings</a:t>
            </a:r>
            <a:r>
              <a:rPr lang="en-US" dirty="0"/>
              <a:t>: </a:t>
            </a:r>
            <a:r>
              <a:rPr lang="en-US" dirty="0" smtClean="0"/>
              <a:t>Eph</a:t>
            </a:r>
            <a:r>
              <a:rPr lang="en-US" dirty="0"/>
              <a:t>. </a:t>
            </a:r>
            <a:r>
              <a:rPr lang="en-US" dirty="0" smtClean="0"/>
              <a:t>1.3; Rev. 2.9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D626-BE96-574F-A9C6-7F88D84FEC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4821</TotalTime>
  <Words>1600</Words>
  <Application>Microsoft Macintosh PowerPoint</Application>
  <PresentationFormat>On-screen Show (4:3)</PresentationFormat>
  <Paragraphs>248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1_Office Theme</vt:lpstr>
      <vt:lpstr>PowerPoint Presentation</vt:lpstr>
      <vt:lpstr>PowerPoint Presentation</vt:lpstr>
      <vt:lpstr>2.1</vt:lpstr>
      <vt:lpstr>2.1</vt:lpstr>
      <vt:lpstr>2.1</vt:lpstr>
      <vt:lpstr>2.2-3</vt:lpstr>
      <vt:lpstr>PowerPoint Presentation</vt:lpstr>
      <vt:lpstr>2.4-5</vt:lpstr>
      <vt:lpstr>2.4-5</vt:lpstr>
      <vt:lpstr>2.6-7</vt:lpstr>
      <vt:lpstr>2.8</vt:lpstr>
      <vt:lpstr>2.9-11</vt:lpstr>
      <vt:lpstr>2.12</vt:lpstr>
      <vt:lpstr>2.13</vt:lpstr>
      <vt:lpstr>Which man needs the gospel?</vt:lpstr>
      <vt:lpstr>PowerPoint Presentation</vt:lpstr>
      <vt:lpstr>PowerPoint Presentation</vt:lpstr>
      <vt:lpstr>PowerPoint Presentation</vt:lpstr>
      <vt:lpstr>The Contrast in Romans Is Between:</vt:lpstr>
      <vt:lpstr>Paul and James Agree</vt:lpstr>
      <vt:lpstr>Paul and James Agree</vt:lpstr>
      <vt:lpstr>2.14</vt:lpstr>
      <vt:lpstr>2.15-17</vt:lpstr>
      <vt:lpstr>2.18</vt:lpstr>
      <vt:lpstr>2.19-20</vt:lpstr>
      <vt:lpstr>PowerPoint Presentation</vt:lpstr>
      <vt:lpstr>2.21-22</vt:lpstr>
      <vt:lpstr>2.23</vt:lpstr>
      <vt:lpstr>2.24</vt:lpstr>
      <vt:lpstr>2.25</vt:lpstr>
      <vt:lpstr>2.25</vt:lpstr>
      <vt:lpstr>2.26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80</cp:revision>
  <dcterms:created xsi:type="dcterms:W3CDTF">2016-10-16T03:01:06Z</dcterms:created>
  <dcterms:modified xsi:type="dcterms:W3CDTF">2016-10-26T21:36:19Z</dcterms:modified>
</cp:coreProperties>
</file>