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20"/>
  </p:notesMasterIdLst>
  <p:sldIdLst>
    <p:sldId id="329" r:id="rId2"/>
    <p:sldId id="330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2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4DA31-6B73-7A49-99B0-0CCB117E7159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D1413-36DF-D346-8D61-852A6D7CA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40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1BC2B-8D31-DC4E-8618-32B6DAC25A6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9356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478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2796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8296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4506876" cy="1325563"/>
          </a:xfrm>
        </p:spPr>
        <p:txBody>
          <a:bodyPr/>
          <a:lstStyle>
            <a:lvl1pPr marL="0" indent="0"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345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613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682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462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472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105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791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116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444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</p:spTree>
    <p:extLst>
      <p:ext uri="{BB962C8B-B14F-4D97-AF65-F5344CB8AC3E}">
        <p14:creationId xmlns:p14="http://schemas.microsoft.com/office/powerpoint/2010/main" val="401580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4800" dirty="0"/>
              <a:t>If we make Scripture our standard (12), then love will be our practice (8) and mercy will be the result (13).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5789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4800" dirty="0">
                <a:latin typeface="Corbel"/>
                <a:cs typeface="Corbel"/>
              </a:rPr>
              <a:t>Does Paul Contradict James Concerning Faith &amp; Works?</a:t>
            </a:r>
            <a:endParaRPr lang="en-US" sz="4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2432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476" y="365126"/>
            <a:ext cx="4780056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The Contrast in</a:t>
            </a:r>
            <a:b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</a:b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Romans Is Between: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FFFFFF"/>
                </a:solidFill>
                <a:latin typeface="Corbel"/>
                <a:cs typeface="Corbel"/>
              </a:rPr>
              <a:t>An active faith in Jesus: 1.5; 6.16-18; 16.25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4800" b="1" dirty="0">
              <a:solidFill>
                <a:srgbClr val="FFFFFF"/>
              </a:solidFill>
              <a:latin typeface="Corbel"/>
              <a:cs typeface="Corbel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FFFFFF"/>
                </a:solidFill>
                <a:latin typeface="Corbel"/>
                <a:cs typeface="Corbel"/>
              </a:rPr>
              <a:t>Is not based on sinless perfection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4800" b="1" dirty="0">
              <a:solidFill>
                <a:srgbClr val="FFFFFF"/>
              </a:solidFill>
              <a:latin typeface="Corbel"/>
              <a:cs typeface="Corbel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FFFFFF"/>
                </a:solidFill>
                <a:latin typeface="Corbel"/>
                <a:cs typeface="Corbel"/>
              </a:rPr>
              <a:t>Is dependent upon God’s mercy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orbel"/>
                <a:cs typeface="Corbel"/>
              </a:rPr>
              <a:t>A system of “works” demanding strict obedience (sinlessness) to law of Moses.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4584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Corbel"/>
                <a:cs typeface="Corbel"/>
              </a:rPr>
              <a:t>Paul and James Agree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Paul discusses: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Obedient faith: Rom.1.5; 6.17-18; 16.25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Faith working by love: Gal. 5.6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The worthless nature of faith without works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  <a:latin typeface="Corbel"/>
                <a:cs typeface="Corbel"/>
              </a:rPr>
              <a:t>James discusses: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Obedient faith: James 2.14-24</a:t>
            </a:r>
          </a:p>
          <a:p>
            <a:pPr>
              <a:spcBef>
                <a:spcPts val="0"/>
              </a:spcBef>
            </a:pP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The faith which works by love</a:t>
            </a:r>
          </a:p>
          <a:p>
            <a:pPr>
              <a:spcBef>
                <a:spcPts val="0"/>
              </a:spcBef>
            </a:pP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The worthless nature of faith without works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8002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Corbel"/>
                <a:cs typeface="Corbel"/>
              </a:rPr>
              <a:t>Paul and James Agree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Paul discusses: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Faith and works (strict obedience to the law of Moses)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He does not exclude obedience when speaking of faith.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He never says “faith only”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  <a:latin typeface="Corbel"/>
                <a:cs typeface="Corbel"/>
              </a:rPr>
              <a:t>James discusses: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Faith and works (obedience)</a:t>
            </a:r>
          </a:p>
          <a:p>
            <a:pPr>
              <a:spcBef>
                <a:spcPts val="0"/>
              </a:spcBef>
            </a:pPr>
            <a:endParaRPr lang="en-US" b="1" dirty="0">
              <a:solidFill>
                <a:srgbClr val="FFFFFF"/>
              </a:solidFill>
              <a:latin typeface="Corbel"/>
              <a:cs typeface="Corbel"/>
            </a:endParaRP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FFFFFF"/>
                </a:solidFill>
                <a:latin typeface="Corbel"/>
                <a:cs typeface="Corbel"/>
              </a:rPr>
              <a:t>He is not talking about works of human merit or observing the Law of Moses. He is talking about requirements from God.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4955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2.14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/>
              <a:t> “Someone says he has faith”: James gives the acid test. Prove it!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There’s a faith that saves and a faith that does not save.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Without works his faith is vain. His religion is vain.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593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2.15-16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/>
              <a:t>James continues his discussion on the poor and ties it to faith: cf. James 1.27; 2.1-13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“Go in peace”: common Jewish expression meaning “farewell”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A dismissal of all responsibility from the “I have faith” members. Cf. James 1.23, 25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362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2.17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/>
              <a:t>Faith without works is dead. It’s inactive.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8428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2.18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/>
              <a:t>This challenges the faith without works person to demonstrate their professed faith.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Hint: it can’t be done.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706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/>
              <a:t>What good is religion or faith that does not modify behavior?</a:t>
            </a:r>
          </a:p>
          <a:p>
            <a:pPr lvl="0"/>
            <a:endParaRPr lang="en-US" sz="4000" dirty="0"/>
          </a:p>
          <a:p>
            <a:r>
              <a:rPr lang="en-US" sz="4000" dirty="0"/>
              <a:t>Religion is vain if there is no self-examination with a desire for application and self-improvement.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28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2.4-5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James reasons socially, logically and morally: 4-13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They made distinctions</a:t>
            </a:r>
          </a:p>
          <a:p>
            <a:pPr lvl="0"/>
            <a:r>
              <a:rPr lang="en-US" dirty="0"/>
              <a:t>They judged with evil thoughts</a:t>
            </a:r>
          </a:p>
          <a:p>
            <a:pPr lvl="0"/>
            <a:r>
              <a:rPr lang="en-US" dirty="0"/>
              <a:t>They dishonored the poor: 6</a:t>
            </a:r>
          </a:p>
          <a:p>
            <a:pPr lvl="0"/>
            <a:r>
              <a:rPr lang="en-US" dirty="0"/>
              <a:t>They did not demonstrate love: 8</a:t>
            </a:r>
          </a:p>
          <a:p>
            <a:endParaRPr lang="en-US" dirty="0"/>
          </a:p>
          <a:p>
            <a:pPr lvl="0"/>
            <a:r>
              <a:rPr lang="en-US" dirty="0"/>
              <a:t>Judging with evil thoughts is contrary to righteous judging: John 7.24; Matt. 15.19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840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2.4-5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"Chosen”: Luke 7.22; 1 Cor. 1.26-29; cf. Eph. 1.4; 1 Peter 2.9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“poor in the world”: poverty is only in this world, but we can still be rich (in faith) with God’s grace and blessings: Eph. 1.3; Rev. 2.9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305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2.6-7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1"/>
            <a:r>
              <a:rPr lang="en-US" sz="3200" dirty="0"/>
              <a:t>“Dishonored the poor man”: To treat shamefully and insult</a:t>
            </a:r>
          </a:p>
          <a:p>
            <a:pPr marL="0" lvl="1"/>
            <a:endParaRPr lang="en-US" sz="3200" dirty="0"/>
          </a:p>
          <a:p>
            <a:pPr marL="0" lvl="1"/>
            <a:r>
              <a:rPr lang="en-US" sz="3200" dirty="0"/>
              <a:t>"Oppress": dominate, exercise power over, exploit, etc.</a:t>
            </a:r>
          </a:p>
          <a:p>
            <a:pPr marL="0" lvl="1"/>
            <a:endParaRPr lang="en-US" sz="3200" dirty="0"/>
          </a:p>
          <a:p>
            <a:pPr lvl="1"/>
            <a:r>
              <a:rPr lang="en-US" dirty="0"/>
              <a:t>We are to honor all men: 1 Peter 2.17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We are all made in the image of God: James 3.9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God honors the poor: Psalm 68.10; 69.33; Prov. 14.21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652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429"/>
            <a:ext cx="4506876" cy="1325563"/>
          </a:xfrm>
        </p:spPr>
        <p:txBody>
          <a:bodyPr/>
          <a:lstStyle/>
          <a:p>
            <a:r>
              <a:rPr lang="en-US" dirty="0"/>
              <a:t>2.8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“royal”: of or belong to a king, kingly, royal; metaph. principal, chief (Thayer)</a:t>
            </a:r>
          </a:p>
          <a:p>
            <a:pPr lvl="0"/>
            <a:endParaRPr lang="en-US" dirty="0"/>
          </a:p>
          <a:p>
            <a:r>
              <a:rPr lang="en-US" dirty="0"/>
              <a:t>It is a law that governs or includes all other laws concerning how we treat others: Matt. 22.39-40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It sums up every command which applies between us and others: Rom. 13.9-10; Gal. 5.14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537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429"/>
            <a:ext cx="4506876" cy="1325563"/>
          </a:xfrm>
        </p:spPr>
        <p:txBody>
          <a:bodyPr/>
          <a:lstStyle/>
          <a:p>
            <a:r>
              <a:rPr lang="en-US" dirty="0"/>
              <a:t>2.9-11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Partiality violates the law, therefore it's sinful: 1 John 3.4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Showing favoritism is "evil judging," "committing sin," "transgression,” and hatred</a:t>
            </a:r>
            <a:r>
              <a:rPr lang="is-IS" dirty="0"/>
              <a:t>, etc.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One is not guilty of murder if he didn't commit it, but the guilt of being a "law breaker" is on him regardless of what part he broke.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Notice: Partiality makes one just as guilty as the murderer or the adulterer: cf. 10-11 (One sin is as bad as another where God is concerned.)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829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429"/>
            <a:ext cx="4506876" cy="1325563"/>
          </a:xfrm>
        </p:spPr>
        <p:txBody>
          <a:bodyPr/>
          <a:lstStyle/>
          <a:p>
            <a:r>
              <a:rPr lang="en-US" dirty="0"/>
              <a:t>2.12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Make this a habit!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Law of liberty: Cf. James 1.25</a:t>
            </a:r>
          </a:p>
          <a:p>
            <a:pPr lvl="0"/>
            <a:endParaRPr lang="en-US" dirty="0"/>
          </a:p>
          <a:p>
            <a:pPr lvl="1"/>
            <a:r>
              <a:rPr lang="en-US" dirty="0"/>
              <a:t>The law of liberty is the gospel message: John 8.31-32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Judged: cf. 2 Cor. 5.10; John 12.48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981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7429"/>
            <a:ext cx="4506876" cy="1325563"/>
          </a:xfrm>
        </p:spPr>
        <p:txBody>
          <a:bodyPr/>
          <a:lstStyle/>
          <a:p>
            <a:r>
              <a:rPr lang="en-US" dirty="0"/>
              <a:t>2.13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If the law of liberty has taught us anything it has taught mercy, and mercy should teach us to value all human beings equally: Matt. 5.7; 6.14-15; 25.40, etc.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Mercy is in opposition to partiality.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Dishonoring the poor is not showing mercy.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Those who despise the poor, certain races, etc. can expect to receive no mercy at the judgment! We cannot afford to face a judgment where there is no mercy!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txkchurch.com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058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831</Words>
  <Application>Microsoft Office PowerPoint</Application>
  <PresentationFormat>On-screen Show (4:3)</PresentationFormat>
  <Paragraphs>143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Corbel</vt:lpstr>
      <vt:lpstr>1_Office Theme</vt:lpstr>
      <vt:lpstr>PowerPoint Presentation</vt:lpstr>
      <vt:lpstr>PowerPoint Presentation</vt:lpstr>
      <vt:lpstr>2.4-5</vt:lpstr>
      <vt:lpstr>2.4-5</vt:lpstr>
      <vt:lpstr>2.6-7</vt:lpstr>
      <vt:lpstr>2.8</vt:lpstr>
      <vt:lpstr>2.9-11</vt:lpstr>
      <vt:lpstr>2.12</vt:lpstr>
      <vt:lpstr>2.13</vt:lpstr>
      <vt:lpstr>PowerPoint Presentation</vt:lpstr>
      <vt:lpstr>PowerPoint Presentation</vt:lpstr>
      <vt:lpstr>The Contrast in Romans Is Between:</vt:lpstr>
      <vt:lpstr>Paul and James Agree</vt:lpstr>
      <vt:lpstr>Paul and James Agree</vt:lpstr>
      <vt:lpstr>2.14</vt:lpstr>
      <vt:lpstr>2.15-16</vt:lpstr>
      <vt:lpstr>2.17</vt:lpstr>
      <vt:lpstr>2.18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Allgor</dc:creator>
  <cp:lastModifiedBy>Franklin Drive Church of Christ</cp:lastModifiedBy>
  <cp:revision>9</cp:revision>
  <dcterms:created xsi:type="dcterms:W3CDTF">2016-10-12T22:40:44Z</dcterms:created>
  <dcterms:modified xsi:type="dcterms:W3CDTF">2016-11-10T18:49:42Z</dcterms:modified>
</cp:coreProperties>
</file>