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91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743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20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829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57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720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782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042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711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32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49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47163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11/21/2016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3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342900" rtl="0" eaLnBrk="1" latinLnBrk="0" hangingPunct="1">
        <a:spcBef>
          <a:spcPct val="0"/>
        </a:spcBef>
        <a:buFont typeface="Arial"/>
        <a:buNone/>
        <a:defRPr sz="3300" b="1" kern="1200">
          <a:solidFill>
            <a:srgbClr val="FFFFFF"/>
          </a:solidFill>
          <a:latin typeface="Corbel"/>
          <a:ea typeface="+mj-ea"/>
          <a:cs typeface="Corbel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2400" b="1" kern="1200">
          <a:solidFill>
            <a:srgbClr val="FFFFFF"/>
          </a:solidFill>
          <a:latin typeface="Corbel"/>
          <a:ea typeface="+mn-ea"/>
          <a:cs typeface="Corbel"/>
        </a:defRPr>
      </a:lvl1pPr>
      <a:lvl2pPr marL="342900" indent="0" algn="l" defTabSz="342900" rtl="0" eaLnBrk="1" latinLnBrk="0" hangingPunct="1">
        <a:spcBef>
          <a:spcPts val="0"/>
        </a:spcBef>
        <a:buFont typeface="Arial"/>
        <a:buNone/>
        <a:defRPr sz="2100" b="1" kern="1200">
          <a:solidFill>
            <a:srgbClr val="FFFFFF"/>
          </a:solidFill>
          <a:latin typeface="Corbel"/>
          <a:ea typeface="+mn-ea"/>
          <a:cs typeface="Corbel"/>
        </a:defRPr>
      </a:lvl2pPr>
      <a:lvl3pPr marL="685800" indent="0" algn="l" defTabSz="342900" rtl="0" eaLnBrk="1" latinLnBrk="0" hangingPunct="1">
        <a:spcBef>
          <a:spcPts val="0"/>
        </a:spcBef>
        <a:buFont typeface="Arial"/>
        <a:buNone/>
        <a:defRPr sz="1800" b="1" kern="1200">
          <a:solidFill>
            <a:srgbClr val="FFFFFF"/>
          </a:solidFill>
          <a:latin typeface="Corbel"/>
          <a:ea typeface="+mn-ea"/>
          <a:cs typeface="Corbel"/>
        </a:defRPr>
      </a:lvl3pPr>
      <a:lvl4pPr marL="1028700" indent="0" algn="l" defTabSz="342900" rtl="0" eaLnBrk="1" latinLnBrk="0" hangingPunct="1">
        <a:spcBef>
          <a:spcPts val="0"/>
        </a:spcBef>
        <a:buFont typeface="Arial"/>
        <a:buNone/>
        <a:defRPr sz="1500" b="1" kern="1200">
          <a:solidFill>
            <a:srgbClr val="FFFFFF"/>
          </a:solidFill>
          <a:latin typeface="Corbel"/>
          <a:ea typeface="+mn-ea"/>
          <a:cs typeface="Corbel"/>
        </a:defRPr>
      </a:lvl4pPr>
      <a:lvl5pPr marL="1371600" indent="0" algn="l" defTabSz="342900" rtl="0" eaLnBrk="1" latinLnBrk="0" hangingPunct="1">
        <a:spcBef>
          <a:spcPts val="0"/>
        </a:spcBef>
        <a:buFont typeface="Arial"/>
        <a:buNone/>
        <a:defRPr sz="1500" b="1" kern="1200">
          <a:solidFill>
            <a:srgbClr val="FFFFFF"/>
          </a:solidFill>
          <a:latin typeface="Corbel"/>
          <a:ea typeface="+mn-ea"/>
          <a:cs typeface="Corbe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45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Submit: obey, surrender of your will.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We must depend on God's help.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Satan cannot be resisted until we fully submit to God.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Resist and he will flee: Sin only has the power we give it!</a:t>
            </a:r>
          </a:p>
        </p:txBody>
      </p:sp>
    </p:spTree>
    <p:extLst>
      <p:ext uri="{BB962C8B-B14F-4D97-AF65-F5344CB8AC3E}">
        <p14:creationId xmlns:p14="http://schemas.microsoft.com/office/powerpoint/2010/main" val="7827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Draw near by humbling and submitting ourselves: Heb. 10.22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God wants to draw near to us! He wants to have fellowship.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We can be far from God, but He isn’t far from us: Cf. 2 Chron. 15.2; Jer. 23.23; 29.13; Isaiah 55.6-7; Acts 17.27-28</a:t>
            </a:r>
          </a:p>
        </p:txBody>
      </p:sp>
    </p:spTree>
    <p:extLst>
      <p:ext uri="{BB962C8B-B14F-4D97-AF65-F5344CB8AC3E}">
        <p14:creationId xmlns:p14="http://schemas.microsoft.com/office/powerpoint/2010/main" val="374242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057400"/>
            <a:ext cx="6172200" cy="37975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Cleanse your hands through repentance: Isaiah 1.15-17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Purify your hearts through obedience to the truth: 1 Peter 22; Cf. Psalm 24.4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Figurative for cleansing their actions and cleansing their minds.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"Double-minded": divided in interest; two opinions (1 Kings 18.21); "half in Christ; half in the world"</a:t>
            </a:r>
          </a:p>
        </p:txBody>
      </p:sp>
    </p:spTree>
    <p:extLst>
      <p:ext uri="{BB962C8B-B14F-4D97-AF65-F5344CB8AC3E}">
        <p14:creationId xmlns:p14="http://schemas.microsoft.com/office/powerpoint/2010/main" val="40058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Mourn for sins: Matt. 5.4; 2 Cor. 7.10; 12.21; Luke 6.25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Humble yourself before God: Matt. 23.12; Luke 15.18-19; 18.9-14</a:t>
            </a:r>
          </a:p>
          <a:p>
            <a:pPr lvl="0"/>
            <a:endParaRPr lang="en-US" dirty="0"/>
          </a:p>
          <a:p>
            <a:r>
              <a:rPr lang="en-US" dirty="0"/>
              <a:t>Again, humbling yourselves involves: resisting the devil, drawing near to God, devotion acknowledging sins, mourning for sins, repenting of sins, etc.</a:t>
            </a:r>
          </a:p>
        </p:txBody>
      </p:sp>
    </p:spTree>
    <p:extLst>
      <p:ext uri="{BB962C8B-B14F-4D97-AF65-F5344CB8AC3E}">
        <p14:creationId xmlns:p14="http://schemas.microsoft.com/office/powerpoint/2010/main" val="360551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We are either friends with God or with the world: Matt. 6.24; 1 John 2.15; Rom. 12.1-2; Josh. 24.15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Why? Because they are opposed to each other: 1 John 2.15-17; James 1.12-17</a:t>
            </a:r>
          </a:p>
        </p:txBody>
      </p:sp>
    </p:spTree>
    <p:extLst>
      <p:ext uri="{BB962C8B-B14F-4D97-AF65-F5344CB8AC3E}">
        <p14:creationId xmlns:p14="http://schemas.microsoft.com/office/powerpoint/2010/main" val="221297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“world” is that which is opposed to God’s will: Eph. 2.1-3; Col. 1.13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God loves the world (mankind): John 3.16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Jesus ate with sinners.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2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Friendship with the world is not just about practicing sin: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Approving of those who practice sin: Rom. 1.32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Wishing/wanting to be a friend and yet don't actually practice the sin (but desire something we know is evil; God knows our hearts): James 1.14; 1 Chron. 28.9</a:t>
            </a:r>
          </a:p>
        </p:txBody>
      </p:sp>
    </p:spTree>
    <p:extLst>
      <p:ext uri="{BB962C8B-B14F-4D97-AF65-F5344CB8AC3E}">
        <p14:creationId xmlns:p14="http://schemas.microsoft.com/office/powerpoint/2010/main" val="316686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We "wish" (chooses; will; wants, etc.) to be a friend</a:t>
            </a:r>
            <a:r>
              <a:rPr lang="is-IS" dirty="0"/>
              <a:t>…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This is a choice. We make ourselves an enemy.</a:t>
            </a:r>
          </a:p>
        </p:txBody>
      </p:sp>
    </p:spTree>
    <p:extLst>
      <p:ext uri="{BB962C8B-B14F-4D97-AF65-F5344CB8AC3E}">
        <p14:creationId xmlns:p14="http://schemas.microsoft.com/office/powerpoint/2010/main" val="220435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Scripture isn't wasting its breath here! Cf. Exo. 34.14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Scripture isn’t vain, useless, etc.</a:t>
            </a:r>
          </a:p>
        </p:txBody>
      </p:sp>
    </p:spTree>
    <p:extLst>
      <p:ext uri="{BB962C8B-B14F-4D97-AF65-F5344CB8AC3E}">
        <p14:creationId xmlns:p14="http://schemas.microsoft.com/office/powerpoint/2010/main" val="407614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Different translations:</a:t>
            </a:r>
          </a:p>
          <a:p>
            <a:pPr lvl="1"/>
            <a:r>
              <a:rPr lang="en-US" dirty="0"/>
              <a:t>ESV: He yearns jealously over the spirit that he has made to dwell in us?</a:t>
            </a:r>
          </a:p>
          <a:p>
            <a:pPr lvl="1"/>
            <a:r>
              <a:rPr lang="en-US" dirty="0"/>
              <a:t>NKJV: The Spirit who dwells in us yearns jealously?</a:t>
            </a:r>
          </a:p>
          <a:p>
            <a:pPr lvl="1"/>
            <a:r>
              <a:rPr lang="en-US" dirty="0"/>
              <a:t>ASV: Doth the spirit which he made to dwell in us long unto envying?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These words are found nowhere in the O.T.</a:t>
            </a:r>
          </a:p>
          <a:p>
            <a:pPr lvl="1"/>
            <a:r>
              <a:rPr lang="en-US" dirty="0"/>
              <a:t>Could be a paraphrase of the teaching in O.T.</a:t>
            </a:r>
          </a:p>
        </p:txBody>
      </p:sp>
    </p:spTree>
    <p:extLst>
      <p:ext uri="{BB962C8B-B14F-4D97-AF65-F5344CB8AC3E}">
        <p14:creationId xmlns:p14="http://schemas.microsoft.com/office/powerpoint/2010/main" val="235820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0" y="2057400"/>
            <a:ext cx="6515100" cy="3754733"/>
          </a:xfrm>
        </p:spPr>
        <p:txBody>
          <a:bodyPr>
            <a:normAutofit/>
          </a:bodyPr>
          <a:lstStyle/>
          <a:p>
            <a:r>
              <a:rPr lang="en-US" dirty="0"/>
              <a:t>Love God with our entire being: Matt. 22.37</a:t>
            </a:r>
          </a:p>
          <a:p>
            <a:endParaRPr lang="en-US" dirty="0"/>
          </a:p>
          <a:p>
            <a:r>
              <a:rPr lang="en-US" dirty="0"/>
              <a:t>Do not put God on the back burner: Matt. 6.33</a:t>
            </a:r>
          </a:p>
          <a:p>
            <a:endParaRPr lang="en-US" dirty="0"/>
          </a:p>
          <a:p>
            <a:r>
              <a:rPr lang="en-US" dirty="0"/>
              <a:t>Do not share our devotion to God: Matt. 6.24</a:t>
            </a:r>
          </a:p>
          <a:p>
            <a:endParaRPr lang="en-US" dirty="0"/>
          </a:p>
          <a:p>
            <a:r>
              <a:rPr lang="en-US" dirty="0"/>
              <a:t>Either with God or against Him: Matt. 12.30</a:t>
            </a:r>
          </a:p>
          <a:p>
            <a:endParaRPr lang="en-US" dirty="0"/>
          </a:p>
          <a:p>
            <a:r>
              <a:rPr lang="en-US" dirty="0"/>
              <a:t>God desires our spirit (entire being) to be devoted to Him: Zech. 12.1; Heb. 12.9; John 4.24</a:t>
            </a:r>
          </a:p>
        </p:txBody>
      </p:sp>
    </p:spTree>
    <p:extLst>
      <p:ext uri="{BB962C8B-B14F-4D97-AF65-F5344CB8AC3E}">
        <p14:creationId xmlns:p14="http://schemas.microsoft.com/office/powerpoint/2010/main" val="94039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Quoted from Prov. 3.34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No matter the sins we commit. No matter the fact that we have turned to the world once again.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God gives grace abundantly when we humble ourselves and acknowledge our sins. Cf. Rom. 5.20; Heb. 4.16</a:t>
            </a:r>
          </a:p>
        </p:txBody>
      </p:sp>
    </p:spTree>
    <p:extLst>
      <p:ext uri="{BB962C8B-B14F-4D97-AF65-F5344CB8AC3E}">
        <p14:creationId xmlns:p14="http://schemas.microsoft.com/office/powerpoint/2010/main" val="420720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1_Office Theme</vt:lpstr>
      <vt:lpstr>PowerPoint Presentation</vt:lpstr>
      <vt:lpstr>4.4</vt:lpstr>
      <vt:lpstr>4.4</vt:lpstr>
      <vt:lpstr>4.4</vt:lpstr>
      <vt:lpstr>4.4</vt:lpstr>
      <vt:lpstr>4.5</vt:lpstr>
      <vt:lpstr>4.5</vt:lpstr>
      <vt:lpstr>4.5</vt:lpstr>
      <vt:lpstr>4.6</vt:lpstr>
      <vt:lpstr>4.7</vt:lpstr>
      <vt:lpstr>4.8</vt:lpstr>
      <vt:lpstr>4.8</vt:lpstr>
      <vt:lpstr>4.9-10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1</cp:revision>
  <dcterms:created xsi:type="dcterms:W3CDTF">2016-11-21T16:25:39Z</dcterms:created>
  <dcterms:modified xsi:type="dcterms:W3CDTF">2016-11-21T16:26:32Z</dcterms:modified>
</cp:coreProperties>
</file>