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15"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518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0668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41926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07277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15186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91353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8469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80566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86524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95113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60029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938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76505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9789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7B429-B130-6749-BBCA-BBA89B7B1D7E}"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4EC646E-2089-FA41-AA1E-777E188E78B8}"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812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729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168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872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8263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235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3710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2055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6288505"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DA73F0-2BAB-E64D-B7EA-1C99E3925EFD}" type="datetimeFigureOut">
              <a:rPr lang="en-US" smtClean="0">
                <a:solidFill>
                  <a:prstClr val="black">
                    <a:tint val="75000"/>
                  </a:prstClr>
                </a:solidFill>
              </a:rPr>
              <a:pPr defTabSz="457200"/>
              <a:t>11/10/2016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0BA053F8-20CA-D144-AB9B-235E66192B99}"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16262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indent="0" algn="l" defTabSz="457200" rtl="0" eaLnBrk="1" latinLnBrk="0" hangingPunct="1">
        <a:spcBef>
          <a:spcPct val="0"/>
        </a:spcBef>
        <a:buFont typeface="Arial"/>
        <a:buNone/>
        <a:defRPr sz="4400" b="1" kern="1200">
          <a:solidFill>
            <a:srgbClr val="FFFFFF"/>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rgbClr val="FFFFFF"/>
          </a:solidFill>
          <a:latin typeface="Corbel"/>
          <a:ea typeface="+mn-ea"/>
          <a:cs typeface="Corbel"/>
        </a:defRPr>
      </a:lvl1pPr>
      <a:lvl2pPr marL="457200" indent="0" algn="l" defTabSz="457200" rtl="0" eaLnBrk="1" latinLnBrk="0" hangingPunct="1">
        <a:spcBef>
          <a:spcPts val="0"/>
        </a:spcBef>
        <a:buFont typeface="Arial"/>
        <a:buNone/>
        <a:defRPr sz="2800" b="1" kern="1200">
          <a:solidFill>
            <a:srgbClr val="FFFFFF"/>
          </a:solidFill>
          <a:latin typeface="Corbel"/>
          <a:ea typeface="+mn-ea"/>
          <a:cs typeface="Corbel"/>
        </a:defRPr>
      </a:lvl2pPr>
      <a:lvl3pPr marL="914400" indent="0" algn="l" defTabSz="457200" rtl="0" eaLnBrk="1" latinLnBrk="0" hangingPunct="1">
        <a:spcBef>
          <a:spcPts val="0"/>
        </a:spcBef>
        <a:buFont typeface="Arial"/>
        <a:buNone/>
        <a:defRPr sz="2400" b="1" kern="1200">
          <a:solidFill>
            <a:srgbClr val="FFFFFF"/>
          </a:solidFill>
          <a:latin typeface="Corbel"/>
          <a:ea typeface="+mn-ea"/>
          <a:cs typeface="Corbel"/>
        </a:defRPr>
      </a:lvl3pPr>
      <a:lvl4pPr marL="1371600" indent="0" algn="l" defTabSz="457200" rtl="0" eaLnBrk="1" latinLnBrk="0" hangingPunct="1">
        <a:spcBef>
          <a:spcPts val="0"/>
        </a:spcBef>
        <a:buFont typeface="Arial"/>
        <a:buNone/>
        <a:defRPr sz="2000" b="1" kern="1200">
          <a:solidFill>
            <a:srgbClr val="FFFFFF"/>
          </a:solidFill>
          <a:latin typeface="Corbel"/>
          <a:ea typeface="+mn-ea"/>
          <a:cs typeface="Corbel"/>
        </a:defRPr>
      </a:lvl4pPr>
      <a:lvl5pPr marL="1828800" indent="0" algn="l" defTabSz="457200" rtl="0" eaLnBrk="1" latinLnBrk="0" hangingPunct="1">
        <a:spcBef>
          <a:spcPts val="0"/>
        </a:spcBef>
        <a:buFont typeface="Arial"/>
        <a:buNone/>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ED7B429-B130-6749-BBCA-BBA89B7B1D7E}" type="datetimeFigureOut">
              <a:rPr lang="en-US" smtClean="0">
                <a:solidFill>
                  <a:prstClr val="black">
                    <a:tint val="75000"/>
                  </a:prstClr>
                </a:solidFill>
              </a:rPr>
              <a:pPr defTabSz="457200"/>
              <a:t>11/10/2016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4EC646E-2089-FA41-AA1E-777E188E78B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786133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b="1" i="0" kern="1200">
          <a:solidFill>
            <a:schemeClr val="bg1"/>
          </a:solidFill>
          <a:effectLst>
            <a:glow rad="101600">
              <a:schemeClr val="tx1">
                <a:alpha val="75000"/>
              </a:schemeClr>
            </a:glow>
          </a:effectLst>
          <a:latin typeface="Corbel"/>
          <a:ea typeface="+mj-ea"/>
          <a:cs typeface="Corbel"/>
        </a:defRPr>
      </a:lvl1pPr>
    </p:titleStyle>
    <p:bodyStyle>
      <a:lvl1pPr marL="0" indent="0" algn="l" defTabSz="457200" rtl="0" eaLnBrk="1" latinLnBrk="0" hangingPunct="1">
        <a:spcBef>
          <a:spcPts val="0"/>
        </a:spcBef>
        <a:buFont typeface="Arial"/>
        <a:buNone/>
        <a:defRPr sz="3200" b="1" i="0" kern="1200">
          <a:solidFill>
            <a:schemeClr val="bg1"/>
          </a:solidFill>
          <a:effectLst>
            <a:glow rad="101600">
              <a:schemeClr val="tx1">
                <a:alpha val="75000"/>
              </a:schemeClr>
            </a:glow>
          </a:effectLst>
          <a:latin typeface="Corbel"/>
          <a:ea typeface="+mn-ea"/>
          <a:cs typeface="Corbel"/>
        </a:defRPr>
      </a:lvl1pPr>
      <a:lvl2pPr marL="457200" indent="0" algn="l" defTabSz="457200" rtl="0" eaLnBrk="1" latinLnBrk="0" hangingPunct="1">
        <a:spcBef>
          <a:spcPts val="0"/>
        </a:spcBef>
        <a:buFont typeface="Arial"/>
        <a:buNone/>
        <a:defRPr sz="2800" b="1" i="0" kern="1200">
          <a:solidFill>
            <a:schemeClr val="bg1"/>
          </a:solidFill>
          <a:effectLst>
            <a:glow rad="101600">
              <a:schemeClr val="tx1">
                <a:alpha val="75000"/>
              </a:schemeClr>
            </a:glow>
          </a:effectLst>
          <a:latin typeface="Corbel"/>
          <a:ea typeface="+mn-ea"/>
          <a:cs typeface="Corbel"/>
        </a:defRPr>
      </a:lvl2pPr>
      <a:lvl3pPr marL="914400" indent="0" algn="l" defTabSz="457200" rtl="0" eaLnBrk="1" latinLnBrk="0" hangingPunct="1">
        <a:spcBef>
          <a:spcPts val="0"/>
        </a:spcBef>
        <a:buFont typeface="Arial"/>
        <a:buNone/>
        <a:defRPr sz="2400" b="1" i="0" kern="1200">
          <a:solidFill>
            <a:schemeClr val="bg1"/>
          </a:solidFill>
          <a:effectLst>
            <a:glow rad="101600">
              <a:schemeClr val="tx1">
                <a:alpha val="75000"/>
              </a:schemeClr>
            </a:glow>
          </a:effectLst>
          <a:latin typeface="Corbel"/>
          <a:ea typeface="+mn-ea"/>
          <a:cs typeface="Corbel"/>
        </a:defRPr>
      </a:lvl3pPr>
      <a:lvl4pPr marL="1371600" indent="0" algn="l" defTabSz="457200" rtl="0" eaLnBrk="1" latinLnBrk="0" hangingPunct="1">
        <a:spcBef>
          <a:spcPts val="0"/>
        </a:spcBef>
        <a:buFont typeface="Arial"/>
        <a:buNone/>
        <a:defRPr sz="2000" b="1" i="0" kern="1200">
          <a:solidFill>
            <a:schemeClr val="bg1"/>
          </a:solidFill>
          <a:effectLst>
            <a:glow rad="101600">
              <a:schemeClr val="tx1">
                <a:alpha val="75000"/>
              </a:schemeClr>
            </a:glow>
          </a:effectLst>
          <a:latin typeface="Corbel"/>
          <a:ea typeface="+mn-ea"/>
          <a:cs typeface="Corbel"/>
        </a:defRPr>
      </a:lvl4pPr>
      <a:lvl5pPr marL="1828800" indent="0" algn="l" defTabSz="457200" rtl="0" eaLnBrk="1" latinLnBrk="0" hangingPunct="1">
        <a:spcBef>
          <a:spcPts val="0"/>
        </a:spcBef>
        <a:buFont typeface="Arial"/>
        <a:buNone/>
        <a:defRPr sz="2000" b="1" i="0" kern="1200">
          <a:solidFill>
            <a:schemeClr val="bg1"/>
          </a:solidFill>
          <a:effectLst>
            <a:glow rad="101600">
              <a:schemeClr val="tx1">
                <a:alpha val="75000"/>
              </a:schemeClr>
            </a:glow>
          </a:effectLst>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73411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a:xfrm>
            <a:off x="1749069" y="1600201"/>
            <a:ext cx="8693865" cy="4525963"/>
          </a:xfrm>
        </p:spPr>
        <p:txBody>
          <a:bodyPr>
            <a:noAutofit/>
          </a:bodyPr>
          <a:lstStyle/>
          <a:p>
            <a:pPr>
              <a:lnSpc>
                <a:spcPct val="70000"/>
              </a:lnSpc>
            </a:pPr>
            <a:r>
              <a:rPr lang="en-US" dirty="0"/>
              <a:t>Josh. 24.15: Served the Lord</a:t>
            </a:r>
          </a:p>
          <a:p>
            <a:pPr>
              <a:lnSpc>
                <a:spcPct val="70000"/>
              </a:lnSpc>
            </a:pPr>
            <a:endParaRPr lang="en-US" dirty="0"/>
          </a:p>
          <a:p>
            <a:pPr>
              <a:lnSpc>
                <a:spcPct val="70000"/>
              </a:lnSpc>
            </a:pPr>
            <a:r>
              <a:rPr lang="en-US" dirty="0"/>
              <a:t>Gen. 39.9: “How can I sin against God”?</a:t>
            </a:r>
          </a:p>
          <a:p>
            <a:pPr>
              <a:lnSpc>
                <a:spcPct val="70000"/>
              </a:lnSpc>
            </a:pPr>
            <a:endParaRPr lang="en-US" dirty="0"/>
          </a:p>
          <a:p>
            <a:pPr>
              <a:lnSpc>
                <a:spcPct val="70000"/>
              </a:lnSpc>
            </a:pPr>
            <a:r>
              <a:rPr lang="en-US" dirty="0"/>
              <a:t>Gen. 12.4; 17.23, 26-27: Did whatever God asked.</a:t>
            </a:r>
          </a:p>
          <a:p>
            <a:pPr>
              <a:lnSpc>
                <a:spcPct val="70000"/>
              </a:lnSpc>
            </a:pPr>
            <a:endParaRPr lang="en-US" dirty="0"/>
          </a:p>
          <a:p>
            <a:pPr>
              <a:lnSpc>
                <a:spcPct val="70000"/>
              </a:lnSpc>
            </a:pPr>
            <a:r>
              <a:rPr lang="en-US" dirty="0"/>
              <a:t>Neh. 4.6: “</a:t>
            </a:r>
            <a:r>
              <a:rPr lang="is-IS" dirty="0"/>
              <a:t>…</a:t>
            </a:r>
            <a:r>
              <a:rPr lang="en-US" dirty="0"/>
              <a:t>the people had a mind to work”</a:t>
            </a:r>
          </a:p>
          <a:p>
            <a:pPr>
              <a:lnSpc>
                <a:spcPct val="70000"/>
              </a:lnSpc>
            </a:pPr>
            <a:endParaRPr lang="en-US" dirty="0"/>
          </a:p>
          <a:p>
            <a:pPr>
              <a:lnSpc>
                <a:spcPct val="70000"/>
              </a:lnSpc>
            </a:pPr>
            <a:r>
              <a:rPr lang="en-US" dirty="0"/>
              <a:t>Ezra 7.10: “set his heart to study the Law of the Lord, and to do it”</a:t>
            </a:r>
          </a:p>
          <a:p>
            <a:pPr>
              <a:lnSpc>
                <a:spcPct val="70000"/>
              </a:lnSpc>
            </a:pPr>
            <a:endParaRPr lang="en-US" dirty="0"/>
          </a:p>
          <a:p>
            <a:pPr>
              <a:lnSpc>
                <a:spcPct val="70000"/>
              </a:lnSpc>
            </a:pPr>
            <a:r>
              <a:rPr lang="en-US" dirty="0"/>
              <a:t>Ezra 10.2-4: “Be of good courage, and do it”</a:t>
            </a:r>
          </a:p>
          <a:p>
            <a:pPr>
              <a:lnSpc>
                <a:spcPct val="70000"/>
              </a:lnSpc>
            </a:pPr>
            <a:endParaRPr lang="en-US" dirty="0"/>
          </a:p>
          <a:p>
            <a:pPr>
              <a:lnSpc>
                <a:spcPct val="70000"/>
              </a:lnSpc>
            </a:pPr>
            <a:r>
              <a:rPr lang="en-US" dirty="0"/>
              <a:t>Heb. 12.2: “endured the cross”</a:t>
            </a:r>
          </a:p>
        </p:txBody>
      </p:sp>
    </p:spTree>
    <p:extLst>
      <p:ext uri="{BB962C8B-B14F-4D97-AF65-F5344CB8AC3E}">
        <p14:creationId xmlns:p14="http://schemas.microsoft.com/office/powerpoint/2010/main" val="370710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We must follow those who have accomplished the hard things: cf. Heb. 11 – 12.1-11</a:t>
            </a:r>
          </a:p>
          <a:p>
            <a:endParaRPr lang="en-US" dirty="0"/>
          </a:p>
          <a:p>
            <a:r>
              <a:rPr lang="en-US" dirty="0"/>
              <a:t>The faith that we profess means nothing if our actions don’t follow: James 1.22, 25; 2.18</a:t>
            </a:r>
          </a:p>
        </p:txBody>
      </p:sp>
    </p:spTree>
    <p:extLst>
      <p:ext uri="{BB962C8B-B14F-4D97-AF65-F5344CB8AC3E}">
        <p14:creationId xmlns:p14="http://schemas.microsoft.com/office/powerpoint/2010/main" val="220208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a:t>Do Hard Things</a:t>
            </a:r>
          </a:p>
        </p:txBody>
      </p:sp>
      <p:sp>
        <p:nvSpPr>
          <p:cNvPr id="3" name="Content Placeholder 2"/>
          <p:cNvSpPr>
            <a:spLocks noGrp="1"/>
          </p:cNvSpPr>
          <p:nvPr>
            <p:ph idx="1"/>
          </p:nvPr>
        </p:nvSpPr>
        <p:spPr>
          <a:xfrm>
            <a:off x="1981200" y="1600201"/>
            <a:ext cx="8229600" cy="5076877"/>
          </a:xfrm>
        </p:spPr>
        <p:txBody>
          <a:bodyPr>
            <a:normAutofit/>
          </a:bodyPr>
          <a:lstStyle/>
          <a:p>
            <a:pPr algn="ctr">
              <a:lnSpc>
                <a:spcPct val="110000"/>
              </a:lnSpc>
            </a:pPr>
            <a:r>
              <a:rPr lang="en-US" sz="3800" dirty="0"/>
              <a:t>Enter by the narrow gate. For the gate is wide and the way is EASY that leads to destruction, and those who enter by it are many. For the gate is narrow and the way is HARD that leads to life, and those who find it are few.</a:t>
            </a:r>
          </a:p>
          <a:p>
            <a:pPr algn="ctr">
              <a:lnSpc>
                <a:spcPct val="110000"/>
              </a:lnSpc>
            </a:pPr>
            <a:r>
              <a:rPr lang="en-US" sz="4000" dirty="0"/>
              <a:t>Matthew 7.13-14</a:t>
            </a:r>
          </a:p>
        </p:txBody>
      </p:sp>
    </p:spTree>
    <p:extLst>
      <p:ext uri="{BB962C8B-B14F-4D97-AF65-F5344CB8AC3E}">
        <p14:creationId xmlns:p14="http://schemas.microsoft.com/office/powerpoint/2010/main" val="24176559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1. Step outside of our comfort zone.</a:t>
            </a:r>
          </a:p>
        </p:txBody>
      </p:sp>
    </p:spTree>
    <p:extLst>
      <p:ext uri="{BB962C8B-B14F-4D97-AF65-F5344CB8AC3E}">
        <p14:creationId xmlns:p14="http://schemas.microsoft.com/office/powerpoint/2010/main" val="31506834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FFFFFF"/>
                </a:solidFill>
              </a:rPr>
              <a:t>How Do We Accomplish the “Hard Things”?</a:t>
            </a:r>
          </a:p>
        </p:txBody>
      </p:sp>
      <p:sp>
        <p:nvSpPr>
          <p:cNvPr id="3" name="Content Placeholder 2"/>
          <p:cNvSpPr>
            <a:spLocks noGrp="1"/>
          </p:cNvSpPr>
          <p:nvPr>
            <p:ph idx="1"/>
          </p:nvPr>
        </p:nvSpPr>
        <p:spPr/>
        <p:txBody>
          <a:bodyPr>
            <a:normAutofit/>
          </a:bodyPr>
          <a:lstStyle/>
          <a:p>
            <a:r>
              <a:rPr lang="en-US" dirty="0">
                <a:solidFill>
                  <a:schemeClr val="bg1"/>
                </a:solidFill>
                <a:effectLst>
                  <a:glow rad="101600">
                    <a:schemeClr val="tx1">
                      <a:alpha val="75000"/>
                    </a:schemeClr>
                  </a:glow>
                </a:effectLst>
              </a:rPr>
              <a:t>How can we grow unless we decide to do something that challenges us?</a:t>
            </a:r>
          </a:p>
          <a:p>
            <a:endParaRPr lang="en-US" dirty="0">
              <a:solidFill>
                <a:schemeClr val="bg1"/>
              </a:solidFill>
              <a:effectLst>
                <a:glow rad="101600">
                  <a:schemeClr val="tx1">
                    <a:alpha val="75000"/>
                  </a:schemeClr>
                </a:glow>
              </a:effectLst>
            </a:endParaRPr>
          </a:p>
          <a:p>
            <a:r>
              <a:rPr lang="en-US" dirty="0">
                <a:solidFill>
                  <a:schemeClr val="bg1"/>
                </a:solidFill>
                <a:effectLst>
                  <a:glow rad="101600">
                    <a:schemeClr val="tx1">
                      <a:alpha val="75000"/>
                    </a:schemeClr>
                  </a:glow>
                </a:effectLst>
              </a:rPr>
              <a:t>Hard things done in faith today are easier to do tomorrow: Rom. 5.3-5; James 1.3-4</a:t>
            </a:r>
          </a:p>
          <a:p>
            <a:endParaRPr lang="en-US" dirty="0">
              <a:solidFill>
                <a:schemeClr val="bg1"/>
              </a:solidFill>
              <a:effectLst>
                <a:glow rad="101600">
                  <a:schemeClr val="tx1">
                    <a:alpha val="75000"/>
                  </a:schemeClr>
                </a:glow>
              </a:effectLst>
            </a:endParaRPr>
          </a:p>
          <a:p>
            <a:r>
              <a:rPr lang="en-US" dirty="0">
                <a:solidFill>
                  <a:schemeClr val="bg1"/>
                </a:solidFill>
                <a:effectLst>
                  <a:glow rad="101600">
                    <a:schemeClr val="tx1">
                      <a:alpha val="75000"/>
                    </a:schemeClr>
                  </a:glow>
                </a:effectLst>
              </a:rPr>
              <a:t>Hard things are for our good: Deut. 10.13; 12.28; Phil. 3.1; Rom. 12.1-2; 1 John 5.3</a:t>
            </a:r>
          </a:p>
        </p:txBody>
      </p:sp>
    </p:spTree>
    <p:extLst>
      <p:ext uri="{BB962C8B-B14F-4D97-AF65-F5344CB8AC3E}">
        <p14:creationId xmlns:p14="http://schemas.microsoft.com/office/powerpoint/2010/main" val="367891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1. Step outside of our comfort zone.</a:t>
            </a:r>
          </a:p>
          <a:p>
            <a:endParaRPr lang="en-US" dirty="0">
              <a:effectLst/>
            </a:endParaRPr>
          </a:p>
          <a:p>
            <a:r>
              <a:rPr lang="en-US" dirty="0"/>
              <a:t>2. Do not limit ourselves to the expected or the minimal.</a:t>
            </a:r>
          </a:p>
        </p:txBody>
      </p:sp>
    </p:spTree>
    <p:extLst>
      <p:ext uri="{BB962C8B-B14F-4D97-AF65-F5344CB8AC3E}">
        <p14:creationId xmlns:p14="http://schemas.microsoft.com/office/powerpoint/2010/main" val="200794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lstStyle/>
          <a:p>
            <a:r>
              <a:rPr lang="en-US" dirty="0"/>
              <a:t>Let’s raise the bar</a:t>
            </a:r>
            <a:r>
              <a:rPr lang="is-IS" dirty="0"/>
              <a:t>…</a:t>
            </a:r>
            <a:endParaRPr lang="en-US" dirty="0"/>
          </a:p>
          <a:p>
            <a:endParaRPr lang="en-US" dirty="0"/>
          </a:p>
          <a:p>
            <a:r>
              <a:rPr lang="en-US" dirty="0"/>
              <a:t>1 Corinthians 15.58: “always abounding”</a:t>
            </a:r>
          </a:p>
          <a:p>
            <a:endParaRPr lang="en-US" dirty="0"/>
          </a:p>
          <a:p>
            <a:r>
              <a:rPr lang="en-US" dirty="0"/>
              <a:t>1 Thessalonians 3.12; cf. 4.1, 10: “increase and abound in love”</a:t>
            </a:r>
          </a:p>
          <a:p>
            <a:endParaRPr lang="en-US" dirty="0"/>
          </a:p>
          <a:p>
            <a:r>
              <a:rPr lang="en-US" dirty="0"/>
              <a:t>2 Corinthians 8.1-5: “not as we expected”</a:t>
            </a:r>
            <a:endParaRPr lang="en-US" dirty="0">
              <a:effectLst/>
            </a:endParaRPr>
          </a:p>
        </p:txBody>
      </p:sp>
    </p:spTree>
    <p:extLst>
      <p:ext uri="{BB962C8B-B14F-4D97-AF65-F5344CB8AC3E}">
        <p14:creationId xmlns:p14="http://schemas.microsoft.com/office/powerpoint/2010/main" val="150036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1. Step outside of our comfort zone.</a:t>
            </a:r>
          </a:p>
          <a:p>
            <a:endParaRPr lang="en-US" dirty="0">
              <a:effectLst/>
            </a:endParaRPr>
          </a:p>
          <a:p>
            <a:r>
              <a:rPr lang="en-US" dirty="0"/>
              <a:t>2. Do not limit ourselves to the expected or the minimal.</a:t>
            </a:r>
          </a:p>
          <a:p>
            <a:endParaRPr lang="en-US" dirty="0">
              <a:effectLst/>
            </a:endParaRPr>
          </a:p>
          <a:p>
            <a:r>
              <a:rPr lang="en-US" dirty="0"/>
              <a:t>3. Discover the power of partnership.</a:t>
            </a:r>
          </a:p>
        </p:txBody>
      </p:sp>
    </p:spTree>
    <p:extLst>
      <p:ext uri="{BB962C8B-B14F-4D97-AF65-F5344CB8AC3E}">
        <p14:creationId xmlns:p14="http://schemas.microsoft.com/office/powerpoint/2010/main" val="17523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Eccl. 4.9-12: Two are better than one!</a:t>
            </a:r>
          </a:p>
          <a:p>
            <a:endParaRPr lang="en-US" dirty="0"/>
          </a:p>
          <a:p>
            <a:r>
              <a:rPr lang="en-US" dirty="0"/>
              <a:t>Mark 6.7: Sent two by two</a:t>
            </a:r>
          </a:p>
          <a:p>
            <a:endParaRPr lang="en-US" dirty="0"/>
          </a:p>
          <a:p>
            <a:r>
              <a:rPr lang="en-US" dirty="0"/>
              <a:t>Phil. 1.5: Partnership in the gospel</a:t>
            </a:r>
          </a:p>
          <a:p>
            <a:endParaRPr lang="en-US" dirty="0"/>
          </a:p>
          <a:p>
            <a:r>
              <a:rPr lang="en-US" dirty="0"/>
              <a:t>Phil. 4.3: Labored side by side with me in the gospel together; fellow workers</a:t>
            </a:r>
          </a:p>
        </p:txBody>
      </p:sp>
    </p:spTree>
    <p:extLst>
      <p:ext uri="{BB962C8B-B14F-4D97-AF65-F5344CB8AC3E}">
        <p14:creationId xmlns:p14="http://schemas.microsoft.com/office/powerpoint/2010/main" val="4211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Discipleship doesn't have to be lonely.</a:t>
            </a:r>
          </a:p>
          <a:p>
            <a:endParaRPr lang="en-US" dirty="0">
              <a:effectLst/>
            </a:endParaRPr>
          </a:p>
          <a:p>
            <a:r>
              <a:rPr lang="en-US" dirty="0"/>
              <a:t>Lean on each other.</a:t>
            </a:r>
          </a:p>
          <a:p>
            <a:endParaRPr lang="en-US" dirty="0">
              <a:effectLst/>
            </a:endParaRPr>
          </a:p>
          <a:p>
            <a:r>
              <a:rPr lang="en-US" dirty="0"/>
              <a:t>Lean on Jesus: Phil. 4.13; Jude 24; Luke 18.24-27; 1 Peter 5.7</a:t>
            </a:r>
            <a:endParaRPr lang="en-US" dirty="0">
              <a:effectLst/>
            </a:endParaRPr>
          </a:p>
        </p:txBody>
      </p:sp>
    </p:spTree>
    <p:extLst>
      <p:ext uri="{BB962C8B-B14F-4D97-AF65-F5344CB8AC3E}">
        <p14:creationId xmlns:p14="http://schemas.microsoft.com/office/powerpoint/2010/main" val="289943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Do We Accomplish the “Hard Things”?</a:t>
            </a:r>
          </a:p>
        </p:txBody>
      </p:sp>
      <p:sp>
        <p:nvSpPr>
          <p:cNvPr id="3" name="Content Placeholder 2"/>
          <p:cNvSpPr>
            <a:spLocks noGrp="1"/>
          </p:cNvSpPr>
          <p:nvPr>
            <p:ph idx="1"/>
          </p:nvPr>
        </p:nvSpPr>
        <p:spPr/>
        <p:txBody>
          <a:bodyPr>
            <a:normAutofit/>
          </a:bodyPr>
          <a:lstStyle/>
          <a:p>
            <a:r>
              <a:rPr lang="en-US" dirty="0"/>
              <a:t>1. Step outside of our comfort zone.</a:t>
            </a:r>
          </a:p>
          <a:p>
            <a:endParaRPr lang="en-US" dirty="0">
              <a:effectLst/>
            </a:endParaRPr>
          </a:p>
          <a:p>
            <a:r>
              <a:rPr lang="en-US" dirty="0"/>
              <a:t>2. Do not limit ourselves to the expected or the minimal.</a:t>
            </a:r>
          </a:p>
          <a:p>
            <a:endParaRPr lang="en-US" dirty="0">
              <a:effectLst/>
            </a:endParaRPr>
          </a:p>
          <a:p>
            <a:r>
              <a:rPr lang="en-US" dirty="0"/>
              <a:t>3. Discover the power of partnership.</a:t>
            </a:r>
          </a:p>
          <a:p>
            <a:endParaRPr lang="en-US" dirty="0"/>
          </a:p>
          <a:p>
            <a:r>
              <a:rPr lang="en-US" dirty="0"/>
              <a:t>4. Have the courage to carry out our convictions.</a:t>
            </a:r>
            <a:r>
              <a:rPr lang="en-US" dirty="0">
                <a:effectLst/>
              </a:rPr>
              <a:t> </a:t>
            </a:r>
            <a:endParaRPr lang="en-US" dirty="0"/>
          </a:p>
        </p:txBody>
      </p:sp>
    </p:spTree>
    <p:extLst>
      <p:ext uri="{BB962C8B-B14F-4D97-AF65-F5344CB8AC3E}">
        <p14:creationId xmlns:p14="http://schemas.microsoft.com/office/powerpoint/2010/main" val="2669539879"/>
      </p:ext>
    </p:extLst>
  </p:cSld>
  <p:clrMapOvr>
    <a:masterClrMapping/>
  </p:clrMapOvr>
</p:sld>
</file>

<file path=ppt/theme/theme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542</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Corbel</vt:lpstr>
      <vt:lpstr>11_Office Theme</vt:lpstr>
      <vt:lpstr>3_Office Theme</vt:lpstr>
      <vt:lpstr>PowerPoint Presentation</vt:lpstr>
      <vt:lpstr>How Do We Accomplish the “Hard Things”?</vt:lpstr>
      <vt:lpstr>How Do We Accomplish the “Hard Things”?</vt:lpstr>
      <vt:lpstr>How Do We Accomplish the “Hard Things”?</vt:lpstr>
      <vt:lpstr>How Do We Accomplish the “Hard Things”?</vt:lpstr>
      <vt:lpstr>How Do We Accomplish the “Hard Things”?</vt:lpstr>
      <vt:lpstr>How Do We Accomplish the “Hard Things”?</vt:lpstr>
      <vt:lpstr>How Do We Accomplish the “Hard Things”?</vt:lpstr>
      <vt:lpstr>How Do We Accomplish the “Hard Things”?</vt:lpstr>
      <vt:lpstr>How Do We Accomplish the “Hard Things”?</vt:lpstr>
      <vt:lpstr>How Do We Accomplish the “Hard Things”?</vt:lpstr>
      <vt:lpstr>Do Hard Things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5</cp:revision>
  <dcterms:created xsi:type="dcterms:W3CDTF">2016-11-10T20:08:56Z</dcterms:created>
  <dcterms:modified xsi:type="dcterms:W3CDTF">2016-11-10T20:14:50Z</dcterms:modified>
</cp:coreProperties>
</file>