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EE72-3340-F14C-8CD4-3608DD28C95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txkchurch.com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AB-7D80-654E-B8DB-66AA4F1BC5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26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E85F-2D2F-7346-B820-174DA3BE8F5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txkchurch.com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AB-7D80-654E-B8DB-66AA4F1BC5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71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644A-6FF0-FA44-BC04-499CFE8F7DC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txkchurch.com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AB-7D80-654E-B8DB-66AA4F1BC5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73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3A70-F0E0-7443-83F6-DC5647638E4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txkchurch.com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AB-7D80-654E-B8DB-66AA4F1BC5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43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4EAC-E621-AE4A-8B2E-DA9C976C5BE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txkchurch.com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AB-7D80-654E-B8DB-66AA4F1BC5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351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138F-4305-CD4C-9674-FE82B8DFE84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txkchurch.com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AB-7D80-654E-B8DB-66AA4F1BC5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926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21C3-DB76-984E-B594-897786D6280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txkchurch.com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AB-7D80-654E-B8DB-66AA4F1BC5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17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6B2E-3B90-5449-8D5C-DA7B102F97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txkchurch.com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AB-7D80-654E-B8DB-66AA4F1BC5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800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3E7E-3FA5-D645-A4B7-C99DBE64D0D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txkchurch.com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AB-7D80-654E-B8DB-66AA4F1BC5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28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9BA3-1784-AB46-BFC8-68D60A9D24F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txkchurch.com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AB-7D80-654E-B8DB-66AA4F1BC5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20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08D7-953D-E84B-A99D-AB34CEF4D83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txkchurch.com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AB-7D80-654E-B8DB-66AA4F1BC5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62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004C433-9686-9349-88FE-EA2B4AFE60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>
                <a:solidFill>
                  <a:prstClr val="black">
                    <a:tint val="75000"/>
                  </a:prstClr>
                </a:solidFill>
              </a:rPr>
              <a:t>txkchurch.com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137C7AB-7D80-654E-B8DB-66AA4F1BC5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7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2895600" cy="365125"/>
          </a:xfrm>
        </p:spPr>
        <p:txBody>
          <a:bodyPr/>
          <a:lstStyle/>
          <a:p>
            <a:r>
              <a:rPr lang="en-US" sz="1800" kern="0" dirty="0" err="1">
                <a:solidFill>
                  <a:srgbClr val="FFFFFF"/>
                </a:solidFill>
                <a:latin typeface="Calibri"/>
              </a:rPr>
              <a:t>txkchurch.com</a:t>
            </a:r>
            <a:endParaRPr lang="en-US" sz="1800" kern="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390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The Model Church</a:t>
            </a:r>
            <a:endParaRPr lang="hr-HR" sz="4000" b="1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152" y="1600201"/>
            <a:ext cx="9093987" cy="512127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United, despite backgrounds: </a:t>
            </a:r>
            <a:r>
              <a:rPr lang="en-US" sz="2800" b="1" dirty="0">
                <a:solidFill>
                  <a:schemeClr val="bg1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11.19-21; cf. 11.2-3, 18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chemeClr val="bg1"/>
              </a:solidFill>
              <a:effectLst>
                <a:glow rad="889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Spiritual development took preeminence: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With gospel preaching &amp; exhorting: 11.20, 23, 26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With divine help: 11.21, 23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With the aid of teachers: 11.22-24, 25-26; 13.1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chemeClr val="bg1"/>
              </a:solidFill>
              <a:effectLst>
                <a:glow rad="889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Driven by love and generosity: </a:t>
            </a:r>
            <a:r>
              <a:rPr lang="en-US" sz="2800" b="1" dirty="0">
                <a:solidFill>
                  <a:schemeClr val="bg1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11.27-29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chemeClr val="bg1"/>
              </a:solidFill>
              <a:effectLst>
                <a:glow rad="889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Loyal and submissive to Christ: </a:t>
            </a:r>
            <a:r>
              <a:rPr lang="en-US" sz="2800" b="1" dirty="0">
                <a:solidFill>
                  <a:schemeClr val="bg1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11.26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kern="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6562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How Can We “Compete With Success”?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1. Big buildings, big bands, big crowds, etc.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FFFFFF"/>
              </a:solidFill>
              <a:effectLst>
                <a:glow rad="889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2. Preach only feel good sermons.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FFFFFF"/>
              </a:solidFill>
              <a:effectLst>
                <a:glow rad="889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3. Cater to the whole man with programs, organizations, workshops, recovery, etc.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FFFFFF"/>
              </a:solidFill>
              <a:effectLst>
                <a:glow rad="889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4. Entertainment.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FFFFFF"/>
              </a:solidFill>
              <a:effectLst>
                <a:glow rad="889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5. Elimination of “traditional worship”.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kern="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15240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alibri"/>
              </a:rPr>
              <a:t>txkchurch.com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241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29622"/>
            <a:ext cx="8229600" cy="399875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8000" b="1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Do we believe in the power of the gospel or not?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kern="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15240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alibri"/>
              </a:rPr>
              <a:t>txkchurch.com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557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Growth In the 1</a:t>
            </a:r>
            <a:r>
              <a:rPr lang="en-US" sz="5400" b="1" baseline="30000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st</a:t>
            </a:r>
            <a:r>
              <a:rPr lang="en-US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 Century</a:t>
            </a:r>
            <a:endParaRPr lang="hr-HR" sz="5400" b="1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9005"/>
          </a:xfrm>
        </p:spPr>
        <p:txBody>
          <a:bodyPr>
            <a:normAutofit fontScale="92500" lnSpcReduction="20000"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1" dirty="0">
                <a:solidFill>
                  <a:schemeClr val="bg1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With God's help, we can expect growth: 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Col. 4.3; 1 Cor. 3.6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bg1"/>
              </a:solidFill>
              <a:effectLst>
                <a:glow rad="889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120 disciples grew to over 3000: 1.15; 2.41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chemeClr val="bg1"/>
              </a:solidFill>
              <a:effectLst>
                <a:glow rad="889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5000 men: 4.4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chemeClr val="bg1"/>
              </a:solidFill>
              <a:effectLst>
                <a:glow rad="889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The church “multiplied” 6.7; 9.31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chemeClr val="bg1"/>
              </a:solidFill>
              <a:effectLst>
                <a:glow rad="889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"thousands" of Jews believed: 21.20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kern="0" dirty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2895600" cy="365125"/>
          </a:xfrm>
        </p:spPr>
        <p:txBody>
          <a:bodyPr/>
          <a:lstStyle/>
          <a:p>
            <a:r>
              <a:rPr lang="en-US" sz="1800" kern="0" dirty="0" err="1">
                <a:solidFill>
                  <a:srgbClr val="FFFFFF"/>
                </a:solidFill>
                <a:latin typeface="Calibri"/>
              </a:rPr>
              <a:t>txkchurch.com</a:t>
            </a:r>
            <a:endParaRPr lang="en-US" sz="1800" kern="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719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prstClr val="white"/>
                </a:solidFill>
                <a:effectLst>
                  <a:glow rad="101600">
                    <a:prstClr val="black">
                      <a:alpha val="75000"/>
                    </a:prstClr>
                  </a:glow>
                </a:effectLst>
                <a:latin typeface="Corbel"/>
                <a:cs typeface="Corbel"/>
              </a:rPr>
              <a:t>Growth In the 1</a:t>
            </a:r>
            <a:r>
              <a:rPr lang="en-US" sz="5400" b="1" baseline="30000" dirty="0">
                <a:solidFill>
                  <a:prstClr val="white"/>
                </a:solidFill>
                <a:effectLst>
                  <a:glow rad="101600">
                    <a:prstClr val="black">
                      <a:alpha val="75000"/>
                    </a:prstClr>
                  </a:glow>
                </a:effectLst>
                <a:latin typeface="Corbel"/>
                <a:cs typeface="Corbel"/>
              </a:rPr>
              <a:t>st</a:t>
            </a:r>
            <a:r>
              <a:rPr lang="en-US" sz="5400" b="1" dirty="0">
                <a:solidFill>
                  <a:prstClr val="white"/>
                </a:solidFill>
                <a:effectLst>
                  <a:glow rad="101600">
                    <a:prstClr val="black">
                      <a:alpha val="75000"/>
                    </a:prstClr>
                  </a:glow>
                </a:effectLst>
                <a:latin typeface="Corbel"/>
                <a:cs typeface="Corbel"/>
              </a:rPr>
              <a:t> Century</a:t>
            </a:r>
            <a:endParaRPr lang="en-US" sz="3600" b="1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1. They didn’t have big buildings, big bands, big crowds, etc.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FFFFFF"/>
              </a:solidFill>
              <a:effectLst>
                <a:glow rad="889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2. They didn’t preach only feel good sermons.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FFFFFF"/>
              </a:solidFill>
              <a:effectLst>
                <a:glow rad="889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3. They didn’t cater to the whole man with programs, organizations, workshops, recovery, etc.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FFFFFF"/>
              </a:solidFill>
              <a:effectLst>
                <a:glow rad="889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4. They didn’t turn worship into entertainment.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FFFFFF"/>
              </a:solidFill>
              <a:effectLst>
                <a:glow rad="889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5. They kept “traditional [apostolic] worship”.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kern="0" dirty="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15240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alibri"/>
              </a:rPr>
              <a:t>txkchurch.com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76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How Are We Doing?</a:t>
            </a:r>
            <a:endParaRPr lang="hr-HR" sz="5400" b="1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Evangelize the lost with the gospel.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Edify the new convert with the gospel.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Equip the saints with the gospel.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Entrust the faithful with the gospel.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4000" b="1" dirty="0">
              <a:solidFill>
                <a:schemeClr val="bg1"/>
              </a:solidFill>
              <a:effectLst>
                <a:glow rad="889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This is NOT optional!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kern="0" dirty="0">
                <a:solidFill>
                  <a:srgbClr val="FFFFFF"/>
                </a:solidFill>
                <a:latin typeface="Calibri"/>
              </a:rPr>
              <a:t>6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2895600" cy="365125"/>
          </a:xfrm>
        </p:spPr>
        <p:txBody>
          <a:bodyPr/>
          <a:lstStyle/>
          <a:p>
            <a:r>
              <a:rPr lang="en-US" sz="1800" kern="0" dirty="0" err="1">
                <a:solidFill>
                  <a:srgbClr val="FFFFFF"/>
                </a:solidFill>
                <a:latin typeface="Calibri"/>
              </a:rPr>
              <a:t>txkchurch.com</a:t>
            </a:r>
            <a:endParaRPr lang="en-US" sz="1800" kern="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70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2895600" cy="365125"/>
          </a:xfrm>
        </p:spPr>
        <p:txBody>
          <a:bodyPr/>
          <a:lstStyle/>
          <a:p>
            <a:r>
              <a:rPr lang="en-US" sz="1800" kern="0" dirty="0" err="1">
                <a:solidFill>
                  <a:srgbClr val="FFFFFF"/>
                </a:solidFill>
                <a:latin typeface="Calibri"/>
              </a:rPr>
              <a:t>txkchurch.com</a:t>
            </a:r>
            <a:endParaRPr lang="en-US" sz="18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kern="0" dirty="0">
                <a:solidFill>
                  <a:srgbClr val="FFFFFF"/>
                </a:solidFill>
                <a:latin typeface="Calibri"/>
              </a:rPr>
              <a:t>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2602" y="1053798"/>
            <a:ext cx="8686799" cy="47504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We will grow by preaching Jesus as Lord, praying for God's helping hand and utilizing those able to teach.</a:t>
            </a:r>
          </a:p>
        </p:txBody>
      </p:sp>
    </p:spTree>
    <p:extLst>
      <p:ext uri="{BB962C8B-B14F-4D97-AF65-F5344CB8AC3E}">
        <p14:creationId xmlns:p14="http://schemas.microsoft.com/office/powerpoint/2010/main" val="335537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524382"/>
            <a:ext cx="4444825" cy="333361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43186" y="344873"/>
            <a:ext cx="5569650" cy="6168257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For the sinner: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Hear the gospel: </a:t>
            </a:r>
            <a:r>
              <a:rPr lang="en-US" b="1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Matt. 17.5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Believe the gospel: </a:t>
            </a:r>
            <a:r>
              <a:rPr lang="en-US" b="1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Acts 16.31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Repent: </a:t>
            </a:r>
            <a:r>
              <a:rPr lang="en-US" b="1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Acts 2.38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Confess faith: </a:t>
            </a:r>
            <a:r>
              <a:rPr lang="en-US" b="1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1 Tim. 6.12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Be immersed: </a:t>
            </a:r>
            <a:r>
              <a:rPr lang="en-US" b="1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Acts 22.16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b="1" dirty="0">
              <a:solidFill>
                <a:srgbClr val="FFFFFF"/>
              </a:solidFill>
              <a:effectLst>
                <a:glow rad="88900">
                  <a:schemeClr val="tx1">
                    <a:alpha val="75000"/>
                  </a:schemeClr>
                </a:glow>
              </a:effectLst>
              <a:latin typeface="Corbel"/>
              <a:cs typeface="Corbel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For the saint: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Remain faithful: </a:t>
            </a:r>
            <a:r>
              <a:rPr lang="en-US" b="1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Rev. 2.10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Repent: </a:t>
            </a:r>
            <a:r>
              <a:rPr lang="en-US" b="1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Col. 3.5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Confess faults: </a:t>
            </a:r>
            <a:r>
              <a:rPr lang="en-US" b="1" dirty="0">
                <a:solidFill>
                  <a:srgbClr val="FFFFFF"/>
                </a:solidFill>
                <a:effectLst>
                  <a:glow rad="88900">
                    <a:schemeClr val="tx1">
                      <a:alpha val="75000"/>
                    </a:schemeClr>
                  </a:glow>
                </a:effectLst>
                <a:latin typeface="Corbel"/>
                <a:cs typeface="Corbel"/>
              </a:rPr>
              <a:t>1 John 1.9</a:t>
            </a:r>
          </a:p>
        </p:txBody>
      </p:sp>
    </p:spTree>
    <p:extLst>
      <p:ext uri="{BB962C8B-B14F-4D97-AF65-F5344CB8AC3E}">
        <p14:creationId xmlns:p14="http://schemas.microsoft.com/office/powerpoint/2010/main" val="32626182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1_Office Theme</vt:lpstr>
      <vt:lpstr>PowerPoint Presentation</vt:lpstr>
      <vt:lpstr>The Model Church</vt:lpstr>
      <vt:lpstr>How Can We “Compete With Success”?</vt:lpstr>
      <vt:lpstr>PowerPoint Presentation</vt:lpstr>
      <vt:lpstr>Growth In the 1st Century</vt:lpstr>
      <vt:lpstr>Growth In the 1st Century</vt:lpstr>
      <vt:lpstr>How Are We Doing?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1</cp:revision>
  <dcterms:created xsi:type="dcterms:W3CDTF">2016-10-29T18:18:32Z</dcterms:created>
  <dcterms:modified xsi:type="dcterms:W3CDTF">2016-10-29T18:18:57Z</dcterms:modified>
</cp:coreProperties>
</file>