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015" autoAdjust="0"/>
    <p:restoredTop sz="94660"/>
  </p:normalViewPr>
  <p:slideViewPr>
    <p:cSldViewPr snapToGrid="0">
      <p:cViewPr varScale="1">
        <p:scale>
          <a:sx n="89" d="100"/>
          <a:sy n="89" d="100"/>
        </p:scale>
        <p:origin x="120"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AA4FE9D-EF37-5044-B785-F5B81DEDCC5E}"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2567E-9B92-9948-8285-D13656DB1B3F}" type="slidenum">
              <a:rPr lang="en-US" smtClean="0"/>
              <a:t>‹#›</a:t>
            </a:fld>
            <a:endParaRPr lang="en-US"/>
          </a:p>
        </p:txBody>
      </p:sp>
    </p:spTree>
    <p:extLst>
      <p:ext uri="{BB962C8B-B14F-4D97-AF65-F5344CB8AC3E}">
        <p14:creationId xmlns:p14="http://schemas.microsoft.com/office/powerpoint/2010/main" val="19221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A4FE9D-EF37-5044-B785-F5B81DEDCC5E}"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2567E-9B92-9948-8285-D13656DB1B3F}" type="slidenum">
              <a:rPr lang="en-US" smtClean="0"/>
              <a:t>‹#›</a:t>
            </a:fld>
            <a:endParaRPr lang="en-US"/>
          </a:p>
        </p:txBody>
      </p:sp>
    </p:spTree>
    <p:extLst>
      <p:ext uri="{BB962C8B-B14F-4D97-AF65-F5344CB8AC3E}">
        <p14:creationId xmlns:p14="http://schemas.microsoft.com/office/powerpoint/2010/main" val="951072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A4FE9D-EF37-5044-B785-F5B81DEDCC5E}"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2567E-9B92-9948-8285-D13656DB1B3F}" type="slidenum">
              <a:rPr lang="en-US" smtClean="0"/>
              <a:t>‹#›</a:t>
            </a:fld>
            <a:endParaRPr lang="en-US"/>
          </a:p>
        </p:txBody>
      </p:sp>
    </p:spTree>
    <p:extLst>
      <p:ext uri="{BB962C8B-B14F-4D97-AF65-F5344CB8AC3E}">
        <p14:creationId xmlns:p14="http://schemas.microsoft.com/office/powerpoint/2010/main" val="394866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A4FE9D-EF37-5044-B785-F5B81DEDCC5E}"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2567E-9B92-9948-8285-D13656DB1B3F}" type="slidenum">
              <a:rPr lang="en-US" smtClean="0"/>
              <a:t>‹#›</a:t>
            </a:fld>
            <a:endParaRPr lang="en-US"/>
          </a:p>
        </p:txBody>
      </p:sp>
    </p:spTree>
    <p:extLst>
      <p:ext uri="{BB962C8B-B14F-4D97-AF65-F5344CB8AC3E}">
        <p14:creationId xmlns:p14="http://schemas.microsoft.com/office/powerpoint/2010/main" val="27060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A4FE9D-EF37-5044-B785-F5B81DEDCC5E}" type="datetimeFigureOut">
              <a:rPr lang="en-US" smtClean="0"/>
              <a:t>10/20/2016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72567E-9B92-9948-8285-D13656DB1B3F}" type="slidenum">
              <a:rPr lang="en-US" smtClean="0"/>
              <a:t>‹#›</a:t>
            </a:fld>
            <a:endParaRPr lang="en-US"/>
          </a:p>
        </p:txBody>
      </p:sp>
    </p:spTree>
    <p:extLst>
      <p:ext uri="{BB962C8B-B14F-4D97-AF65-F5344CB8AC3E}">
        <p14:creationId xmlns:p14="http://schemas.microsoft.com/office/powerpoint/2010/main" val="308376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A4FE9D-EF37-5044-B785-F5B81DEDCC5E}"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2567E-9B92-9948-8285-D13656DB1B3F}" type="slidenum">
              <a:rPr lang="en-US" smtClean="0"/>
              <a:t>‹#›</a:t>
            </a:fld>
            <a:endParaRPr lang="en-US"/>
          </a:p>
        </p:txBody>
      </p:sp>
    </p:spTree>
    <p:extLst>
      <p:ext uri="{BB962C8B-B14F-4D97-AF65-F5344CB8AC3E}">
        <p14:creationId xmlns:p14="http://schemas.microsoft.com/office/powerpoint/2010/main" val="2316863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A4FE9D-EF37-5044-B785-F5B81DEDCC5E}" type="datetimeFigureOut">
              <a:rPr lang="en-US" smtClean="0"/>
              <a:t>10/20/2016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72567E-9B92-9948-8285-D13656DB1B3F}" type="slidenum">
              <a:rPr lang="en-US" smtClean="0"/>
              <a:t>‹#›</a:t>
            </a:fld>
            <a:endParaRPr lang="en-US"/>
          </a:p>
        </p:txBody>
      </p:sp>
    </p:spTree>
    <p:extLst>
      <p:ext uri="{BB962C8B-B14F-4D97-AF65-F5344CB8AC3E}">
        <p14:creationId xmlns:p14="http://schemas.microsoft.com/office/powerpoint/2010/main" val="222504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A4FE9D-EF37-5044-B785-F5B81DEDCC5E}" type="datetimeFigureOut">
              <a:rPr lang="en-US" smtClean="0"/>
              <a:t>10/20/2016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72567E-9B92-9948-8285-D13656DB1B3F}" type="slidenum">
              <a:rPr lang="en-US" smtClean="0"/>
              <a:t>‹#›</a:t>
            </a:fld>
            <a:endParaRPr lang="en-US"/>
          </a:p>
        </p:txBody>
      </p:sp>
    </p:spTree>
    <p:extLst>
      <p:ext uri="{BB962C8B-B14F-4D97-AF65-F5344CB8AC3E}">
        <p14:creationId xmlns:p14="http://schemas.microsoft.com/office/powerpoint/2010/main" val="2800381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4FE9D-EF37-5044-B785-F5B81DEDCC5E}" type="datetimeFigureOut">
              <a:rPr lang="en-US" smtClean="0"/>
              <a:t>10/20/2016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72567E-9B92-9948-8285-D13656DB1B3F}" type="slidenum">
              <a:rPr lang="en-US" smtClean="0"/>
              <a:t>‹#›</a:t>
            </a:fld>
            <a:endParaRPr lang="en-US"/>
          </a:p>
        </p:txBody>
      </p:sp>
    </p:spTree>
    <p:extLst>
      <p:ext uri="{BB962C8B-B14F-4D97-AF65-F5344CB8AC3E}">
        <p14:creationId xmlns:p14="http://schemas.microsoft.com/office/powerpoint/2010/main" val="2514684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A4FE9D-EF37-5044-B785-F5B81DEDCC5E}"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2567E-9B92-9948-8285-D13656DB1B3F}" type="slidenum">
              <a:rPr lang="en-US" smtClean="0"/>
              <a:t>‹#›</a:t>
            </a:fld>
            <a:endParaRPr lang="en-US"/>
          </a:p>
        </p:txBody>
      </p:sp>
    </p:spTree>
    <p:extLst>
      <p:ext uri="{BB962C8B-B14F-4D97-AF65-F5344CB8AC3E}">
        <p14:creationId xmlns:p14="http://schemas.microsoft.com/office/powerpoint/2010/main" val="2906581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A4FE9D-EF37-5044-B785-F5B81DEDCC5E}" type="datetimeFigureOut">
              <a:rPr lang="en-US" smtClean="0"/>
              <a:t>10/20/2016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72567E-9B92-9948-8285-D13656DB1B3F}" type="slidenum">
              <a:rPr lang="en-US" smtClean="0"/>
              <a:t>‹#›</a:t>
            </a:fld>
            <a:endParaRPr lang="en-US"/>
          </a:p>
        </p:txBody>
      </p:sp>
    </p:spTree>
    <p:extLst>
      <p:ext uri="{BB962C8B-B14F-4D97-AF65-F5344CB8AC3E}">
        <p14:creationId xmlns:p14="http://schemas.microsoft.com/office/powerpoint/2010/main" val="3127855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4FE9D-EF37-5044-B785-F5B81DEDCC5E}" type="datetimeFigureOut">
              <a:rPr lang="en-US" smtClean="0"/>
              <a:t>10/20/2016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2567E-9B92-9948-8285-D13656DB1B3F}" type="slidenum">
              <a:rPr lang="en-US" smtClean="0"/>
              <a:t>‹#›</a:t>
            </a:fld>
            <a:endParaRPr lang="en-US"/>
          </a:p>
        </p:txBody>
      </p:sp>
    </p:spTree>
    <p:extLst>
      <p:ext uri="{BB962C8B-B14F-4D97-AF65-F5344CB8AC3E}">
        <p14:creationId xmlns:p14="http://schemas.microsoft.com/office/powerpoint/2010/main" val="1534491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965239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Corbel" charset="0"/>
                <a:ea typeface="Corbel" charset="0"/>
                <a:cs typeface="Corbel" charset="0"/>
              </a:rPr>
              <a:t>Why Should We Try to Reach the Lost?</a:t>
            </a:r>
          </a:p>
        </p:txBody>
      </p:sp>
      <p:sp>
        <p:nvSpPr>
          <p:cNvPr id="3" name="Content Placeholder 2"/>
          <p:cNvSpPr>
            <a:spLocks noGrp="1"/>
          </p:cNvSpPr>
          <p:nvPr>
            <p:ph idx="1"/>
          </p:nvPr>
        </p:nvSpPr>
        <p:spPr/>
        <p:txBody>
          <a:bodyPr>
            <a:noAutofit/>
          </a:bodyPr>
          <a:lstStyle/>
          <a:p>
            <a:pPr marL="0" indent="0" algn="ctr">
              <a:spcBef>
                <a:spcPts val="0"/>
              </a:spcBef>
              <a:buNone/>
            </a:pPr>
            <a:endParaRPr lang="en-US" dirty="0">
              <a:latin typeface="Corbel" charset="0"/>
              <a:ea typeface="Corbel" charset="0"/>
              <a:cs typeface="Corbel" charset="0"/>
            </a:endParaRPr>
          </a:p>
          <a:p>
            <a:pPr marL="0" indent="0" algn="ctr">
              <a:spcBef>
                <a:spcPts val="0"/>
              </a:spcBef>
              <a:buNone/>
            </a:pPr>
            <a:endParaRPr lang="en-US" dirty="0">
              <a:latin typeface="Corbel" charset="0"/>
              <a:ea typeface="Corbel" charset="0"/>
              <a:cs typeface="Corbel" charset="0"/>
            </a:endParaRPr>
          </a:p>
          <a:p>
            <a:pPr marL="0" indent="0" algn="ctr">
              <a:spcBef>
                <a:spcPts val="0"/>
              </a:spcBef>
              <a:buNone/>
            </a:pPr>
            <a:endParaRPr lang="en-US" dirty="0">
              <a:latin typeface="Corbel" charset="0"/>
              <a:ea typeface="Corbel" charset="0"/>
              <a:cs typeface="Corbel" charset="0"/>
            </a:endParaRPr>
          </a:p>
          <a:p>
            <a:pPr marL="0" indent="0" algn="ctr">
              <a:spcBef>
                <a:spcPts val="0"/>
              </a:spcBef>
              <a:buNone/>
            </a:pPr>
            <a:r>
              <a:rPr lang="en-US" sz="4000" dirty="0">
                <a:latin typeface="Corbel" charset="0"/>
                <a:ea typeface="Corbel" charset="0"/>
                <a:cs typeface="Corbel" charset="0"/>
              </a:rPr>
              <a:t>Lost souls are without hope: Eph. 2</a:t>
            </a:r>
            <a:endParaRPr lang="en-US" sz="3600" dirty="0">
              <a:latin typeface="Corbel" charset="0"/>
              <a:ea typeface="Corbel" charset="0"/>
              <a:cs typeface="Corbel" charset="0"/>
            </a:endParaRPr>
          </a:p>
        </p:txBody>
      </p:sp>
    </p:spTree>
    <p:extLst>
      <p:ext uri="{BB962C8B-B14F-4D97-AF65-F5344CB8AC3E}">
        <p14:creationId xmlns:p14="http://schemas.microsoft.com/office/powerpoint/2010/main" val="185139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5294165" y="626900"/>
            <a:ext cx="4771918" cy="544517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r">
              <a:spcBef>
                <a:spcPts val="0"/>
              </a:spcBef>
              <a:buNone/>
              <a:defRPr/>
            </a:pPr>
            <a:r>
              <a:rPr lang="en-US" sz="4500" dirty="0"/>
              <a:t>For the sinner:</a:t>
            </a:r>
          </a:p>
          <a:p>
            <a:pPr marL="0" indent="0" algn="r">
              <a:spcBef>
                <a:spcPts val="0"/>
              </a:spcBef>
              <a:buNone/>
              <a:defRPr/>
            </a:pPr>
            <a:r>
              <a:rPr lang="en-US" sz="2800" b="0" dirty="0"/>
              <a:t>Hear Jesus: </a:t>
            </a:r>
            <a:r>
              <a:rPr lang="en-US" sz="2800" dirty="0"/>
              <a:t>Matt. 17.5</a:t>
            </a:r>
            <a:endParaRPr lang="en-US" sz="2800" b="0" dirty="0"/>
          </a:p>
          <a:p>
            <a:pPr marL="0" indent="0" algn="r">
              <a:spcBef>
                <a:spcPts val="0"/>
              </a:spcBef>
              <a:buNone/>
              <a:defRPr/>
            </a:pPr>
            <a:r>
              <a:rPr lang="en-US" sz="2800" b="0" dirty="0"/>
              <a:t>Believe Jesus</a:t>
            </a:r>
            <a:r>
              <a:rPr lang="en-US" sz="2800" dirty="0"/>
              <a:t>: Acts 16.31</a:t>
            </a:r>
          </a:p>
          <a:p>
            <a:pPr marL="0" indent="0" algn="r">
              <a:spcBef>
                <a:spcPts val="0"/>
              </a:spcBef>
              <a:buNone/>
              <a:defRPr/>
            </a:pPr>
            <a:r>
              <a:rPr lang="en-US" sz="2800" b="0" dirty="0"/>
              <a:t>Repent</a:t>
            </a:r>
            <a:r>
              <a:rPr lang="en-US" sz="2800" dirty="0"/>
              <a:t>: Acts 2.38</a:t>
            </a:r>
          </a:p>
          <a:p>
            <a:pPr marL="0" indent="0" algn="r">
              <a:spcBef>
                <a:spcPts val="0"/>
              </a:spcBef>
              <a:buNone/>
              <a:defRPr/>
            </a:pPr>
            <a:r>
              <a:rPr lang="en-US" sz="2800" b="0" dirty="0"/>
              <a:t>Confess faith</a:t>
            </a:r>
            <a:r>
              <a:rPr lang="en-US" sz="2800" dirty="0"/>
              <a:t>: 1 Tim. 6.12</a:t>
            </a:r>
          </a:p>
          <a:p>
            <a:pPr marL="0" indent="0" algn="r">
              <a:spcBef>
                <a:spcPts val="0"/>
              </a:spcBef>
              <a:buNone/>
              <a:defRPr/>
            </a:pPr>
            <a:r>
              <a:rPr lang="en-US" sz="2800" b="0" dirty="0"/>
              <a:t>Be immersed</a:t>
            </a:r>
            <a:r>
              <a:rPr lang="en-US" sz="2800" dirty="0"/>
              <a:t>: Acts 22.16</a:t>
            </a:r>
          </a:p>
          <a:p>
            <a:pPr marL="0" indent="0" algn="r">
              <a:spcBef>
                <a:spcPts val="0"/>
              </a:spcBef>
              <a:buNone/>
              <a:defRPr/>
            </a:pPr>
            <a:endParaRPr lang="en-US" sz="2800" dirty="0"/>
          </a:p>
          <a:p>
            <a:pPr marL="0" indent="0" algn="r">
              <a:spcBef>
                <a:spcPts val="0"/>
              </a:spcBef>
              <a:buNone/>
              <a:defRPr/>
            </a:pPr>
            <a:r>
              <a:rPr lang="en-US" sz="4500" dirty="0"/>
              <a:t>For the saint:</a:t>
            </a:r>
          </a:p>
          <a:p>
            <a:pPr marL="0" indent="0" algn="r">
              <a:spcBef>
                <a:spcPts val="0"/>
              </a:spcBef>
              <a:buNone/>
              <a:defRPr/>
            </a:pPr>
            <a:r>
              <a:rPr lang="en-US" sz="2800" b="0" dirty="0"/>
              <a:t>Remain faithful</a:t>
            </a:r>
            <a:r>
              <a:rPr lang="en-US" sz="2800" dirty="0"/>
              <a:t>: Rev. 2.10</a:t>
            </a:r>
          </a:p>
          <a:p>
            <a:pPr marL="0" indent="0" algn="r">
              <a:spcBef>
                <a:spcPts val="0"/>
              </a:spcBef>
              <a:buNone/>
              <a:defRPr/>
            </a:pPr>
            <a:r>
              <a:rPr lang="en-US" sz="2800" b="0" dirty="0"/>
              <a:t>Win souls:</a:t>
            </a:r>
            <a:r>
              <a:rPr lang="en-US" sz="2800" dirty="0"/>
              <a:t> Prov. 11.30</a:t>
            </a:r>
          </a:p>
          <a:p>
            <a:pPr marL="0" indent="0" algn="r">
              <a:spcBef>
                <a:spcPts val="0"/>
              </a:spcBef>
              <a:buNone/>
              <a:defRPr/>
            </a:pPr>
            <a:r>
              <a:rPr lang="en-US" sz="2800" b="0" dirty="0"/>
              <a:t>Repent</a:t>
            </a:r>
            <a:r>
              <a:rPr lang="en-US" sz="2800" dirty="0"/>
              <a:t>: Col. 3.5</a:t>
            </a:r>
          </a:p>
          <a:p>
            <a:pPr marL="0" indent="0" algn="r">
              <a:spcBef>
                <a:spcPts val="0"/>
              </a:spcBef>
              <a:buNone/>
              <a:defRPr/>
            </a:pPr>
            <a:r>
              <a:rPr lang="en-US" sz="2800" b="0" dirty="0"/>
              <a:t>Confess faults</a:t>
            </a:r>
            <a:r>
              <a:rPr lang="en-US" sz="2800" dirty="0"/>
              <a:t>: 1 John 1.9</a:t>
            </a:r>
          </a:p>
        </p:txBody>
      </p:sp>
    </p:spTree>
    <p:extLst>
      <p:ext uri="{BB962C8B-B14F-4D97-AF65-F5344CB8AC3E}">
        <p14:creationId xmlns:p14="http://schemas.microsoft.com/office/powerpoint/2010/main" val="35580904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orbel" charset="0"/>
                <a:ea typeface="Corbel" charset="0"/>
                <a:cs typeface="Corbel" charset="0"/>
              </a:rPr>
              <a:t>What Is Personal Work/Evangelism?</a:t>
            </a:r>
          </a:p>
        </p:txBody>
      </p:sp>
      <p:sp>
        <p:nvSpPr>
          <p:cNvPr id="3" name="Content Placeholder 2"/>
          <p:cNvSpPr>
            <a:spLocks noGrp="1"/>
          </p:cNvSpPr>
          <p:nvPr>
            <p:ph idx="1"/>
          </p:nvPr>
        </p:nvSpPr>
        <p:spPr/>
        <p:txBody>
          <a:bodyPr>
            <a:normAutofit/>
          </a:bodyPr>
          <a:lstStyle/>
          <a:p>
            <a:pPr marL="0" indent="0">
              <a:spcBef>
                <a:spcPts val="0"/>
              </a:spcBef>
              <a:buNone/>
            </a:pPr>
            <a:r>
              <a:rPr lang="en-US" sz="3000" dirty="0">
                <a:latin typeface="Corbel" charset="0"/>
                <a:ea typeface="Corbel" charset="0"/>
                <a:cs typeface="Corbel" charset="0"/>
              </a:rPr>
              <a:t>Anything we do individually that will build up the body of Christ that we are a part of and reach the lost with the gospel of Christ: Eph. 4.16; Acts 8.4</a:t>
            </a:r>
          </a:p>
        </p:txBody>
      </p:sp>
    </p:spTree>
    <p:extLst>
      <p:ext uri="{BB962C8B-B14F-4D97-AF65-F5344CB8AC3E}">
        <p14:creationId xmlns:p14="http://schemas.microsoft.com/office/powerpoint/2010/main" val="186662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orbel" charset="0"/>
                <a:ea typeface="Corbel" charset="0"/>
                <a:cs typeface="Corbel" charset="0"/>
              </a:rPr>
              <a:t>What Is Personal Work/Evangelism?</a:t>
            </a:r>
          </a:p>
        </p:txBody>
      </p:sp>
      <p:sp>
        <p:nvSpPr>
          <p:cNvPr id="3" name="Content Placeholder 2"/>
          <p:cNvSpPr>
            <a:spLocks noGrp="1"/>
          </p:cNvSpPr>
          <p:nvPr>
            <p:ph idx="1"/>
          </p:nvPr>
        </p:nvSpPr>
        <p:spPr/>
        <p:txBody>
          <a:bodyPr/>
          <a:lstStyle/>
          <a:p>
            <a:pPr marL="0" indent="0">
              <a:spcBef>
                <a:spcPts val="0"/>
              </a:spcBef>
              <a:buNone/>
            </a:pPr>
            <a:r>
              <a:rPr lang="en-US" dirty="0">
                <a:latin typeface="Corbel" charset="0"/>
                <a:ea typeface="Corbel" charset="0"/>
                <a:cs typeface="Corbel" charset="0"/>
              </a:rPr>
              <a:t>Local churches are to equip the saints for individual work:</a:t>
            </a:r>
          </a:p>
          <a:p>
            <a:pPr marL="0" indent="0">
              <a:spcBef>
                <a:spcPts val="0"/>
              </a:spcBef>
              <a:buNone/>
            </a:pPr>
            <a:endParaRPr lang="en-US" dirty="0">
              <a:latin typeface="Corbel" charset="0"/>
              <a:ea typeface="Corbel" charset="0"/>
              <a:cs typeface="Corbel" charset="0"/>
            </a:endParaRPr>
          </a:p>
          <a:p>
            <a:pPr marL="0" indent="0" algn="ctr">
              <a:spcBef>
                <a:spcPts val="0"/>
              </a:spcBef>
              <a:buNone/>
            </a:pPr>
            <a:r>
              <a:rPr lang="en-US" sz="3000" dirty="0">
                <a:latin typeface="Corbel" charset="0"/>
                <a:ea typeface="Corbel" charset="0"/>
                <a:cs typeface="Corbel" charset="0"/>
              </a:rPr>
              <a:t>And the things that you have heard from me among many witnesses, commit these to faithful men who will be able to teach others also.</a:t>
            </a:r>
          </a:p>
          <a:p>
            <a:pPr marL="0" indent="0" algn="r">
              <a:spcBef>
                <a:spcPts val="0"/>
              </a:spcBef>
              <a:buNone/>
            </a:pPr>
            <a:r>
              <a:rPr lang="en-US" sz="2800" dirty="0">
                <a:latin typeface="Corbel" charset="0"/>
                <a:ea typeface="Corbel" charset="0"/>
                <a:cs typeface="Corbel" charset="0"/>
              </a:rPr>
              <a:t>2 Tim. 2.2</a:t>
            </a:r>
          </a:p>
        </p:txBody>
      </p:sp>
    </p:spTree>
    <p:extLst>
      <p:ext uri="{BB962C8B-B14F-4D97-AF65-F5344CB8AC3E}">
        <p14:creationId xmlns:p14="http://schemas.microsoft.com/office/powerpoint/2010/main" val="403941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orbel" charset="0"/>
                <a:ea typeface="Corbel" charset="0"/>
                <a:cs typeface="Corbel" charset="0"/>
              </a:rPr>
              <a:t>What Is Personal Work/Evangelism?</a:t>
            </a:r>
          </a:p>
        </p:txBody>
      </p:sp>
      <p:sp>
        <p:nvSpPr>
          <p:cNvPr id="3" name="Content Placeholder 2"/>
          <p:cNvSpPr>
            <a:spLocks noGrp="1"/>
          </p:cNvSpPr>
          <p:nvPr>
            <p:ph idx="1"/>
          </p:nvPr>
        </p:nvSpPr>
        <p:spPr/>
        <p:txBody>
          <a:bodyPr>
            <a:noAutofit/>
          </a:bodyPr>
          <a:lstStyle/>
          <a:p>
            <a:pPr marL="0" indent="0" algn="ctr">
              <a:spcBef>
                <a:spcPts val="0"/>
              </a:spcBef>
              <a:buNone/>
            </a:pPr>
            <a:r>
              <a:rPr lang="en-US" sz="3600" dirty="0">
                <a:latin typeface="Corbel" charset="0"/>
                <a:ea typeface="Corbel" charset="0"/>
                <a:cs typeface="Corbel" charset="0"/>
              </a:rPr>
              <a:t>Encourage a new member.</a:t>
            </a:r>
          </a:p>
          <a:p>
            <a:pPr marL="0" indent="0" algn="ctr">
              <a:spcBef>
                <a:spcPts val="0"/>
              </a:spcBef>
              <a:buNone/>
            </a:pPr>
            <a:r>
              <a:rPr lang="en-US" sz="3600" dirty="0">
                <a:latin typeface="Corbel" charset="0"/>
                <a:ea typeface="Corbel" charset="0"/>
                <a:cs typeface="Corbel" charset="0"/>
              </a:rPr>
              <a:t>Spend time with your brethren.</a:t>
            </a:r>
          </a:p>
          <a:p>
            <a:pPr marL="0" indent="0" algn="ctr">
              <a:spcBef>
                <a:spcPts val="0"/>
              </a:spcBef>
              <a:buNone/>
            </a:pPr>
            <a:r>
              <a:rPr lang="en-US" sz="3600" dirty="0">
                <a:latin typeface="Corbel" charset="0"/>
                <a:ea typeface="Corbel" charset="0"/>
                <a:cs typeface="Corbel" charset="0"/>
              </a:rPr>
              <a:t>Visit the sick, shut-ins, spiritual sick.</a:t>
            </a:r>
          </a:p>
          <a:p>
            <a:pPr marL="0" indent="0" algn="ctr">
              <a:spcBef>
                <a:spcPts val="0"/>
              </a:spcBef>
              <a:buNone/>
            </a:pPr>
            <a:r>
              <a:rPr lang="en-US" sz="3600" dirty="0">
                <a:latin typeface="Corbel" charset="0"/>
                <a:ea typeface="Corbel" charset="0"/>
                <a:cs typeface="Corbel" charset="0"/>
              </a:rPr>
              <a:t>Be a godly example in your community.</a:t>
            </a:r>
          </a:p>
          <a:p>
            <a:pPr marL="0" indent="0" algn="ctr">
              <a:spcBef>
                <a:spcPts val="0"/>
              </a:spcBef>
              <a:buNone/>
            </a:pPr>
            <a:r>
              <a:rPr lang="en-US" sz="3600" dirty="0">
                <a:latin typeface="Corbel" charset="0"/>
                <a:ea typeface="Corbel" charset="0"/>
                <a:cs typeface="Corbel" charset="0"/>
              </a:rPr>
              <a:t>Write a note or visit our visitors.</a:t>
            </a:r>
          </a:p>
          <a:p>
            <a:pPr marL="0" indent="0" algn="ctr">
              <a:spcBef>
                <a:spcPts val="0"/>
              </a:spcBef>
              <a:buNone/>
            </a:pPr>
            <a:r>
              <a:rPr lang="en-US" sz="3600" dirty="0">
                <a:latin typeface="Corbel" charset="0"/>
                <a:ea typeface="Corbel" charset="0"/>
                <a:cs typeface="Corbel" charset="0"/>
              </a:rPr>
              <a:t>Pray for those in need.</a:t>
            </a:r>
          </a:p>
        </p:txBody>
      </p:sp>
    </p:spTree>
    <p:extLst>
      <p:ext uri="{BB962C8B-B14F-4D97-AF65-F5344CB8AC3E}">
        <p14:creationId xmlns:p14="http://schemas.microsoft.com/office/powerpoint/2010/main" val="257555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orbel" charset="0"/>
                <a:ea typeface="Corbel" charset="0"/>
                <a:cs typeface="Corbel" charset="0"/>
              </a:rPr>
              <a:t>What Is Personal Work/Evangelism?</a:t>
            </a:r>
          </a:p>
        </p:txBody>
      </p:sp>
      <p:sp>
        <p:nvSpPr>
          <p:cNvPr id="3" name="Content Placeholder 2"/>
          <p:cNvSpPr>
            <a:spLocks noGrp="1"/>
          </p:cNvSpPr>
          <p:nvPr>
            <p:ph idx="1"/>
          </p:nvPr>
        </p:nvSpPr>
        <p:spPr/>
        <p:txBody>
          <a:bodyPr>
            <a:noAutofit/>
          </a:bodyPr>
          <a:lstStyle/>
          <a:p>
            <a:pPr marL="0" indent="0" algn="ctr">
              <a:spcBef>
                <a:spcPts val="0"/>
              </a:spcBef>
              <a:buNone/>
            </a:pPr>
            <a:r>
              <a:rPr lang="en-US" sz="3600" dirty="0">
                <a:latin typeface="Corbel" charset="0"/>
                <a:ea typeface="Corbel" charset="0"/>
                <a:cs typeface="Corbel" charset="0"/>
              </a:rPr>
              <a:t>Discuss discipleship with a friend.</a:t>
            </a:r>
          </a:p>
          <a:p>
            <a:pPr marL="0" indent="0" algn="ctr">
              <a:spcBef>
                <a:spcPts val="0"/>
              </a:spcBef>
              <a:buNone/>
            </a:pPr>
            <a:r>
              <a:rPr lang="en-US" sz="3600" dirty="0">
                <a:latin typeface="Corbel" charset="0"/>
                <a:ea typeface="Corbel" charset="0"/>
                <a:cs typeface="Corbel" charset="0"/>
              </a:rPr>
              <a:t>Invite neighbors to worship services.</a:t>
            </a:r>
          </a:p>
          <a:p>
            <a:pPr marL="0" indent="0" algn="ctr">
              <a:spcBef>
                <a:spcPts val="0"/>
              </a:spcBef>
              <a:buNone/>
            </a:pPr>
            <a:r>
              <a:rPr lang="en-US" sz="3600" dirty="0">
                <a:latin typeface="Corbel" charset="0"/>
                <a:ea typeface="Corbel" charset="0"/>
                <a:cs typeface="Corbel" charset="0"/>
              </a:rPr>
              <a:t>Pass out tracts, promote website, etc.</a:t>
            </a:r>
          </a:p>
          <a:p>
            <a:pPr marL="0" indent="0" algn="ctr">
              <a:spcBef>
                <a:spcPts val="0"/>
              </a:spcBef>
              <a:buNone/>
            </a:pPr>
            <a:r>
              <a:rPr lang="en-US" sz="3600" dirty="0">
                <a:latin typeface="Corbel" charset="0"/>
                <a:ea typeface="Corbel" charset="0"/>
                <a:cs typeface="Corbel" charset="0"/>
              </a:rPr>
              <a:t>Encourage weak members.</a:t>
            </a:r>
          </a:p>
          <a:p>
            <a:pPr marL="0" indent="0" algn="ctr">
              <a:spcBef>
                <a:spcPts val="0"/>
              </a:spcBef>
              <a:buNone/>
            </a:pPr>
            <a:r>
              <a:rPr lang="en-US" sz="3600" dirty="0">
                <a:latin typeface="Corbel" charset="0"/>
                <a:ea typeface="Corbel" charset="0"/>
                <a:cs typeface="Corbel" charset="0"/>
              </a:rPr>
              <a:t>Share with those in need.</a:t>
            </a:r>
          </a:p>
          <a:p>
            <a:pPr marL="0" indent="0" algn="ctr">
              <a:spcBef>
                <a:spcPts val="0"/>
              </a:spcBef>
              <a:buNone/>
            </a:pPr>
            <a:r>
              <a:rPr lang="en-US" sz="3600" dirty="0">
                <a:latin typeface="Corbel" charset="0"/>
                <a:ea typeface="Corbel" charset="0"/>
                <a:cs typeface="Corbel" charset="0"/>
              </a:rPr>
              <a:t>Show hospitality.</a:t>
            </a:r>
          </a:p>
        </p:txBody>
      </p:sp>
    </p:spTree>
    <p:extLst>
      <p:ext uri="{BB962C8B-B14F-4D97-AF65-F5344CB8AC3E}">
        <p14:creationId xmlns:p14="http://schemas.microsoft.com/office/powerpoint/2010/main" val="300924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latin typeface="Corbel" charset="0"/>
                <a:ea typeface="Corbel" charset="0"/>
                <a:cs typeface="Corbel" charset="0"/>
              </a:rPr>
              <a:t>Advantages of Doing Personal Work</a:t>
            </a:r>
          </a:p>
        </p:txBody>
      </p:sp>
      <p:sp>
        <p:nvSpPr>
          <p:cNvPr id="3" name="Content Placeholder 2"/>
          <p:cNvSpPr>
            <a:spLocks noGrp="1"/>
          </p:cNvSpPr>
          <p:nvPr>
            <p:ph idx="1"/>
          </p:nvPr>
        </p:nvSpPr>
        <p:spPr>
          <a:xfrm>
            <a:off x="1981200" y="1600201"/>
            <a:ext cx="8686800" cy="4525963"/>
          </a:xfrm>
        </p:spPr>
        <p:txBody>
          <a:bodyPr>
            <a:noAutofit/>
          </a:bodyPr>
          <a:lstStyle/>
          <a:p>
            <a:pPr marL="0" indent="0">
              <a:lnSpc>
                <a:spcPct val="90000"/>
              </a:lnSpc>
              <a:spcBef>
                <a:spcPts val="0"/>
              </a:spcBef>
              <a:buNone/>
            </a:pPr>
            <a:r>
              <a:rPr lang="en-US" dirty="0">
                <a:latin typeface="Corbel" charset="0"/>
                <a:ea typeface="Corbel" charset="0"/>
                <a:cs typeface="Corbel" charset="0"/>
              </a:rPr>
              <a:t>Everyone can do it!</a:t>
            </a:r>
          </a:p>
          <a:p>
            <a:pPr marL="0" indent="0">
              <a:lnSpc>
                <a:spcPct val="90000"/>
              </a:lnSpc>
              <a:spcBef>
                <a:spcPts val="0"/>
              </a:spcBef>
              <a:buNone/>
            </a:pPr>
            <a:endParaRPr lang="en-US" dirty="0">
              <a:latin typeface="Corbel" charset="0"/>
              <a:ea typeface="Corbel" charset="0"/>
              <a:cs typeface="Corbel" charset="0"/>
            </a:endParaRPr>
          </a:p>
          <a:p>
            <a:pPr marL="0" indent="0">
              <a:lnSpc>
                <a:spcPct val="90000"/>
              </a:lnSpc>
              <a:spcBef>
                <a:spcPts val="0"/>
              </a:spcBef>
              <a:buNone/>
            </a:pPr>
            <a:r>
              <a:rPr lang="en-US" dirty="0">
                <a:latin typeface="Corbel" charset="0"/>
                <a:ea typeface="Corbel" charset="0"/>
                <a:cs typeface="Corbel" charset="0"/>
              </a:rPr>
              <a:t>It can be done anywhere &amp; anytime (at prospect’s convenience).</a:t>
            </a:r>
          </a:p>
          <a:p>
            <a:pPr marL="0" indent="0">
              <a:lnSpc>
                <a:spcPct val="90000"/>
              </a:lnSpc>
              <a:spcBef>
                <a:spcPts val="0"/>
              </a:spcBef>
              <a:buNone/>
            </a:pPr>
            <a:endParaRPr lang="en-US" dirty="0">
              <a:latin typeface="Corbel" charset="0"/>
              <a:ea typeface="Corbel" charset="0"/>
              <a:cs typeface="Corbel" charset="0"/>
            </a:endParaRPr>
          </a:p>
          <a:p>
            <a:pPr marL="0" indent="0">
              <a:lnSpc>
                <a:spcPct val="90000"/>
              </a:lnSpc>
              <a:spcBef>
                <a:spcPts val="0"/>
              </a:spcBef>
              <a:buNone/>
            </a:pPr>
            <a:r>
              <a:rPr lang="en-US" dirty="0">
                <a:latin typeface="Corbel" charset="0"/>
                <a:ea typeface="Corbel" charset="0"/>
                <a:cs typeface="Corbel" charset="0"/>
              </a:rPr>
              <a:t>It is direct and personal (Not everyone will attend a service, but they will talk to you).</a:t>
            </a:r>
          </a:p>
        </p:txBody>
      </p:sp>
    </p:spTree>
    <p:extLst>
      <p:ext uri="{BB962C8B-B14F-4D97-AF65-F5344CB8AC3E}">
        <p14:creationId xmlns:p14="http://schemas.microsoft.com/office/powerpoint/2010/main" val="257415315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dirty="0">
                <a:latin typeface="Corbel" charset="0"/>
                <a:ea typeface="Corbel" charset="0"/>
                <a:cs typeface="Corbel" charset="0"/>
              </a:rPr>
              <a:t>Some Hindrances to Spreading the Gospel</a:t>
            </a:r>
          </a:p>
        </p:txBody>
      </p:sp>
      <p:sp>
        <p:nvSpPr>
          <p:cNvPr id="3" name="Content Placeholder 2"/>
          <p:cNvSpPr>
            <a:spLocks noGrp="1"/>
          </p:cNvSpPr>
          <p:nvPr>
            <p:ph idx="1"/>
          </p:nvPr>
        </p:nvSpPr>
        <p:spPr/>
        <p:txBody>
          <a:bodyPr>
            <a:noAutofit/>
          </a:bodyPr>
          <a:lstStyle/>
          <a:p>
            <a:pPr marL="0" lvl="1" indent="0">
              <a:spcBef>
                <a:spcPts val="0"/>
              </a:spcBef>
              <a:buNone/>
            </a:pPr>
            <a:r>
              <a:rPr lang="hr-HR" sz="3200" dirty="0">
                <a:latin typeface="Corbel" charset="0"/>
                <a:ea typeface="Corbel" charset="0"/>
                <a:cs typeface="Corbel" charset="0"/>
              </a:rPr>
              <a:t>Rom. 1.14-16</a:t>
            </a:r>
            <a:endParaRPr lang="en-US" sz="3200" dirty="0">
              <a:latin typeface="Corbel" charset="0"/>
              <a:ea typeface="Corbel" charset="0"/>
              <a:cs typeface="Corbel" charset="0"/>
            </a:endParaRPr>
          </a:p>
          <a:p>
            <a:pPr marL="0" indent="0">
              <a:spcBef>
                <a:spcPts val="0"/>
              </a:spcBef>
              <a:buNone/>
            </a:pPr>
            <a:endParaRPr lang="en-US" dirty="0">
              <a:latin typeface="Corbel" charset="0"/>
              <a:ea typeface="Corbel" charset="0"/>
              <a:cs typeface="Corbel" charset="0"/>
            </a:endParaRPr>
          </a:p>
          <a:p>
            <a:pPr marL="400050" lvl="1" indent="0">
              <a:spcBef>
                <a:spcPts val="0"/>
              </a:spcBef>
              <a:buNone/>
            </a:pPr>
            <a:r>
              <a:rPr lang="en-US" dirty="0">
                <a:latin typeface="Corbel" charset="0"/>
                <a:ea typeface="Corbel" charset="0"/>
                <a:cs typeface="Corbel" charset="0"/>
              </a:rPr>
              <a:t>Some Christians don’t feel an obligation.</a:t>
            </a:r>
          </a:p>
          <a:p>
            <a:pPr marL="400050" lvl="1" indent="0">
              <a:spcBef>
                <a:spcPts val="0"/>
              </a:spcBef>
              <a:buNone/>
            </a:pPr>
            <a:r>
              <a:rPr lang="en-US" dirty="0">
                <a:latin typeface="Corbel" charset="0"/>
                <a:ea typeface="Corbel" charset="0"/>
                <a:cs typeface="Corbel" charset="0"/>
              </a:rPr>
              <a:t>Some Christians aren’t ready.</a:t>
            </a:r>
          </a:p>
          <a:p>
            <a:pPr marL="400050" lvl="1" indent="0">
              <a:spcBef>
                <a:spcPts val="0"/>
              </a:spcBef>
              <a:buNone/>
            </a:pPr>
            <a:r>
              <a:rPr lang="en-US" dirty="0">
                <a:latin typeface="Corbel" charset="0"/>
                <a:ea typeface="Corbel" charset="0"/>
                <a:cs typeface="Corbel" charset="0"/>
              </a:rPr>
              <a:t>Some Christians are ashamed.</a:t>
            </a:r>
          </a:p>
          <a:p>
            <a:pPr marL="400050" lvl="1" indent="0">
              <a:spcBef>
                <a:spcPts val="0"/>
              </a:spcBef>
              <a:buNone/>
            </a:pPr>
            <a:r>
              <a:rPr lang="en-US" dirty="0">
                <a:latin typeface="Corbel" charset="0"/>
                <a:ea typeface="Corbel" charset="0"/>
                <a:cs typeface="Corbel" charset="0"/>
              </a:rPr>
              <a:t>Some Christians are too busy.</a:t>
            </a:r>
          </a:p>
          <a:p>
            <a:pPr marL="400050" lvl="1" indent="0">
              <a:spcBef>
                <a:spcPts val="0"/>
              </a:spcBef>
              <a:buNone/>
            </a:pPr>
            <a:r>
              <a:rPr lang="en-US" dirty="0">
                <a:latin typeface="Corbel" charset="0"/>
                <a:ea typeface="Corbel" charset="0"/>
                <a:cs typeface="Corbel" charset="0"/>
              </a:rPr>
              <a:t>Some Christians are full of excuses.</a:t>
            </a:r>
          </a:p>
        </p:txBody>
      </p:sp>
    </p:spTree>
    <p:extLst>
      <p:ext uri="{BB962C8B-B14F-4D97-AF65-F5344CB8AC3E}">
        <p14:creationId xmlns:p14="http://schemas.microsoft.com/office/powerpoint/2010/main" val="107867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Corbel" charset="0"/>
                <a:ea typeface="Corbel" charset="0"/>
                <a:cs typeface="Corbel" charset="0"/>
              </a:rPr>
              <a:t>Why Should We Try to Reach the Lost?</a:t>
            </a:r>
          </a:p>
        </p:txBody>
      </p:sp>
      <p:sp>
        <p:nvSpPr>
          <p:cNvPr id="3" name="Content Placeholder 2"/>
          <p:cNvSpPr>
            <a:spLocks noGrp="1"/>
          </p:cNvSpPr>
          <p:nvPr>
            <p:ph idx="1"/>
          </p:nvPr>
        </p:nvSpPr>
        <p:spPr/>
        <p:txBody>
          <a:bodyPr>
            <a:noAutofit/>
          </a:bodyPr>
          <a:lstStyle/>
          <a:p>
            <a:pPr marL="0" indent="0" algn="ctr">
              <a:spcBef>
                <a:spcPts val="0"/>
              </a:spcBef>
              <a:buNone/>
            </a:pPr>
            <a:r>
              <a:rPr lang="en-US" dirty="0">
                <a:latin typeface="Corbel" charset="0"/>
                <a:ea typeface="Corbel" charset="0"/>
                <a:cs typeface="Corbel" charset="0"/>
              </a:rPr>
              <a:t>Go therefore and make disciples of all nations, baptizing them in the name of the Father and of the Son and of the Holy Spirit, teaching them to observe all that I have commanded you. And behold, I am with you always, to the end of the age.</a:t>
            </a:r>
          </a:p>
          <a:p>
            <a:pPr marL="0" indent="0" algn="ctr">
              <a:spcBef>
                <a:spcPts val="0"/>
              </a:spcBef>
              <a:buNone/>
            </a:pPr>
            <a:r>
              <a:rPr lang="en-US" sz="3000" dirty="0">
                <a:latin typeface="Corbel" charset="0"/>
                <a:ea typeface="Corbel" charset="0"/>
                <a:cs typeface="Corbel" charset="0"/>
              </a:rPr>
              <a:t>Matthew 28.19-20</a:t>
            </a:r>
          </a:p>
        </p:txBody>
      </p:sp>
    </p:spTree>
    <p:extLst>
      <p:ext uri="{BB962C8B-B14F-4D97-AF65-F5344CB8AC3E}">
        <p14:creationId xmlns:p14="http://schemas.microsoft.com/office/powerpoint/2010/main" val="348275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Corbel" charset="0"/>
                <a:ea typeface="Corbel" charset="0"/>
                <a:cs typeface="Corbel" charset="0"/>
              </a:rPr>
              <a:t>Why Should We Try to Reach the Lost?</a:t>
            </a:r>
          </a:p>
        </p:txBody>
      </p:sp>
      <p:sp>
        <p:nvSpPr>
          <p:cNvPr id="3" name="Content Placeholder 2"/>
          <p:cNvSpPr>
            <a:spLocks noGrp="1"/>
          </p:cNvSpPr>
          <p:nvPr>
            <p:ph idx="1"/>
          </p:nvPr>
        </p:nvSpPr>
        <p:spPr/>
        <p:txBody>
          <a:bodyPr>
            <a:noAutofit/>
          </a:bodyPr>
          <a:lstStyle/>
          <a:p>
            <a:pPr marL="0" indent="0" algn="ctr">
              <a:spcBef>
                <a:spcPts val="0"/>
              </a:spcBef>
              <a:buNone/>
            </a:pPr>
            <a:r>
              <a:rPr lang="en-US" sz="3600" dirty="0">
                <a:latin typeface="Corbel" charset="0"/>
                <a:ea typeface="Corbel" charset="0"/>
                <a:cs typeface="Corbel" charset="0"/>
              </a:rPr>
              <a:t>You shall love the Lord your God with all your heart and with all your soul and with all your strength and with all your mind, and your neighbor as yourself.</a:t>
            </a:r>
          </a:p>
          <a:p>
            <a:pPr marL="0" indent="0" algn="ctr">
              <a:spcBef>
                <a:spcPts val="0"/>
              </a:spcBef>
              <a:buNone/>
            </a:pPr>
            <a:r>
              <a:rPr lang="en-US" sz="3000" dirty="0">
                <a:latin typeface="Corbel" charset="0"/>
                <a:ea typeface="Corbel" charset="0"/>
                <a:cs typeface="Corbel" charset="0"/>
              </a:rPr>
              <a:t>Luke 10.27; cf. 1 Tim. 2.4</a:t>
            </a:r>
          </a:p>
        </p:txBody>
      </p:sp>
    </p:spTree>
    <p:extLst>
      <p:ext uri="{BB962C8B-B14F-4D97-AF65-F5344CB8AC3E}">
        <p14:creationId xmlns:p14="http://schemas.microsoft.com/office/powerpoint/2010/main" val="3038123407"/>
      </p:ext>
    </p:extLst>
  </p:cSld>
  <p:clrMapOvr>
    <a:masterClrMapping/>
  </p:clrMapOvr>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416</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Corbel</vt:lpstr>
      <vt:lpstr>6_Office Theme</vt:lpstr>
      <vt:lpstr>PowerPoint Presentation</vt:lpstr>
      <vt:lpstr>What Is Personal Work/Evangelism?</vt:lpstr>
      <vt:lpstr>What Is Personal Work/Evangelism?</vt:lpstr>
      <vt:lpstr>What Is Personal Work/Evangelism?</vt:lpstr>
      <vt:lpstr>What Is Personal Work/Evangelism?</vt:lpstr>
      <vt:lpstr>Advantages of Doing Personal Work</vt:lpstr>
      <vt:lpstr>Some Hindrances to Spreading the Gospel</vt:lpstr>
      <vt:lpstr>Why Should We Try to Reach the Lost?</vt:lpstr>
      <vt:lpstr>Why Should We Try to Reach the Lost?</vt:lpstr>
      <vt:lpstr>Why Should We Try to Reach the Lost?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Franklin Drive Church of Christ</dc:creator>
  <cp:lastModifiedBy>Franklin Drive Church of Christ</cp:lastModifiedBy>
  <cp:revision>1</cp:revision>
  <dcterms:created xsi:type="dcterms:W3CDTF">2016-10-20T16:41:06Z</dcterms:created>
  <dcterms:modified xsi:type="dcterms:W3CDTF">2016-10-20T16:41:28Z</dcterms:modified>
</cp:coreProperties>
</file>