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514" r:id="rId2"/>
    <p:sldId id="6515" r:id="rId3"/>
    <p:sldId id="6516" r:id="rId4"/>
    <p:sldId id="651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FE89-B693-8D4F-6A2A-A07D30DC2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21984F-9C48-8B2D-9A22-D70E80F2A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59E254-92C8-01CB-6648-D0B30F3C46D4}"/>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4CF00F87-9FE7-AB34-6453-B497CB489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5EFB1-76ED-33EC-BCB6-128F02057370}"/>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165610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FAE1-AE75-12A4-9C16-3E50BC926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0DA89-C514-DEA5-3835-34B42B519C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6EC49-0D10-FACD-12F9-D60949AF3938}"/>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8E7CE2B0-88D9-C2A5-D0D9-C16FBEBCB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A9AEB-CB12-6895-E2B7-CDBCA6225948}"/>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242423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5241F-5BA5-B543-9FA2-A4C7B25BD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728FF6-17F1-151A-F6C7-FEA0ECCCE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509BD-D76C-F190-C673-270829C7D6AE}"/>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0F88495F-24DF-7B40-B48F-36D7FB40F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A3E3A-3EF3-B18C-308B-16CEE0CD70BD}"/>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159492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A83B-B80A-AFD2-071C-A80669C1062A}"/>
              </a:ext>
            </a:extLst>
          </p:cNvPr>
          <p:cNvSpPr>
            <a:spLocks noGrp="1"/>
          </p:cNvSpPr>
          <p:nvPr>
            <p:ph type="title"/>
          </p:nvPr>
        </p:nvSpPr>
        <p:spPr/>
        <p:txBody>
          <a:bodyPr/>
          <a:lstStyle>
            <a:lvl1pPr marL="0" indent="0">
              <a:lnSpc>
                <a:spcPct val="100000"/>
              </a:lnSpc>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EBFB921-4948-3B70-0E5A-52A4321374F6}"/>
              </a:ext>
            </a:extLst>
          </p:cNvPr>
          <p:cNvSpPr>
            <a:spLocks noGrp="1"/>
          </p:cNvSpPr>
          <p:nvPr>
            <p:ph idx="1"/>
          </p:nvPr>
        </p:nvSpPr>
        <p:spPr/>
        <p:txBody>
          <a:bodyPr/>
          <a:lstStyle>
            <a:lvl1pPr marL="0" indent="0">
              <a:lnSpc>
                <a:spcPct val="100000"/>
              </a:lnSpc>
              <a:spcBef>
                <a:spcPts val="0"/>
              </a:spcBef>
              <a:buNone/>
              <a:defRPr b="1">
                <a:solidFill>
                  <a:schemeClr val="bg1"/>
                </a:solidFill>
                <a:latin typeface="Corbel" panose="020B0503020204020204" pitchFamily="34" charset="0"/>
              </a:defRPr>
            </a:lvl1pPr>
            <a:lvl2pPr marL="0" indent="0">
              <a:lnSpc>
                <a:spcPct val="100000"/>
              </a:lnSpc>
              <a:spcBef>
                <a:spcPts val="0"/>
              </a:spcBef>
              <a:buNone/>
              <a:defRPr b="1">
                <a:solidFill>
                  <a:schemeClr val="bg1"/>
                </a:solidFill>
                <a:latin typeface="Corbel" panose="020B0503020204020204" pitchFamily="34" charset="0"/>
              </a:defRPr>
            </a:lvl2pPr>
            <a:lvl3pPr marL="0" indent="0">
              <a:lnSpc>
                <a:spcPct val="100000"/>
              </a:lnSpc>
              <a:spcBef>
                <a:spcPts val="0"/>
              </a:spcBef>
              <a:buNone/>
              <a:defRPr b="1">
                <a:solidFill>
                  <a:schemeClr val="bg1"/>
                </a:solidFill>
                <a:latin typeface="Corbel" panose="020B0503020204020204" pitchFamily="34" charset="0"/>
              </a:defRPr>
            </a:lvl3pPr>
            <a:lvl4pPr marL="0" indent="0">
              <a:lnSpc>
                <a:spcPct val="100000"/>
              </a:lnSpc>
              <a:spcBef>
                <a:spcPts val="0"/>
              </a:spcBef>
              <a:buNone/>
              <a:defRPr b="1">
                <a:solidFill>
                  <a:schemeClr val="bg1"/>
                </a:solidFill>
                <a:latin typeface="Corbel" panose="020B0503020204020204" pitchFamily="34" charset="0"/>
              </a:defRPr>
            </a:lvl4pPr>
            <a:lvl5pPr marL="0" indent="0">
              <a:lnSpc>
                <a:spcPct val="100000"/>
              </a:lnSpc>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D2F3B-3A87-CB0F-C5AB-599CAA6A99B2}"/>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C9FB5F3F-B39D-7051-0C7D-73615396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1004-ABB2-94BD-ABD5-E0F1FE645E66}"/>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53144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4A5B-3FA5-25BC-48D0-98EE3E4E1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2743C-7441-CFA6-65FF-94A718AAD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EA75-B554-936C-613D-94749533C043}"/>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BC7EA9C4-2438-85F5-9D25-000197CFA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CB73F-BD12-D156-765F-22B18FE4DFBE}"/>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119337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940E-1FFB-8B79-CE40-3ECC314F3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855F2-F59A-3DA6-83DE-0B44C30BE4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C3D7AA-DAAF-8D01-9043-2F4DA5411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8FEE7-C9EC-68AF-B75A-F6DDC3FEA5A3}"/>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6" name="Footer Placeholder 5">
            <a:extLst>
              <a:ext uri="{FF2B5EF4-FFF2-40B4-BE49-F238E27FC236}">
                <a16:creationId xmlns:a16="http://schemas.microsoft.com/office/drawing/2014/main" id="{0F844DAA-AC30-497F-945B-70EB60707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40ABA-904D-4E1C-3608-D9943E649395}"/>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135555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BE27-F6C7-7251-1FEA-1EC113590C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763752-E48F-7565-8521-BE8E97151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AE6D1-F303-A4DB-3D65-C1055B030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F7F46F-1EB4-0606-1D45-64FBBD13A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92C2B-41C6-DC55-6783-079131EDB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71E78F-F2FC-20DF-7C37-B225DB35391B}"/>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8" name="Footer Placeholder 7">
            <a:extLst>
              <a:ext uri="{FF2B5EF4-FFF2-40B4-BE49-F238E27FC236}">
                <a16:creationId xmlns:a16="http://schemas.microsoft.com/office/drawing/2014/main" id="{8E56B927-D4A0-94B0-4D73-4B3769A3EC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46C2CB-47C6-A219-0A08-FD05C0014084}"/>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352558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8B66-FE0F-C98B-D121-1EE3AD1A6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53F97F-F8B7-F456-F051-7BC138C06815}"/>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4" name="Footer Placeholder 3">
            <a:extLst>
              <a:ext uri="{FF2B5EF4-FFF2-40B4-BE49-F238E27FC236}">
                <a16:creationId xmlns:a16="http://schemas.microsoft.com/office/drawing/2014/main" id="{7A5B72F1-EAA6-2FA3-4740-0552C1F7E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829AD-37F7-AA12-B1CB-FDAF432EB485}"/>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42157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BD29D-5961-1B24-6D6A-553DC2F4AEAC}"/>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3" name="Footer Placeholder 2">
            <a:extLst>
              <a:ext uri="{FF2B5EF4-FFF2-40B4-BE49-F238E27FC236}">
                <a16:creationId xmlns:a16="http://schemas.microsoft.com/office/drawing/2014/main" id="{E9D1D118-05A3-178C-7E54-F50DE993BD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4FF6A-A019-35EF-E06F-65E51C8B53A4}"/>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329152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BDF9-CC0C-272C-0BFB-E5178C4B8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F52060-4C81-A936-C7D6-1586A9567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109EC-A99E-12E0-B873-BF443A1BB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A4AE6-1A18-71BA-F898-E13752AB8B58}"/>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6" name="Footer Placeholder 5">
            <a:extLst>
              <a:ext uri="{FF2B5EF4-FFF2-40B4-BE49-F238E27FC236}">
                <a16:creationId xmlns:a16="http://schemas.microsoft.com/office/drawing/2014/main" id="{DB1EAE81-FE68-33A4-D7B3-5D347C74C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3ACC9-CC9D-93CE-2C1B-C5978EC9BE1F}"/>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379283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8C26-F74D-971A-8C6F-6CAAA59FD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63C6A-986E-7EFE-0459-0102E05B5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29D1FA-98F2-71E2-6794-A4F1EAEB4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E7B219-8138-EEDD-344E-AE9D4D4F8476}"/>
              </a:ext>
            </a:extLst>
          </p:cNvPr>
          <p:cNvSpPr>
            <a:spLocks noGrp="1"/>
          </p:cNvSpPr>
          <p:nvPr>
            <p:ph type="dt" sz="half" idx="10"/>
          </p:nvPr>
        </p:nvSpPr>
        <p:spPr/>
        <p:txBody>
          <a:bodyPr/>
          <a:lstStyle/>
          <a:p>
            <a:fld id="{6E1F578C-8DC3-FB44-9BFE-C7ADE9071E73}" type="datetimeFigureOut">
              <a:rPr lang="en-US" smtClean="0"/>
              <a:t>4/24/2023</a:t>
            </a:fld>
            <a:endParaRPr lang="en-US"/>
          </a:p>
        </p:txBody>
      </p:sp>
      <p:sp>
        <p:nvSpPr>
          <p:cNvPr id="6" name="Footer Placeholder 5">
            <a:extLst>
              <a:ext uri="{FF2B5EF4-FFF2-40B4-BE49-F238E27FC236}">
                <a16:creationId xmlns:a16="http://schemas.microsoft.com/office/drawing/2014/main" id="{F719B2BB-DDF7-7B01-E259-AA147C172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E0F4B-6E13-FF39-6930-418EC4B3C8C1}"/>
              </a:ext>
            </a:extLst>
          </p:cNvPr>
          <p:cNvSpPr>
            <a:spLocks noGrp="1"/>
          </p:cNvSpPr>
          <p:nvPr>
            <p:ph type="sldNum" sz="quarter" idx="12"/>
          </p:nvPr>
        </p:nvSpPr>
        <p:spPr/>
        <p:txBody>
          <a:bodyPr/>
          <a:lstStyle/>
          <a:p>
            <a:fld id="{5CD09BAD-7477-7247-9F61-AB8186BDFEB0}" type="slidenum">
              <a:rPr lang="en-US" smtClean="0"/>
              <a:t>‹#›</a:t>
            </a:fld>
            <a:endParaRPr lang="en-US"/>
          </a:p>
        </p:txBody>
      </p:sp>
    </p:spTree>
    <p:extLst>
      <p:ext uri="{BB962C8B-B14F-4D97-AF65-F5344CB8AC3E}">
        <p14:creationId xmlns:p14="http://schemas.microsoft.com/office/powerpoint/2010/main" val="423069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27C8B-0A34-3FBC-8F42-592BD3383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29A2A-E55D-4346-7F65-F01CEE8FD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71087-53D5-4A0F-1996-C1A35CC33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F578C-8DC3-FB44-9BFE-C7ADE9071E73}" type="datetimeFigureOut">
              <a:rPr lang="en-US" smtClean="0"/>
              <a:t>4/24/2023</a:t>
            </a:fld>
            <a:endParaRPr lang="en-US"/>
          </a:p>
        </p:txBody>
      </p:sp>
      <p:sp>
        <p:nvSpPr>
          <p:cNvPr id="5" name="Footer Placeholder 4">
            <a:extLst>
              <a:ext uri="{FF2B5EF4-FFF2-40B4-BE49-F238E27FC236}">
                <a16:creationId xmlns:a16="http://schemas.microsoft.com/office/drawing/2014/main" id="{77CD128F-40AD-29DF-88B0-E36F0A765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35A437-BB0F-A4DE-0CB3-CA3068424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09BAD-7477-7247-9F61-AB8186BDFEB0}" type="slidenum">
              <a:rPr lang="en-US" smtClean="0"/>
              <a:t>‹#›</a:t>
            </a:fld>
            <a:endParaRPr lang="en-US"/>
          </a:p>
        </p:txBody>
      </p:sp>
    </p:spTree>
    <p:extLst>
      <p:ext uri="{BB962C8B-B14F-4D97-AF65-F5344CB8AC3E}">
        <p14:creationId xmlns:p14="http://schemas.microsoft.com/office/powerpoint/2010/main" val="364007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9418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BFF0-9D27-6EEB-2820-1453EF95970D}"/>
              </a:ext>
            </a:extLst>
          </p:cNvPr>
          <p:cNvSpPr>
            <a:spLocks noGrp="1"/>
          </p:cNvSpPr>
          <p:nvPr>
            <p:ph type="title"/>
          </p:nvPr>
        </p:nvSpPr>
        <p:spPr/>
        <p:txBody>
          <a:bodyPr/>
          <a:lstStyle/>
          <a:p>
            <a:r>
              <a:rPr lang="en-US" dirty="0"/>
              <a:t>The Eldership in the Old Testament</a:t>
            </a:r>
          </a:p>
        </p:txBody>
      </p:sp>
      <p:sp>
        <p:nvSpPr>
          <p:cNvPr id="3" name="Content Placeholder 2">
            <a:extLst>
              <a:ext uri="{FF2B5EF4-FFF2-40B4-BE49-F238E27FC236}">
                <a16:creationId xmlns:a16="http://schemas.microsoft.com/office/drawing/2014/main" id="{8F567885-6B06-B937-11EF-F6801D4DCF05}"/>
              </a:ext>
            </a:extLst>
          </p:cNvPr>
          <p:cNvSpPr>
            <a:spLocks noGrp="1"/>
          </p:cNvSpPr>
          <p:nvPr>
            <p:ph idx="1"/>
          </p:nvPr>
        </p:nvSpPr>
        <p:spPr/>
        <p:txBody>
          <a:bodyPr>
            <a:noAutofit/>
          </a:bodyPr>
          <a:lstStyle/>
          <a:p>
            <a:pPr>
              <a:lnSpc>
                <a:spcPct val="150000"/>
              </a:lnSpc>
            </a:pPr>
            <a:r>
              <a:rPr lang="en-US" sz="3000" dirty="0"/>
              <a:t>They had to meet QUALIFICATIONS.</a:t>
            </a:r>
          </a:p>
          <a:p>
            <a:pPr>
              <a:lnSpc>
                <a:spcPct val="150000"/>
              </a:lnSpc>
            </a:pPr>
            <a:r>
              <a:rPr lang="en-US" sz="3000" dirty="0"/>
              <a:t>They served as REPRESENTATIVES of the community.</a:t>
            </a:r>
          </a:p>
          <a:p>
            <a:pPr>
              <a:lnSpc>
                <a:spcPct val="150000"/>
              </a:lnSpc>
            </a:pPr>
            <a:r>
              <a:rPr lang="en-US" sz="3000" dirty="0"/>
              <a:t>They were the TEACHERS of the law.</a:t>
            </a:r>
          </a:p>
          <a:p>
            <a:pPr>
              <a:lnSpc>
                <a:spcPct val="150000"/>
              </a:lnSpc>
            </a:pPr>
            <a:r>
              <a:rPr lang="en-US" sz="3000" dirty="0"/>
              <a:t>They were the JUDGES of all matters.</a:t>
            </a:r>
          </a:p>
          <a:p>
            <a:pPr>
              <a:lnSpc>
                <a:spcPct val="150000"/>
              </a:lnSpc>
            </a:pPr>
            <a:r>
              <a:rPr lang="en-US" sz="3000" dirty="0"/>
              <a:t>They were responsible for the community’s FAITHFULNESS.</a:t>
            </a:r>
          </a:p>
        </p:txBody>
      </p:sp>
    </p:spTree>
    <p:extLst>
      <p:ext uri="{BB962C8B-B14F-4D97-AF65-F5344CB8AC3E}">
        <p14:creationId xmlns:p14="http://schemas.microsoft.com/office/powerpoint/2010/main" val="4207756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BFF0-9D27-6EEB-2820-1453EF95970D}"/>
              </a:ext>
            </a:extLst>
          </p:cNvPr>
          <p:cNvSpPr>
            <a:spLocks noGrp="1"/>
          </p:cNvSpPr>
          <p:nvPr>
            <p:ph type="title"/>
          </p:nvPr>
        </p:nvSpPr>
        <p:spPr/>
        <p:txBody>
          <a:bodyPr/>
          <a:lstStyle/>
          <a:p>
            <a:r>
              <a:rPr lang="en-US" dirty="0"/>
              <a:t>The Eldership in the Gospel Accounts</a:t>
            </a:r>
          </a:p>
        </p:txBody>
      </p:sp>
      <p:sp>
        <p:nvSpPr>
          <p:cNvPr id="3" name="Content Placeholder 2">
            <a:extLst>
              <a:ext uri="{FF2B5EF4-FFF2-40B4-BE49-F238E27FC236}">
                <a16:creationId xmlns:a16="http://schemas.microsoft.com/office/drawing/2014/main" id="{8F567885-6B06-B937-11EF-F6801D4DCF05}"/>
              </a:ext>
            </a:extLst>
          </p:cNvPr>
          <p:cNvSpPr>
            <a:spLocks noGrp="1"/>
          </p:cNvSpPr>
          <p:nvPr>
            <p:ph idx="1"/>
          </p:nvPr>
        </p:nvSpPr>
        <p:spPr/>
        <p:txBody>
          <a:bodyPr>
            <a:noAutofit/>
          </a:bodyPr>
          <a:lstStyle/>
          <a:p>
            <a:r>
              <a:rPr lang="en-US" sz="3200" dirty="0"/>
              <a:t>They had a necessary PERSUASION over the community but abused their power.</a:t>
            </a:r>
          </a:p>
          <a:p>
            <a:endParaRPr lang="en-US" sz="3200" dirty="0"/>
          </a:p>
          <a:p>
            <a:r>
              <a:rPr lang="en-US" sz="3200" dirty="0"/>
              <a:t>They had the right (and responsibility) to challenge Jesus as the PROTECTORS of Israel but refused to examine His teachings honestly.</a:t>
            </a:r>
          </a:p>
          <a:p>
            <a:endParaRPr lang="en-US" sz="3200" dirty="0"/>
          </a:p>
          <a:p>
            <a:r>
              <a:rPr lang="en-US" sz="3200" dirty="0"/>
              <a:t>All these things culminated in the PERSECUTION of King Jesus rather than natural submission to His authority.</a:t>
            </a:r>
          </a:p>
        </p:txBody>
      </p:sp>
    </p:spTree>
    <p:extLst>
      <p:ext uri="{BB962C8B-B14F-4D97-AF65-F5344CB8AC3E}">
        <p14:creationId xmlns:p14="http://schemas.microsoft.com/office/powerpoint/2010/main" val="14678018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67885-6B06-B937-11EF-F6801D4DCF05}"/>
              </a:ext>
            </a:extLst>
          </p:cNvPr>
          <p:cNvSpPr>
            <a:spLocks noGrp="1"/>
          </p:cNvSpPr>
          <p:nvPr>
            <p:ph idx="1"/>
          </p:nvPr>
        </p:nvSpPr>
        <p:spPr>
          <a:xfrm>
            <a:off x="419100" y="1435534"/>
            <a:ext cx="11353800" cy="3986932"/>
          </a:xfrm>
        </p:spPr>
        <p:txBody>
          <a:bodyPr>
            <a:noAutofit/>
          </a:bodyPr>
          <a:lstStyle/>
          <a:p>
            <a:pPr algn="ctr"/>
            <a:r>
              <a:rPr lang="en-US" sz="4600" dirty="0"/>
              <a:t>We must take the biblical commentary of failed leadership and learn from it. Our elders must “sit at the city gate,” watching over us and holding us accountable to the precepts of God as we mature in Christ. </a:t>
            </a:r>
          </a:p>
        </p:txBody>
      </p:sp>
    </p:spTree>
    <p:extLst>
      <p:ext uri="{BB962C8B-B14F-4D97-AF65-F5344CB8AC3E}">
        <p14:creationId xmlns:p14="http://schemas.microsoft.com/office/powerpoint/2010/main" val="25610219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Corbel</vt:lpstr>
      <vt:lpstr>15_Office Theme</vt:lpstr>
      <vt:lpstr>PowerPoint Presentation</vt:lpstr>
      <vt:lpstr>The Eldership in the Old Testament</vt:lpstr>
      <vt:lpstr>The Eldership in the Gospel Accounts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Allgor</dc:creator>
  <cp:lastModifiedBy>Daniel Allgor</cp:lastModifiedBy>
  <cp:revision>1</cp:revision>
  <dcterms:created xsi:type="dcterms:W3CDTF">2023-04-24T22:10:32Z</dcterms:created>
  <dcterms:modified xsi:type="dcterms:W3CDTF">2023-04-24T22:10:59Z</dcterms:modified>
</cp:coreProperties>
</file>