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68"/>
    <p:restoredTop sz="90952"/>
  </p:normalViewPr>
  <p:slideViewPr>
    <p:cSldViewPr showGuides="1">
      <p:cViewPr varScale="1">
        <p:scale>
          <a:sx n="107" d="100"/>
          <a:sy n="107" d="100"/>
        </p:scale>
        <p:origin x="176" y="26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086AB9-D26E-9B4F-B53C-F495E7F610F4}" type="datetimeFigureOut">
              <a:rPr lang="en-US" smtClean="0"/>
              <a:t>3/1/23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70E88B-F792-174A-B53B-5BC4F2446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704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70E88B-F792-174A-B53B-5BC4F2446AF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8119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70E88B-F792-174A-B53B-5BC4F2446AF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125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939985"/>
      </p:ext>
    </p:extLst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201957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846774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76096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494935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578213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294541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784270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070644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811146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287030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3/1/23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069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>
    <p:fade thruBlk="1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DA4A6E1F-C17A-951D-6B17-20D356508EA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47700" y="762000"/>
            <a:ext cx="10896600" cy="1143000"/>
          </a:xfrm>
        </p:spPr>
        <p:txBody>
          <a:bodyPr anchor="ctr">
            <a:normAutofit/>
          </a:bodyPr>
          <a:lstStyle/>
          <a:p>
            <a:r>
              <a:rPr lang="en-US" altLang="en-US" sz="4400" b="1" dirty="0">
                <a:latin typeface="Eras Bold ITC" panose="020B0602030504020804" pitchFamily="34" charset="77"/>
              </a:rPr>
              <a:t>Can We Understand The Bible Alike?</a:t>
            </a:r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D3C023F6-1448-31D9-55B3-8794F61468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7850" y="2057400"/>
            <a:ext cx="3416300" cy="301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CA8EED26-5EE5-88D8-865E-F4DE0B54D9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US" altLang="en-US" dirty="0"/>
              <a:t>Someone asks the Question:</a:t>
            </a:r>
            <a:br>
              <a:rPr lang="en-US" altLang="en-US" dirty="0"/>
            </a:br>
            <a:r>
              <a:rPr lang="en-US" altLang="en-US" sz="3600" b="1" dirty="0">
                <a:solidFill>
                  <a:srgbClr val="C00000"/>
                </a:solidFill>
              </a:rPr>
              <a:t>“Can We Know The Bible Perfectly?”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D3C50DA1-DC51-DF2F-D9FC-D8B78C1F96F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825625"/>
            <a:ext cx="10744200" cy="435133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3200" dirty="0"/>
              <a:t>“For everyone who partakes only of milk is unskilled in the word of righteousness, for he is a babe. But solid food belongs to those who are of full age, that is, those who by reason of use have their senses exercised to discern both good and evil.” </a:t>
            </a:r>
            <a:r>
              <a:rPr lang="en-US" altLang="en-US" sz="3200" b="1" dirty="0">
                <a:solidFill>
                  <a:srgbClr val="FF0000"/>
                </a:solidFill>
              </a:rPr>
              <a:t>Hebrews 5:13-14</a:t>
            </a:r>
            <a:endParaRPr lang="en-US" altLang="en-US" sz="320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3200" dirty="0"/>
              <a:t>“But grow in the grace and knowledge of our Lord Jesus Christ…” </a:t>
            </a:r>
            <a:r>
              <a:rPr lang="en-US" altLang="en-US" sz="3200" b="1" dirty="0">
                <a:solidFill>
                  <a:srgbClr val="FF0000"/>
                </a:solidFill>
              </a:rPr>
              <a:t>2 Peter 3:18</a:t>
            </a:r>
          </a:p>
          <a:p>
            <a:pPr>
              <a:lnSpc>
                <a:spcPct val="90000"/>
              </a:lnSpc>
            </a:pPr>
            <a:r>
              <a:rPr lang="en-US" altLang="en-US" sz="3200" dirty="0"/>
              <a:t>“So then faith comes by hearing, and hearing by the word of God” </a:t>
            </a:r>
            <a:r>
              <a:rPr lang="en-US" altLang="en-US" sz="3200" b="1" dirty="0">
                <a:solidFill>
                  <a:srgbClr val="FF0000"/>
                </a:solidFill>
              </a:rPr>
              <a:t>Romans 10:17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4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297165A-4694-E6B7-6A99-4862A56D50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latin typeface="Eras Medium ITC" panose="020F0502020204030204" pitchFamily="34" charset="0"/>
                <a:cs typeface="Eras Medium ITC" panose="020F0502020204030204" pitchFamily="34" charset="0"/>
              </a:rPr>
              <a:t>What I </a:t>
            </a:r>
            <a:r>
              <a:rPr lang="en-US" altLang="en-US" dirty="0">
                <a:highlight>
                  <a:srgbClr val="FFFF00"/>
                </a:highlight>
                <a:latin typeface="Eras Medium ITC" panose="020F0502020204030204" pitchFamily="34" charset="0"/>
                <a:cs typeface="Eras Medium ITC" panose="020F0502020204030204" pitchFamily="34" charset="0"/>
              </a:rPr>
              <a:t>CAN</a:t>
            </a:r>
            <a:r>
              <a:rPr lang="en-US" altLang="en-US" dirty="0">
                <a:latin typeface="Eras Medium ITC" panose="020F0502020204030204" pitchFamily="34" charset="0"/>
                <a:cs typeface="Eras Medium ITC" panose="020F0502020204030204" pitchFamily="34" charset="0"/>
              </a:rPr>
              <a:t> Affirm About the Bible: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18588ED-3648-C7A3-8A43-E7760E59F1F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371600" y="1371600"/>
            <a:ext cx="8610600" cy="1600200"/>
          </a:xfrm>
          <a:solidFill>
            <a:srgbClr val="FFFF00"/>
          </a:solidFill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>
            <a:noAutofit/>
          </a:bodyPr>
          <a:lstStyle/>
          <a:p>
            <a:r>
              <a:rPr lang="en-US" altLang="en-US" sz="3200" b="1" dirty="0"/>
              <a:t>REVELATION:</a:t>
            </a:r>
            <a:r>
              <a:rPr lang="en-US" altLang="en-US" sz="3200" dirty="0"/>
              <a:t> “an uncovering. To uncover, unveil.”</a:t>
            </a:r>
          </a:p>
          <a:p>
            <a:r>
              <a:rPr lang="en-US" altLang="en-US" sz="3200" dirty="0"/>
              <a:t>Objectively, the truth declared to men in the Gospel, Rom. 1:17; 1 Cor. 2:10; Gal. 3:23</a:t>
            </a:r>
            <a:endParaRPr lang="en-US" altLang="en-US" sz="3200" b="1" dirty="0"/>
          </a:p>
        </p:txBody>
      </p:sp>
      <p:sp>
        <p:nvSpPr>
          <p:cNvPr id="1028" name="Text Box 4">
            <a:extLst>
              <a:ext uri="{FF2B5EF4-FFF2-40B4-BE49-F238E27FC236}">
                <a16:creationId xmlns:a16="http://schemas.microsoft.com/office/drawing/2014/main" id="{BACED231-6E2C-61E5-3F8E-8B297154E3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3124200"/>
            <a:ext cx="834390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en-US" b="1" dirty="0">
                <a:solidFill>
                  <a:schemeClr val="accent1"/>
                </a:solidFill>
                <a:latin typeface="Arial" panose="020B0604020202020204" pitchFamily="34" charset="0"/>
              </a:rPr>
              <a:t>Man can understand what God reveals to him in the Word, </a:t>
            </a:r>
            <a:r>
              <a:rPr lang="en-US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Ephesians 3:3-4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en-US" b="1" dirty="0">
                <a:solidFill>
                  <a:schemeClr val="accent1"/>
                </a:solidFill>
                <a:latin typeface="Arial" panose="020B0604020202020204" pitchFamily="34" charset="0"/>
              </a:rPr>
              <a:t>Man can learn in the Bible what to do to be saved &amp; remain saved, </a:t>
            </a:r>
            <a:r>
              <a:rPr lang="en-US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2 Peter 1:2-3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en-US" b="1" dirty="0">
                <a:solidFill>
                  <a:schemeClr val="accent1"/>
                </a:solidFill>
                <a:latin typeface="Arial" panose="020B0604020202020204" pitchFamily="34" charset="0"/>
              </a:rPr>
              <a:t>CONCLUSION: What I know and must know to be right with God and to go to heaven can be found in the Bible!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C0F56E9-82DF-7514-C369-2149063770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5400" dirty="0">
                <a:latin typeface="Optima" panose="02000503060000020004" pitchFamily="2" charset="0"/>
              </a:rPr>
              <a:t>What </a:t>
            </a:r>
            <a:r>
              <a:rPr lang="en-US" altLang="en-US" sz="5400" dirty="0">
                <a:highlight>
                  <a:srgbClr val="00FF00"/>
                </a:highlight>
                <a:latin typeface="Optima" panose="02000503060000020004" pitchFamily="2" charset="0"/>
              </a:rPr>
              <a:t>Is</a:t>
            </a:r>
            <a:r>
              <a:rPr lang="en-US" altLang="en-US" sz="5400" dirty="0">
                <a:latin typeface="Optima" panose="02000503060000020004" pitchFamily="2" charset="0"/>
              </a:rPr>
              <a:t> Man’s Purpose on Earth?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54630251-86E2-B824-A3D8-7F7C507284D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noFill/>
          <a:ln w="31750">
            <a:solidFill>
              <a:srgbClr val="FFFF00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altLang="en-US" sz="3600" dirty="0">
                <a:latin typeface="Optima" panose="02000503060000020004" pitchFamily="2" charset="0"/>
              </a:rPr>
              <a:t>“And He has made from one blood every nation of men to dwell on all the face of the earth, and has determined their </a:t>
            </a:r>
            <a:r>
              <a:rPr lang="en-US" altLang="en-US" sz="3600" dirty="0" err="1">
                <a:latin typeface="Optima" panose="02000503060000020004" pitchFamily="2" charset="0"/>
              </a:rPr>
              <a:t>preappointed</a:t>
            </a:r>
            <a:r>
              <a:rPr lang="en-US" altLang="en-US" sz="3600" dirty="0">
                <a:latin typeface="Optima" panose="02000503060000020004" pitchFamily="2" charset="0"/>
              </a:rPr>
              <a:t> times and the boundaries of their habitation, </a:t>
            </a:r>
            <a:r>
              <a:rPr lang="en-US" altLang="en-US" sz="3600" dirty="0">
                <a:highlight>
                  <a:srgbClr val="00FF00"/>
                </a:highlight>
                <a:latin typeface="Optima" panose="02000503060000020004" pitchFamily="2" charset="0"/>
              </a:rPr>
              <a:t>so that they should seek the Lord</a:t>
            </a:r>
            <a:r>
              <a:rPr lang="en-US" altLang="en-US" sz="3600" dirty="0">
                <a:latin typeface="Optima" panose="02000503060000020004" pitchFamily="2" charset="0"/>
              </a:rPr>
              <a:t>, in the hope that they might grope for Him and find Him, though He is not far from each one of us; for in Him we live and move and have our being…” </a:t>
            </a:r>
            <a:r>
              <a:rPr lang="en-US" altLang="en-US" sz="3600" b="1" dirty="0">
                <a:solidFill>
                  <a:srgbClr val="FF0000"/>
                </a:solidFill>
                <a:latin typeface="Optima" panose="02000503060000020004" pitchFamily="2" charset="0"/>
              </a:rPr>
              <a:t>Acts 17:26-29</a:t>
            </a:r>
            <a:endParaRPr lang="en-US" altLang="en-US" sz="3600" dirty="0">
              <a:solidFill>
                <a:srgbClr val="FF0000"/>
              </a:solidFill>
              <a:latin typeface="Optima" panose="02000503060000020004" pitchFamily="2" charset="0"/>
            </a:endParaRPr>
          </a:p>
        </p:txBody>
      </p:sp>
      <p:sp>
        <p:nvSpPr>
          <p:cNvPr id="5124" name="AutoShape 4">
            <a:extLst>
              <a:ext uri="{FF2B5EF4-FFF2-40B4-BE49-F238E27FC236}">
                <a16:creationId xmlns:a16="http://schemas.microsoft.com/office/drawing/2014/main" id="{F9C08254-5B78-6AC9-7B61-C7AD79429F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447800"/>
            <a:ext cx="10515600" cy="4419600"/>
          </a:xfrm>
          <a:prstGeom prst="upArrowCallout">
            <a:avLst>
              <a:gd name="adj1" fmla="val 43966"/>
              <a:gd name="adj2" fmla="val 43966"/>
              <a:gd name="adj3" fmla="val 16667"/>
              <a:gd name="adj4" fmla="val 66667"/>
            </a:avLst>
          </a:prstGeom>
          <a:solidFill>
            <a:schemeClr val="tx1"/>
          </a:solidFill>
          <a:ln w="762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3200" b="1" i="1" dirty="0">
                <a:solidFill>
                  <a:schemeClr val="bg1"/>
                </a:solidFill>
                <a:latin typeface="AGaramond Bold" pitchFamily="18" charset="0"/>
              </a:rPr>
              <a:t>Man interferes with God’s benevolent plan!</a:t>
            </a:r>
          </a:p>
          <a:p>
            <a:pPr lvl="8">
              <a:buFontTx/>
              <a:buChar char="•"/>
            </a:pPr>
            <a:r>
              <a:rPr lang="en-US" altLang="en-US" sz="3200" b="1" i="1" dirty="0">
                <a:solidFill>
                  <a:schemeClr val="bg1"/>
                </a:solidFill>
                <a:latin typeface="AGaramond Bold" pitchFamily="18" charset="0"/>
              </a:rPr>
              <a:t> Selfishness</a:t>
            </a:r>
          </a:p>
          <a:p>
            <a:pPr lvl="8">
              <a:buFontTx/>
              <a:buChar char="•"/>
            </a:pPr>
            <a:r>
              <a:rPr lang="en-US" altLang="en-US" sz="3200" b="1" i="1" dirty="0">
                <a:solidFill>
                  <a:schemeClr val="bg1"/>
                </a:solidFill>
                <a:latin typeface="AGaramond Bold" pitchFamily="18" charset="0"/>
              </a:rPr>
              <a:t>Pursuit of Entertainment</a:t>
            </a:r>
          </a:p>
          <a:p>
            <a:pPr lvl="8">
              <a:buFontTx/>
              <a:buChar char="•"/>
            </a:pPr>
            <a:r>
              <a:rPr lang="en-US" altLang="en-US" sz="3200" b="1" i="1" dirty="0">
                <a:solidFill>
                  <a:schemeClr val="bg1"/>
                </a:solidFill>
                <a:latin typeface="AGaramond Bold" pitchFamily="18" charset="0"/>
              </a:rPr>
              <a:t>Pursuit of Power &amp; Money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3CB71D08-50E7-6F1F-3DB9-512F900273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latin typeface="Optima" panose="02000503060000020004" pitchFamily="2" charset="0"/>
              </a:rPr>
              <a:t>Man Must Do Much to</a:t>
            </a:r>
            <a:br>
              <a:rPr lang="en-US" altLang="en-US" b="1" dirty="0">
                <a:latin typeface="Optima" panose="02000503060000020004" pitchFamily="2" charset="0"/>
              </a:rPr>
            </a:br>
            <a:r>
              <a:rPr lang="en-US" altLang="en-US" b="1" dirty="0">
                <a:latin typeface="Optima" panose="02000503060000020004" pitchFamily="2" charset="0"/>
              </a:rPr>
              <a:t>Become Good &amp; Maintain Goodness!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BFD4D1E3-67FD-39B6-B456-9B6CDEB8BF1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447800" y="1676400"/>
            <a:ext cx="9144000" cy="2438400"/>
          </a:xfrm>
        </p:spPr>
        <p:txBody>
          <a:bodyPr/>
          <a:lstStyle/>
          <a:p>
            <a:r>
              <a:rPr lang="en-US" altLang="en-US" b="1" i="1" dirty="0">
                <a:latin typeface="Optima" panose="02000503060000020004" pitchFamily="2" charset="0"/>
              </a:rPr>
              <a:t>Be renewed in the spirit of your mind, </a:t>
            </a:r>
            <a:r>
              <a:rPr lang="en-US" altLang="en-US" b="1" i="1" dirty="0">
                <a:solidFill>
                  <a:srgbClr val="FF0000"/>
                </a:solidFill>
                <a:latin typeface="Optima" panose="02000503060000020004" pitchFamily="2" charset="0"/>
              </a:rPr>
              <a:t>Ephesians 4:23</a:t>
            </a:r>
          </a:p>
          <a:p>
            <a:r>
              <a:rPr lang="en-US" altLang="en-US" b="1" i="1" dirty="0">
                <a:latin typeface="Optima" panose="02000503060000020004" pitchFamily="2" charset="0"/>
              </a:rPr>
              <a:t>Expose evil, </a:t>
            </a:r>
            <a:r>
              <a:rPr lang="en-US" altLang="en-US" b="1" i="1" dirty="0">
                <a:solidFill>
                  <a:srgbClr val="FF0000"/>
                </a:solidFill>
                <a:latin typeface="Optima" panose="02000503060000020004" pitchFamily="2" charset="0"/>
              </a:rPr>
              <a:t>Ephesians 5:13</a:t>
            </a:r>
          </a:p>
          <a:p>
            <a:r>
              <a:rPr lang="en-US" altLang="en-US" b="1" i="1" dirty="0">
                <a:latin typeface="Optima" panose="02000503060000020004" pitchFamily="2" charset="0"/>
              </a:rPr>
              <a:t>Purify the soul, </a:t>
            </a:r>
            <a:r>
              <a:rPr lang="en-US" altLang="en-US" b="1" i="1" dirty="0">
                <a:solidFill>
                  <a:srgbClr val="FF0000"/>
                </a:solidFill>
                <a:latin typeface="Optima" panose="02000503060000020004" pitchFamily="2" charset="0"/>
              </a:rPr>
              <a:t>1 Peter 1:22-23</a:t>
            </a:r>
          </a:p>
        </p:txBody>
      </p:sp>
      <p:sp>
        <p:nvSpPr>
          <p:cNvPr id="6149" name="WordArt 5">
            <a:extLst>
              <a:ext uri="{FF2B5EF4-FFF2-40B4-BE49-F238E27FC236}">
                <a16:creationId xmlns:a16="http://schemas.microsoft.com/office/drawing/2014/main" id="{F8B6228B-0571-6C8C-6D5A-C4132F9A06A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201682">
            <a:off x="7087796" y="1959872"/>
            <a:ext cx="4450461" cy="2770574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28569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en-US" sz="3600" kern="10" dirty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198318" scaled="1"/>
                </a:gradFill>
                <a:latin typeface="Impact" panose="020B0806030902050204" pitchFamily="34" charset="0"/>
              </a:rPr>
              <a:t>Why bother?!</a:t>
            </a:r>
          </a:p>
        </p:txBody>
      </p:sp>
      <p:sp>
        <p:nvSpPr>
          <p:cNvPr id="6150" name="Text Box 6">
            <a:extLst>
              <a:ext uri="{FF2B5EF4-FFF2-40B4-BE49-F238E27FC236}">
                <a16:creationId xmlns:a16="http://schemas.microsoft.com/office/drawing/2014/main" id="{FC91FFBE-0EC5-A813-12DD-437AC736AA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3573" y="3512841"/>
            <a:ext cx="8872453" cy="20907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6200" cmpd="tri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i="1" dirty="0"/>
              <a:t>Jesus came </a:t>
            </a:r>
            <a:r>
              <a:rPr lang="en-US" altLang="en-US" sz="2800" b="1" i="1" dirty="0">
                <a:solidFill>
                  <a:schemeClr val="accent1"/>
                </a:solidFill>
              </a:rPr>
              <a:t>into</a:t>
            </a:r>
            <a:r>
              <a:rPr lang="en-US" altLang="en-US" sz="2800" b="1" i="1" dirty="0"/>
              <a:t> the world to save man from himself! </a:t>
            </a:r>
            <a:r>
              <a:rPr lang="en-US" altLang="en-US" sz="2800" b="1" i="1" dirty="0">
                <a:solidFill>
                  <a:srgbClr val="FF0000"/>
                </a:solidFill>
              </a:rPr>
              <a:t>John 3:17</a:t>
            </a:r>
          </a:p>
          <a:p>
            <a:pPr>
              <a:spcBef>
                <a:spcPct val="50000"/>
              </a:spcBef>
            </a:pPr>
            <a:r>
              <a:rPr lang="en-US" altLang="en-US" sz="2800" b="1" i="1" dirty="0"/>
              <a:t>The Scriptures remove wrong ideas &amp; replace them with good thinking! </a:t>
            </a:r>
            <a:r>
              <a:rPr lang="en-US" altLang="en-US" sz="2800" b="1" i="1" dirty="0">
                <a:solidFill>
                  <a:srgbClr val="FF0000"/>
                </a:solidFill>
              </a:rPr>
              <a:t>2 Timothy 3:16-17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150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150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15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  <p:bldP spid="6150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12" name="Picture 44" descr="Pin by pathy luna on De jesus | Read bible, Bible, Bible verse background">
            <a:extLst>
              <a:ext uri="{FF2B5EF4-FFF2-40B4-BE49-F238E27FC236}">
                <a16:creationId xmlns:a16="http://schemas.microsoft.com/office/drawing/2014/main" id="{70976518-02A5-F6AE-EB6B-543613F446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0" name="Rectangle 2">
            <a:extLst>
              <a:ext uri="{FF2B5EF4-FFF2-40B4-BE49-F238E27FC236}">
                <a16:creationId xmlns:a16="http://schemas.microsoft.com/office/drawing/2014/main" id="{ECFCF491-CB09-5DDA-2A33-0BBB80D909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800" b="1" dirty="0">
                <a:latin typeface="Optima" panose="02000503060000020004" pitchFamily="2" charset="0"/>
              </a:rPr>
              <a:t>The Scriptures are Suitable to Man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F997B0D1-72A5-56B0-F62E-7E37B1F0C93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0" y="1676400"/>
            <a:ext cx="9144000" cy="1752600"/>
          </a:xfrm>
        </p:spPr>
        <p:txBody>
          <a:bodyPr>
            <a:noAutofit/>
          </a:bodyPr>
          <a:lstStyle/>
          <a:p>
            <a:r>
              <a:rPr lang="en-US" altLang="en-US" sz="3200" dirty="0">
                <a:latin typeface="Optima" panose="02000503060000020004" pitchFamily="2" charset="0"/>
              </a:rPr>
              <a:t>Given for our benefit, </a:t>
            </a:r>
            <a:r>
              <a:rPr lang="en-US" altLang="en-US" sz="3200" b="1" dirty="0">
                <a:solidFill>
                  <a:srgbClr val="FF0000"/>
                </a:solidFill>
                <a:latin typeface="Optima" panose="02000503060000020004" pitchFamily="2" charset="0"/>
              </a:rPr>
              <a:t>Titus 2:11-12</a:t>
            </a:r>
          </a:p>
          <a:p>
            <a:r>
              <a:rPr lang="en-US" altLang="en-US" sz="3200" dirty="0">
                <a:latin typeface="Optima" panose="02000503060000020004" pitchFamily="2" charset="0"/>
              </a:rPr>
              <a:t>Not sectional, racial, </a:t>
            </a:r>
            <a:r>
              <a:rPr lang="en-US" altLang="en-US" sz="3200" b="1" dirty="0">
                <a:solidFill>
                  <a:srgbClr val="FF0000"/>
                </a:solidFill>
                <a:latin typeface="Optima" panose="02000503060000020004" pitchFamily="2" charset="0"/>
              </a:rPr>
              <a:t>Acts 10:14</a:t>
            </a:r>
          </a:p>
          <a:p>
            <a:r>
              <a:rPr lang="en-US" altLang="en-US" sz="3200" dirty="0">
                <a:latin typeface="Optima" panose="02000503060000020004" pitchFamily="2" charset="0"/>
              </a:rPr>
              <a:t>New Testament has </a:t>
            </a:r>
            <a:r>
              <a:rPr lang="en-US" altLang="en-US" sz="3200" b="1" dirty="0">
                <a:latin typeface="Optima" panose="02000503060000020004" pitchFamily="2" charset="0"/>
              </a:rPr>
              <a:t>3 divisions </a:t>
            </a:r>
            <a:r>
              <a:rPr lang="en-US" altLang="en-US" sz="3200" dirty="0">
                <a:latin typeface="Optima" panose="02000503060000020004" pitchFamily="2" charset="0"/>
              </a:rPr>
              <a:t>for all men:</a:t>
            </a:r>
          </a:p>
        </p:txBody>
      </p:sp>
      <p:graphicFrame>
        <p:nvGraphicFramePr>
          <p:cNvPr id="7210" name="Group 42">
            <a:extLst>
              <a:ext uri="{FF2B5EF4-FFF2-40B4-BE49-F238E27FC236}">
                <a16:creationId xmlns:a16="http://schemas.microsoft.com/office/drawing/2014/main" id="{65F150E4-28DB-2B17-C4F6-0DA2C63253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229630"/>
              </p:ext>
            </p:extLst>
          </p:nvPr>
        </p:nvGraphicFramePr>
        <p:xfrm>
          <a:off x="1981200" y="3429001"/>
          <a:ext cx="7696200" cy="3078480"/>
        </p:xfrm>
        <a:graphic>
          <a:graphicData uri="http://schemas.openxmlformats.org/drawingml/2006/table">
            <a:tbl>
              <a:tblPr/>
              <a:tblGrid>
                <a:gridCol w="2565400">
                  <a:extLst>
                    <a:ext uri="{9D8B030D-6E8A-4147-A177-3AD203B41FA5}">
                      <a16:colId xmlns:a16="http://schemas.microsoft.com/office/drawing/2014/main" val="3547962123"/>
                    </a:ext>
                  </a:extLst>
                </a:gridCol>
                <a:gridCol w="2565400">
                  <a:extLst>
                    <a:ext uri="{9D8B030D-6E8A-4147-A177-3AD203B41FA5}">
                      <a16:colId xmlns:a16="http://schemas.microsoft.com/office/drawing/2014/main" val="3199983627"/>
                    </a:ext>
                  </a:extLst>
                </a:gridCol>
                <a:gridCol w="2565400">
                  <a:extLst>
                    <a:ext uri="{9D8B030D-6E8A-4147-A177-3AD203B41FA5}">
                      <a16:colId xmlns:a16="http://schemas.microsoft.com/office/drawing/2014/main" val="4110245332"/>
                    </a:ext>
                  </a:extLst>
                </a:gridCol>
              </a:tblGrid>
              <a:tr h="30638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100000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10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100000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tima" panose="02000503060000020004" pitchFamily="2" charset="0"/>
                        </a:rPr>
                        <a:t>Unbeliever?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Optima" panose="02000503060000020004" pitchFamily="2" charset="0"/>
                        </a:rPr>
                        <a:t>Matthew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Optima" panose="02000503060000020004" pitchFamily="2" charset="0"/>
                        </a:rPr>
                        <a:t>Mark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Optima" panose="02000503060000020004" pitchFamily="2" charset="0"/>
                        </a:rPr>
                        <a:t>Luke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Optima" panose="02000503060000020004" pitchFamily="2" charset="0"/>
                        </a:rPr>
                        <a:t>John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Optima" panose="02000503060000020004" pitchFamily="2" charset="0"/>
                        </a:rPr>
                        <a:t>Life of Jesus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100000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10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100000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tima" panose="02000503060000020004" pitchFamily="2" charset="0"/>
                        </a:rPr>
                        <a:t>Unsaved believer?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Optima" panose="02000503060000020004" pitchFamily="2" charset="0"/>
                        </a:rPr>
                        <a:t>Acts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Optima" panose="02000503060000020004" pitchFamily="2" charset="0"/>
                        </a:rPr>
                        <a:t>“What must I do to be saved?”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100000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100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100000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tima" panose="02000503060000020004" pitchFamily="2" charset="0"/>
                        </a:rPr>
                        <a:t>Baptized believers?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Optima" panose="02000503060000020004" pitchFamily="2" charset="0"/>
                        </a:rPr>
                        <a:t>Romans – Revelation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tima" panose="02000503060000020004" pitchFamily="2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Optima" panose="02000503060000020004" pitchFamily="2" charset="0"/>
                        </a:rPr>
                        <a:t>Sanctified!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8416811"/>
                  </a:ext>
                </a:extLst>
              </a:tr>
            </a:tbl>
          </a:graphicData>
        </a:graphic>
      </p:graphicFrame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EA53D27B-0FB9-2C2F-6A16-2B78F345B72D}"/>
              </a:ext>
            </a:extLst>
          </p:cNvPr>
          <p:cNvSpPr/>
          <p:nvPr/>
        </p:nvSpPr>
        <p:spPr>
          <a:xfrm>
            <a:off x="1981200" y="3429000"/>
            <a:ext cx="2590800" cy="3078481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DE2A0209-131F-9681-A1A2-ACB54A7AAE40}"/>
              </a:ext>
            </a:extLst>
          </p:cNvPr>
          <p:cNvSpPr/>
          <p:nvPr/>
        </p:nvSpPr>
        <p:spPr>
          <a:xfrm>
            <a:off x="4533900" y="3429000"/>
            <a:ext cx="2590800" cy="3078481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B9796078-3F11-EDA1-EB71-112357372467}"/>
              </a:ext>
            </a:extLst>
          </p:cNvPr>
          <p:cNvSpPr/>
          <p:nvPr/>
        </p:nvSpPr>
        <p:spPr>
          <a:xfrm>
            <a:off x="7124700" y="3429000"/>
            <a:ext cx="2590800" cy="3078481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  <p:bldP spid="2" grpId="0" animBg="1"/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2309EC9F-1B3D-4476-F01E-194D2AD387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b="1" dirty="0">
                <a:solidFill>
                  <a:srgbClr val="7030A0"/>
                </a:solidFill>
                <a:latin typeface="Optima" panose="02000503060000020004" pitchFamily="2" charset="0"/>
              </a:rPr>
              <a:t>How Can I Be Sure The Bible Is True?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72B7D232-2668-95FD-0624-75476737BA3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z="4000" b="1" i="1" dirty="0"/>
              <a:t>Jesus fulfilled hundreds of ancient prophecies to convince us the Bible is from God:</a:t>
            </a:r>
          </a:p>
          <a:p>
            <a:pPr lvl="1">
              <a:lnSpc>
                <a:spcPct val="90000"/>
              </a:lnSpc>
            </a:pPr>
            <a:r>
              <a:rPr lang="en-US" altLang="en-US" sz="4400" i="1" dirty="0"/>
              <a:t>Born of a virgin, </a:t>
            </a:r>
            <a:r>
              <a:rPr lang="en-US" altLang="en-US" sz="4400" b="1" i="1" dirty="0">
                <a:solidFill>
                  <a:srgbClr val="FF0000"/>
                </a:solidFill>
              </a:rPr>
              <a:t>Genesis 3:15</a:t>
            </a:r>
          </a:p>
          <a:p>
            <a:pPr lvl="1">
              <a:lnSpc>
                <a:spcPct val="90000"/>
              </a:lnSpc>
            </a:pPr>
            <a:r>
              <a:rPr lang="en-US" altLang="en-US" sz="4400" i="1" dirty="0"/>
              <a:t>Came out of Egypt, </a:t>
            </a:r>
            <a:r>
              <a:rPr lang="en-US" altLang="en-US" sz="4400" b="1" i="1" dirty="0">
                <a:solidFill>
                  <a:srgbClr val="FF0000"/>
                </a:solidFill>
              </a:rPr>
              <a:t>Numbers 24:8</a:t>
            </a:r>
          </a:p>
          <a:p>
            <a:pPr lvl="1">
              <a:lnSpc>
                <a:spcPct val="90000"/>
              </a:lnSpc>
            </a:pPr>
            <a:r>
              <a:rPr lang="en-US" altLang="en-US" sz="4400" i="1" dirty="0"/>
              <a:t>Spirit of Elijah, </a:t>
            </a:r>
            <a:r>
              <a:rPr lang="en-US" altLang="en-US" sz="4400" b="1" i="1" dirty="0">
                <a:solidFill>
                  <a:srgbClr val="FF0000"/>
                </a:solidFill>
              </a:rPr>
              <a:t>Malachi 4:5</a:t>
            </a:r>
          </a:p>
          <a:p>
            <a:pPr lvl="1">
              <a:lnSpc>
                <a:spcPct val="90000"/>
              </a:lnSpc>
            </a:pPr>
            <a:r>
              <a:rPr lang="en-US" altLang="en-US" sz="4400" i="1" dirty="0"/>
              <a:t>Death on the cross, </a:t>
            </a:r>
            <a:r>
              <a:rPr lang="en-US" altLang="en-US" sz="4400" b="1" i="1" dirty="0">
                <a:solidFill>
                  <a:srgbClr val="FF0000"/>
                </a:solidFill>
              </a:rPr>
              <a:t>Psalm 22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b="1" i="1" dirty="0">
                <a:solidFill>
                  <a:srgbClr val="7030A0"/>
                </a:solidFill>
                <a:highlight>
                  <a:srgbClr val="FFFF00"/>
                </a:highlight>
              </a:rPr>
              <a:t>continued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DC2E2C5-4005-14FD-2CCA-EA7AE911CF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b="1" dirty="0">
                <a:solidFill>
                  <a:srgbClr val="7030A0"/>
                </a:solidFill>
                <a:latin typeface="Optima" panose="02000503060000020004" pitchFamily="2" charset="0"/>
              </a:rPr>
              <a:t>How Can I Be Sure The Bible Is True?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7F72B9CA-9C72-0863-EFB5-DEF2B203157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600" b="1" i="1" dirty="0"/>
              <a:t>Evidence given to persuade us that Jesus is the Christ Who brings salvation, </a:t>
            </a:r>
            <a:r>
              <a:rPr lang="en-US" altLang="en-US" sz="3600" b="1" i="1" dirty="0">
                <a:solidFill>
                  <a:srgbClr val="FF0000"/>
                </a:solidFill>
              </a:rPr>
              <a:t>Acts 2:38</a:t>
            </a:r>
          </a:p>
          <a:p>
            <a:r>
              <a:rPr lang="en-US" altLang="en-US" sz="3600" b="1" i="1" dirty="0"/>
              <a:t>Once baptized, the Scriptures guide us through life, </a:t>
            </a:r>
            <a:r>
              <a:rPr lang="en-US" altLang="en-US" sz="3600" b="1" i="1" dirty="0">
                <a:solidFill>
                  <a:srgbClr val="FF0000"/>
                </a:solidFill>
              </a:rPr>
              <a:t>Titus 2:12-13</a:t>
            </a:r>
          </a:p>
          <a:p>
            <a:r>
              <a:rPr lang="en-US" altLang="en-US" sz="3600" b="1" i="1" dirty="0"/>
              <a:t>At death, we find comfort &amp; assurance, </a:t>
            </a:r>
            <a:r>
              <a:rPr lang="en-US" altLang="en-US" sz="3600" b="1" i="1" dirty="0">
                <a:solidFill>
                  <a:srgbClr val="FF0000"/>
                </a:solidFill>
              </a:rPr>
              <a:t>Luke 2:29-30; Revelation 21</a:t>
            </a:r>
            <a:endParaRPr lang="en-US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6" name="Picture 6" descr="Pin on PowerPoint Backgrounds">
            <a:extLst>
              <a:ext uri="{FF2B5EF4-FFF2-40B4-BE49-F238E27FC236}">
                <a16:creationId xmlns:a16="http://schemas.microsoft.com/office/drawing/2014/main" id="{9B373EC2-BAFE-D169-3AC0-CB05EF1635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15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2" name="Rectangle 2">
            <a:extLst>
              <a:ext uri="{FF2B5EF4-FFF2-40B4-BE49-F238E27FC236}">
                <a16:creationId xmlns:a16="http://schemas.microsoft.com/office/drawing/2014/main" id="{7AD25490-53D7-7101-CF09-909327F871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6000" b="1" dirty="0">
                <a:solidFill>
                  <a:schemeClr val="bg1"/>
                </a:solidFill>
                <a:latin typeface="Optima ExtraBlack" panose="02000503060000020004" pitchFamily="2" charset="0"/>
              </a:rPr>
              <a:t>The Bible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923B3DE5-6071-A7CD-E08A-4846E8B8B43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sz="4000" b="1" dirty="0">
                <a:solidFill>
                  <a:schemeClr val="bg1"/>
                </a:solidFill>
                <a:latin typeface="Optima" panose="02000503060000020004" pitchFamily="2" charset="0"/>
              </a:rPr>
              <a:t>The Great Eternal Mind has revealed Himself to us in order that we might …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altLang="en-US" sz="3600" b="1" dirty="0">
                <a:solidFill>
                  <a:schemeClr val="bg1"/>
                </a:solidFill>
                <a:latin typeface="Optima" panose="02000503060000020004" pitchFamily="2" charset="0"/>
              </a:rPr>
              <a:t>Know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altLang="en-US" sz="3600" b="1" dirty="0">
                <a:solidFill>
                  <a:schemeClr val="bg1"/>
                </a:solidFill>
                <a:latin typeface="Optima" panose="02000503060000020004" pitchFamily="2" charset="0"/>
              </a:rPr>
              <a:t>Choose (</a:t>
            </a:r>
            <a:r>
              <a:rPr lang="en-US" altLang="en-US" sz="3600" b="1" dirty="0">
                <a:highlight>
                  <a:srgbClr val="FFFF00"/>
                </a:highlight>
                <a:latin typeface="Optima" panose="02000503060000020004" pitchFamily="2" charset="0"/>
              </a:rPr>
              <a:t>accept or reject</a:t>
            </a:r>
            <a:r>
              <a:rPr lang="en-US" altLang="en-US" sz="3600" b="1" dirty="0">
                <a:solidFill>
                  <a:schemeClr val="bg1"/>
                </a:solidFill>
                <a:latin typeface="Optima" panose="02000503060000020004" pitchFamily="2" charset="0"/>
              </a:rPr>
              <a:t>)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altLang="en-US" sz="3600" b="1" dirty="0">
                <a:solidFill>
                  <a:schemeClr val="bg1"/>
                </a:solidFill>
                <a:latin typeface="Optima" panose="02000503060000020004" pitchFamily="2" charset="0"/>
              </a:rPr>
              <a:t>Suffer or </a:t>
            </a:r>
            <a:r>
              <a:rPr lang="en-US" altLang="en-US" sz="3600" b="1" dirty="0">
                <a:solidFill>
                  <a:srgbClr val="0070C0"/>
                </a:solidFill>
                <a:highlight>
                  <a:srgbClr val="FFFF00"/>
                </a:highlight>
                <a:latin typeface="Optima" panose="02000503060000020004" pitchFamily="2" charset="0"/>
              </a:rPr>
              <a:t>enjoy the consequences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altLang="en-US" sz="3600" b="1" dirty="0">
                <a:solidFill>
                  <a:schemeClr val="bg1"/>
                </a:solidFill>
                <a:latin typeface="Optima" panose="02000503060000020004" pitchFamily="2" charset="0"/>
              </a:rPr>
              <a:t>Glorify Him </a:t>
            </a:r>
            <a:r>
              <a:rPr lang="en-US" altLang="en-US" sz="3600" b="1" dirty="0">
                <a:solidFill>
                  <a:schemeClr val="bg1"/>
                </a:solidFill>
                <a:highlight>
                  <a:srgbClr val="800000"/>
                </a:highlight>
                <a:latin typeface="Optima" panose="02000503060000020004" pitchFamily="2" charset="0"/>
              </a:rPr>
              <a:t>regardless!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94</TotalTime>
  <Words>582</Words>
  <Application>Microsoft Macintosh PowerPoint</Application>
  <PresentationFormat>Widescreen</PresentationFormat>
  <Paragraphs>60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Times New Roman</vt:lpstr>
      <vt:lpstr>Arial</vt:lpstr>
      <vt:lpstr>AGaramond Bold</vt:lpstr>
      <vt:lpstr>Arial Narrow</vt:lpstr>
      <vt:lpstr>Office Theme</vt:lpstr>
      <vt:lpstr>Can We Understand The Bible Alike?</vt:lpstr>
      <vt:lpstr>Someone asks the Question: “Can We Know The Bible Perfectly?”</vt:lpstr>
      <vt:lpstr>What I CAN Affirm About the Bible:</vt:lpstr>
      <vt:lpstr>What Is Man’s Purpose on Earth?</vt:lpstr>
      <vt:lpstr>Man Must Do Much to Become Good &amp; Maintain Goodness!</vt:lpstr>
      <vt:lpstr>The Scriptures are Suitable to Man</vt:lpstr>
      <vt:lpstr>How Can I Be Sure The Bible Is True?</vt:lpstr>
      <vt:lpstr>How Can I Be Sure The Bible Is True?</vt:lpstr>
      <vt:lpstr>The Bible</vt:lpstr>
    </vt:vector>
  </TitlesOfParts>
  <Company>Roanridge Church of Christ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 We Understand The Bible Alike?</dc:title>
  <dc:creator>Unknown User</dc:creator>
  <cp:lastModifiedBy>Alan Goff</cp:lastModifiedBy>
  <cp:revision>10</cp:revision>
  <dcterms:created xsi:type="dcterms:W3CDTF">2002-04-06T03:43:46Z</dcterms:created>
  <dcterms:modified xsi:type="dcterms:W3CDTF">2023-03-01T17:35:29Z</dcterms:modified>
</cp:coreProperties>
</file>