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g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g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92709243_1322x1323.jpeg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g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2A2C5-00FA-4A1D-B01F-7AC4EB75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00200"/>
            <a:ext cx="21971000" cy="1200150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What Is Blasphemy Against the Holy Spirit?</a:t>
            </a:r>
          </a:p>
        </p:txBody>
      </p:sp>
      <p:sp>
        <p:nvSpPr>
          <p:cNvPr id="153" name="They denied the divine source of the miracles and accused Jesus of being possessed by a demon. But His power was by the “finger of God”, Luke 11.20; cf. Exo. 8.19…"/>
          <p:cNvSpPr txBox="1">
            <a:spLocks noGrp="1"/>
          </p:cNvSpPr>
          <p:nvPr>
            <p:ph type="body" idx="1"/>
          </p:nvPr>
        </p:nvSpPr>
        <p:spPr>
          <a:xfrm>
            <a:off x="1206500" y="3714750"/>
            <a:ext cx="21910675" cy="87897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sz="5400" b="1" dirty="0">
                <a:latin typeface="Corbel" panose="020B0503020204020204" pitchFamily="34" charset="0"/>
              </a:rPr>
              <a:t>They denied the divine source of the miracles and accused Jesus of being possessed by a demon. But His power was by the “finger of God”, </a:t>
            </a:r>
            <a:r>
              <a:rPr sz="4000" b="1" dirty="0">
                <a:latin typeface="Corbel" panose="020B0503020204020204" pitchFamily="34" charset="0"/>
              </a:rPr>
              <a:t>Luke 11.20; cf. Exo. 8.19</a:t>
            </a:r>
            <a:endParaRPr lang="en-US" sz="4000" b="1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sz="5400" b="1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sz="5400" b="1" dirty="0">
                <a:latin typeface="Corbel" panose="020B0503020204020204" pitchFamily="34" charset="0"/>
              </a:rPr>
              <a:t>This was a conscious, deliberate and persistent opposition to the Spirit’s work and testimony, </a:t>
            </a:r>
            <a:r>
              <a:rPr sz="4000" b="1" dirty="0">
                <a:latin typeface="Corbel" panose="020B0503020204020204" pitchFamily="34" charset="0"/>
              </a:rPr>
              <a:t>John 15.26-27; cf. Heb. 2.3-4; John 16.7-11, 13; 1 Cor. 2.9-11</a:t>
            </a:r>
            <a:endParaRPr sz="5400" b="1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400" b="1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sz="5400" b="1" dirty="0">
                <a:latin typeface="Corbel" panose="020B0503020204020204" pitchFamily="34" charset="0"/>
              </a:rPr>
              <a:t>They would not be forgiven because they could not be persuaded — they had rejected the very signs worked among them by the Spirit, which hardened their hearts against the Spirit, </a:t>
            </a:r>
            <a:r>
              <a:rPr sz="4000" b="1" dirty="0">
                <a:latin typeface="Corbel" panose="020B0503020204020204" pitchFamily="34" charset="0"/>
              </a:rPr>
              <a:t>John 11.45-58; 12.9-11; Acts 4.16-18; 7.51</a:t>
            </a:r>
            <a:endParaRPr sz="5400" b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ey denied the divine source of the miracles and accused Jesus of being possessed by a demon. But His power was by the “finger of God”, Luke 11.20; cf. Exo. 8.19…">
            <a:extLst>
              <a:ext uri="{FF2B5EF4-FFF2-40B4-BE49-F238E27FC236}">
                <a16:creationId xmlns:a16="http://schemas.microsoft.com/office/drawing/2014/main" id="{33967753-0BE7-4076-8E20-062F204A5303}"/>
              </a:ext>
            </a:extLst>
          </p:cNvPr>
          <p:cNvSpPr txBox="1">
            <a:spLocks/>
          </p:cNvSpPr>
          <p:nvPr/>
        </p:nvSpPr>
        <p:spPr>
          <a:xfrm>
            <a:off x="1206500" y="3714750"/>
            <a:ext cx="21910675" cy="878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buNone/>
            </a:pPr>
            <a:r>
              <a:rPr lang="en-US" sz="5000" b="1" dirty="0">
                <a:latin typeface="Corbel" panose="020B0503020204020204" pitchFamily="34" charset="0"/>
              </a:rPr>
              <a:t>Do we reject parts of the Spirit-inspired Word? (John 14.15; 2 Tim. 3.16-17)</a:t>
            </a:r>
          </a:p>
          <a:p>
            <a:pPr marL="0" indent="0" hangingPunct="1">
              <a:spcBef>
                <a:spcPts val="0"/>
              </a:spcBef>
              <a:buNone/>
            </a:pPr>
            <a:endParaRPr lang="en-US" sz="5000" b="1" dirty="0">
              <a:latin typeface="Corbel" panose="020B0503020204020204" pitchFamily="34" charset="0"/>
            </a:endParaRPr>
          </a:p>
          <a:p>
            <a:pPr marL="0" indent="0" hangingPunct="1">
              <a:spcBef>
                <a:spcPts val="0"/>
              </a:spcBef>
              <a:buNone/>
            </a:pPr>
            <a:r>
              <a:rPr lang="en-US" sz="5000" b="1" dirty="0">
                <a:latin typeface="Corbel" panose="020B0503020204020204" pitchFamily="34" charset="0"/>
              </a:rPr>
              <a:t>Do we grieve the Holy Spirit? (Eph. 4.22-32)</a:t>
            </a:r>
          </a:p>
          <a:p>
            <a:pPr marL="0" indent="0" hangingPunct="1">
              <a:spcBef>
                <a:spcPts val="0"/>
              </a:spcBef>
              <a:buNone/>
            </a:pPr>
            <a:endParaRPr lang="en-US" sz="5000" b="1" dirty="0">
              <a:latin typeface="Corbel" panose="020B0503020204020204" pitchFamily="34" charset="0"/>
            </a:endParaRPr>
          </a:p>
          <a:p>
            <a:pPr marL="0" indent="0" hangingPunct="1">
              <a:spcBef>
                <a:spcPts val="0"/>
              </a:spcBef>
              <a:buNone/>
            </a:pPr>
            <a:r>
              <a:rPr lang="en-US" sz="5000" b="1" dirty="0">
                <a:latin typeface="Corbel" panose="020B0503020204020204" pitchFamily="34" charset="0"/>
              </a:rPr>
              <a:t>Do we attribute false motives to others, accuse people of being guilty when they are innocent, or accuse others when we are at fault? (John 7.24)</a:t>
            </a:r>
          </a:p>
          <a:p>
            <a:pPr marL="0" indent="0" hangingPunct="1">
              <a:spcBef>
                <a:spcPts val="0"/>
              </a:spcBef>
              <a:buNone/>
            </a:pPr>
            <a:endParaRPr lang="en-US" sz="5000" b="1" dirty="0">
              <a:latin typeface="Corbel" panose="020B0503020204020204" pitchFamily="34" charset="0"/>
            </a:endParaRPr>
          </a:p>
          <a:p>
            <a:pPr marL="0" indent="0" hangingPunct="1">
              <a:spcBef>
                <a:spcPts val="0"/>
              </a:spcBef>
              <a:buNone/>
            </a:pPr>
            <a:r>
              <a:rPr lang="en-US" sz="5000" b="1" dirty="0">
                <a:latin typeface="Corbel" panose="020B0503020204020204" pitchFamily="34" charset="0"/>
              </a:rPr>
              <a:t>Do we attribute authority or preeminence to worldly things? (Exo. 32.4, 8)</a:t>
            </a:r>
          </a:p>
          <a:p>
            <a:pPr marL="0" indent="0" hangingPunct="1">
              <a:spcBef>
                <a:spcPts val="0"/>
              </a:spcBef>
              <a:buNone/>
            </a:pPr>
            <a:endParaRPr lang="en-US" sz="5000" b="1" dirty="0">
              <a:latin typeface="Corbel" panose="020B0503020204020204" pitchFamily="34" charset="0"/>
            </a:endParaRPr>
          </a:p>
          <a:p>
            <a:pPr marL="0" indent="0" hangingPunct="1">
              <a:spcBef>
                <a:spcPts val="0"/>
              </a:spcBef>
              <a:buNone/>
            </a:pPr>
            <a:r>
              <a:rPr lang="en-US" sz="5000" b="1" dirty="0">
                <a:latin typeface="Corbel" panose="020B0503020204020204" pitchFamily="34" charset="0"/>
              </a:rPr>
              <a:t>Do we know to do good and refuse to do it, or know something to be wrong and willfully do it anyway? (James 4.17; Heb. 6.4-6; 10.26-31; 1 John 5.16-17)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1D6952-E0C6-4BAD-99E5-8D0BE253623A}"/>
              </a:ext>
            </a:extLst>
          </p:cNvPr>
          <p:cNvSpPr txBox="1">
            <a:spLocks/>
          </p:cNvSpPr>
          <p:nvPr/>
        </p:nvSpPr>
        <p:spPr>
          <a:xfrm>
            <a:off x="1206500" y="1600200"/>
            <a:ext cx="21971000" cy="1200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>
                <a:latin typeface="Corbel" panose="020B0503020204020204" pitchFamily="34" charset="0"/>
              </a:rPr>
              <a:t>We Might Not Attribute Jesus’ Power to Satan, but…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Corbel</vt:lpstr>
      <vt:lpstr>Helvetica Neue</vt:lpstr>
      <vt:lpstr>Helvetica Neue Medium</vt:lpstr>
      <vt:lpstr>20_BasicBlack</vt:lpstr>
      <vt:lpstr>PowerPoint Presentation</vt:lpstr>
      <vt:lpstr>What Is Blasphemy Against the Holy Spirit?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Franklin Drive Church of Christ</cp:lastModifiedBy>
  <cp:revision>2</cp:revision>
  <dcterms:modified xsi:type="dcterms:W3CDTF">2020-07-26T05:45:16Z</dcterms:modified>
</cp:coreProperties>
</file>