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0" r:id="rId3"/>
    <p:sldId id="265" r:id="rId4"/>
    <p:sldId id="258" r:id="rId5"/>
    <p:sldId id="266" r:id="rId6"/>
    <p:sldId id="257" r:id="rId7"/>
    <p:sldId id="261" r:id="rId8"/>
    <p:sldId id="263" r:id="rId9"/>
    <p:sldId id="259" r:id="rId10"/>
    <p:sldId id="264" r:id="rId11"/>
    <p:sldId id="267"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20"/>
    <p:restoredTop sz="94603"/>
  </p:normalViewPr>
  <p:slideViewPr>
    <p:cSldViewPr snapToGrid="0" snapToObjects="1" showGuides="1">
      <p:cViewPr>
        <p:scale>
          <a:sx n="92" d="100"/>
          <a:sy n="92" d="100"/>
        </p:scale>
        <p:origin x="344" y="5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36F56-EC00-0940-B720-38CF843A9B51}" type="datetimeFigureOut">
              <a:rPr lang="en-US" smtClean="0"/>
              <a:t>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D3B64-897E-8B4C-B005-1D690EABC757}" type="slidenum">
              <a:rPr lang="en-US" smtClean="0"/>
              <a:t>‹#›</a:t>
            </a:fld>
            <a:endParaRPr lang="en-US"/>
          </a:p>
        </p:txBody>
      </p:sp>
    </p:spTree>
    <p:extLst>
      <p:ext uri="{BB962C8B-B14F-4D97-AF65-F5344CB8AC3E}">
        <p14:creationId xmlns:p14="http://schemas.microsoft.com/office/powerpoint/2010/main" val="96955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2FAF11-87B4-0247-ADF4-99D70176BCF4}" type="datetimeFigureOut">
              <a:rPr lang="en-US" smtClean="0"/>
              <a:t>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7C471-2701-3244-8CB2-CF9D449CE612}" type="slidenum">
              <a:rPr lang="en-US" smtClean="0"/>
              <a:t>‹#›</a:t>
            </a:fld>
            <a:endParaRPr lang="en-US"/>
          </a:p>
        </p:txBody>
      </p:sp>
    </p:spTree>
    <p:extLst>
      <p:ext uri="{BB962C8B-B14F-4D97-AF65-F5344CB8AC3E}">
        <p14:creationId xmlns:p14="http://schemas.microsoft.com/office/powerpoint/2010/main" val="68925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FAF11-87B4-0247-ADF4-99D70176BCF4}" type="datetimeFigureOut">
              <a:rPr lang="en-US" smtClean="0"/>
              <a:t>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7C471-2701-3244-8CB2-CF9D449CE612}" type="slidenum">
              <a:rPr lang="en-US" smtClean="0"/>
              <a:t>‹#›</a:t>
            </a:fld>
            <a:endParaRPr lang="en-US"/>
          </a:p>
        </p:txBody>
      </p:sp>
    </p:spTree>
    <p:extLst>
      <p:ext uri="{BB962C8B-B14F-4D97-AF65-F5344CB8AC3E}">
        <p14:creationId xmlns:p14="http://schemas.microsoft.com/office/powerpoint/2010/main" val="165444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FAF11-87B4-0247-ADF4-99D70176BCF4}" type="datetimeFigureOut">
              <a:rPr lang="en-US" smtClean="0"/>
              <a:t>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7C471-2701-3244-8CB2-CF9D449CE612}" type="slidenum">
              <a:rPr lang="en-US" smtClean="0"/>
              <a:t>‹#›</a:t>
            </a:fld>
            <a:endParaRPr lang="en-US"/>
          </a:p>
        </p:txBody>
      </p:sp>
    </p:spTree>
    <p:extLst>
      <p:ext uri="{BB962C8B-B14F-4D97-AF65-F5344CB8AC3E}">
        <p14:creationId xmlns:p14="http://schemas.microsoft.com/office/powerpoint/2010/main" val="64424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spcBef>
                <a:spcPts val="0"/>
              </a:spcBef>
              <a:buFont typeface="Arial" charset="0"/>
              <a:buNone/>
              <a:defRPr b="1">
                <a:solidFill>
                  <a:schemeClr val="bg1"/>
                </a:solidFill>
                <a:latin typeface="Corbel" charset="0"/>
                <a:ea typeface="Corbel" charset="0"/>
                <a:cs typeface="Corbe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spcBef>
                <a:spcPts val="0"/>
              </a:spcBef>
              <a:buNone/>
              <a:defRPr b="1">
                <a:solidFill>
                  <a:schemeClr val="bg1"/>
                </a:solidFill>
                <a:latin typeface="Corbel" charset="0"/>
                <a:ea typeface="Corbel" charset="0"/>
                <a:cs typeface="Corbel" charset="0"/>
              </a:defRPr>
            </a:lvl1pPr>
            <a:lvl2pPr marL="0" indent="0">
              <a:spcBef>
                <a:spcPts val="0"/>
              </a:spcBef>
              <a:buNone/>
              <a:defRPr b="1">
                <a:solidFill>
                  <a:schemeClr val="bg1"/>
                </a:solidFill>
                <a:latin typeface="Corbel" charset="0"/>
                <a:ea typeface="Corbel" charset="0"/>
                <a:cs typeface="Corbel" charset="0"/>
              </a:defRPr>
            </a:lvl2pPr>
            <a:lvl3pPr marL="0" indent="0">
              <a:spcBef>
                <a:spcPts val="0"/>
              </a:spcBef>
              <a:buNone/>
              <a:defRPr b="1">
                <a:solidFill>
                  <a:schemeClr val="bg1"/>
                </a:solidFill>
                <a:latin typeface="Corbel" charset="0"/>
                <a:ea typeface="Corbel" charset="0"/>
                <a:cs typeface="Corbel" charset="0"/>
              </a:defRPr>
            </a:lvl3pPr>
            <a:lvl4pPr marL="0" indent="0">
              <a:spcBef>
                <a:spcPts val="0"/>
              </a:spcBef>
              <a:buNone/>
              <a:defRPr b="1">
                <a:solidFill>
                  <a:schemeClr val="bg1"/>
                </a:solidFill>
                <a:latin typeface="Corbel" charset="0"/>
                <a:ea typeface="Corbel" charset="0"/>
                <a:cs typeface="Corbel" charset="0"/>
              </a:defRPr>
            </a:lvl4pPr>
            <a:lvl5pPr marL="0" indent="0">
              <a:spcBef>
                <a:spcPts val="0"/>
              </a:spcBef>
              <a:buNone/>
              <a:defRPr b="1">
                <a:solidFill>
                  <a:schemeClr val="bg1"/>
                </a:solidFill>
                <a:latin typeface="Corbel" charset="0"/>
                <a:ea typeface="Corbel" charset="0"/>
                <a:cs typeface="Corbe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FAF11-87B4-0247-ADF4-99D70176BCF4}" type="datetimeFigureOut">
              <a:rPr lang="en-US" smtClean="0"/>
              <a:t>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7C471-2701-3244-8CB2-CF9D449CE612}" type="slidenum">
              <a:rPr lang="en-US" smtClean="0"/>
              <a:t>‹#›</a:t>
            </a:fld>
            <a:endParaRPr lang="en-US"/>
          </a:p>
        </p:txBody>
      </p:sp>
    </p:spTree>
    <p:extLst>
      <p:ext uri="{BB962C8B-B14F-4D97-AF65-F5344CB8AC3E}">
        <p14:creationId xmlns:p14="http://schemas.microsoft.com/office/powerpoint/2010/main" val="74459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2FAF11-87B4-0247-ADF4-99D70176BCF4}" type="datetimeFigureOut">
              <a:rPr lang="en-US" smtClean="0"/>
              <a:t>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7C471-2701-3244-8CB2-CF9D449CE612}" type="slidenum">
              <a:rPr lang="en-US" smtClean="0"/>
              <a:t>‹#›</a:t>
            </a:fld>
            <a:endParaRPr lang="en-US"/>
          </a:p>
        </p:txBody>
      </p:sp>
    </p:spTree>
    <p:extLst>
      <p:ext uri="{BB962C8B-B14F-4D97-AF65-F5344CB8AC3E}">
        <p14:creationId xmlns:p14="http://schemas.microsoft.com/office/powerpoint/2010/main" val="106308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2FAF11-87B4-0247-ADF4-99D70176BCF4}" type="datetimeFigureOut">
              <a:rPr lang="en-US" smtClean="0"/>
              <a:t>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7C471-2701-3244-8CB2-CF9D449CE612}" type="slidenum">
              <a:rPr lang="en-US" smtClean="0"/>
              <a:t>‹#›</a:t>
            </a:fld>
            <a:endParaRPr lang="en-US"/>
          </a:p>
        </p:txBody>
      </p:sp>
    </p:spTree>
    <p:extLst>
      <p:ext uri="{BB962C8B-B14F-4D97-AF65-F5344CB8AC3E}">
        <p14:creationId xmlns:p14="http://schemas.microsoft.com/office/powerpoint/2010/main" val="27422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2FAF11-87B4-0247-ADF4-99D70176BCF4}" type="datetimeFigureOut">
              <a:rPr lang="en-US" smtClean="0"/>
              <a:t>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7C471-2701-3244-8CB2-CF9D449CE612}" type="slidenum">
              <a:rPr lang="en-US" smtClean="0"/>
              <a:t>‹#›</a:t>
            </a:fld>
            <a:endParaRPr lang="en-US"/>
          </a:p>
        </p:txBody>
      </p:sp>
    </p:spTree>
    <p:extLst>
      <p:ext uri="{BB962C8B-B14F-4D97-AF65-F5344CB8AC3E}">
        <p14:creationId xmlns:p14="http://schemas.microsoft.com/office/powerpoint/2010/main" val="39160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2FAF11-87B4-0247-ADF4-99D70176BCF4}" type="datetimeFigureOut">
              <a:rPr lang="en-US" smtClean="0"/>
              <a:t>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7C471-2701-3244-8CB2-CF9D449CE612}" type="slidenum">
              <a:rPr lang="en-US" smtClean="0"/>
              <a:t>‹#›</a:t>
            </a:fld>
            <a:endParaRPr lang="en-US"/>
          </a:p>
        </p:txBody>
      </p:sp>
    </p:spTree>
    <p:extLst>
      <p:ext uri="{BB962C8B-B14F-4D97-AF65-F5344CB8AC3E}">
        <p14:creationId xmlns:p14="http://schemas.microsoft.com/office/powerpoint/2010/main" val="175110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FAF11-87B4-0247-ADF4-99D70176BCF4}" type="datetimeFigureOut">
              <a:rPr lang="en-US" smtClean="0"/>
              <a:t>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7C471-2701-3244-8CB2-CF9D449CE612}" type="slidenum">
              <a:rPr lang="en-US" smtClean="0"/>
              <a:t>‹#›</a:t>
            </a:fld>
            <a:endParaRPr lang="en-US"/>
          </a:p>
        </p:txBody>
      </p:sp>
    </p:spTree>
    <p:extLst>
      <p:ext uri="{BB962C8B-B14F-4D97-AF65-F5344CB8AC3E}">
        <p14:creationId xmlns:p14="http://schemas.microsoft.com/office/powerpoint/2010/main" val="169302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FAF11-87B4-0247-ADF4-99D70176BCF4}" type="datetimeFigureOut">
              <a:rPr lang="en-US" smtClean="0"/>
              <a:t>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7C471-2701-3244-8CB2-CF9D449CE612}" type="slidenum">
              <a:rPr lang="en-US" smtClean="0"/>
              <a:t>‹#›</a:t>
            </a:fld>
            <a:endParaRPr lang="en-US"/>
          </a:p>
        </p:txBody>
      </p:sp>
    </p:spTree>
    <p:extLst>
      <p:ext uri="{BB962C8B-B14F-4D97-AF65-F5344CB8AC3E}">
        <p14:creationId xmlns:p14="http://schemas.microsoft.com/office/powerpoint/2010/main" val="58979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FAF11-87B4-0247-ADF4-99D70176BCF4}" type="datetimeFigureOut">
              <a:rPr lang="en-US" smtClean="0"/>
              <a:t>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7C471-2701-3244-8CB2-CF9D449CE612}" type="slidenum">
              <a:rPr lang="en-US" smtClean="0"/>
              <a:t>‹#›</a:t>
            </a:fld>
            <a:endParaRPr lang="en-US"/>
          </a:p>
        </p:txBody>
      </p:sp>
    </p:spTree>
    <p:extLst>
      <p:ext uri="{BB962C8B-B14F-4D97-AF65-F5344CB8AC3E}">
        <p14:creationId xmlns:p14="http://schemas.microsoft.com/office/powerpoint/2010/main" val="20424247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FAF11-87B4-0247-ADF4-99D70176BCF4}" type="datetimeFigureOut">
              <a:rPr lang="en-US" smtClean="0"/>
              <a:t>2/3/19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7C471-2701-3244-8CB2-CF9D449CE612}" type="slidenum">
              <a:rPr lang="en-US" smtClean="0"/>
              <a:t>‹#›</a:t>
            </a:fld>
            <a:endParaRPr lang="en-US"/>
          </a:p>
        </p:txBody>
      </p:sp>
    </p:spTree>
    <p:extLst>
      <p:ext uri="{BB962C8B-B14F-4D97-AF65-F5344CB8AC3E}">
        <p14:creationId xmlns:p14="http://schemas.microsoft.com/office/powerpoint/2010/main" val="1344214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014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2292" y="612845"/>
            <a:ext cx="6467961" cy="5632311"/>
          </a:xfrm>
          <a:prstGeom prst="rect">
            <a:avLst/>
          </a:prstGeom>
        </p:spPr>
        <p:txBody>
          <a:bodyPr wrap="square">
            <a:spAutoFit/>
          </a:bodyPr>
          <a:lstStyle/>
          <a:p>
            <a:r>
              <a:rPr lang="en-US" sz="6000" b="1" dirty="0" smtClean="0">
                <a:solidFill>
                  <a:schemeClr val="bg1"/>
                </a:solidFill>
                <a:latin typeface="Corbel" charset="0"/>
                <a:ea typeface="Corbel" charset="0"/>
                <a:cs typeface="Corbel" charset="0"/>
              </a:rPr>
              <a:t>If abortion isn’t murder, why is it considered double-HOMICIDE when a pregnant woman is MURDERED?</a:t>
            </a:r>
            <a:endParaRPr lang="en-US" sz="6000" b="1" dirty="0">
              <a:solidFill>
                <a:schemeClr val="bg1"/>
              </a:solidFill>
              <a:latin typeface="Corbel" charset="0"/>
              <a:ea typeface="Corbel" charset="0"/>
              <a:cs typeface="Corbel" charset="0"/>
            </a:endParaRPr>
          </a:p>
        </p:txBody>
      </p:sp>
      <p:sp>
        <p:nvSpPr>
          <p:cNvPr id="3" name="Rectangle 2"/>
          <p:cNvSpPr/>
          <p:nvPr/>
        </p:nvSpPr>
        <p:spPr>
          <a:xfrm>
            <a:off x="6096001" y="504357"/>
            <a:ext cx="6096000" cy="1815882"/>
          </a:xfrm>
          <a:prstGeom prst="rect">
            <a:avLst/>
          </a:prstGeom>
        </p:spPr>
        <p:txBody>
          <a:bodyPr wrap="square">
            <a:spAutoFit/>
          </a:bodyPr>
          <a:lstStyle/>
          <a:p>
            <a:pPr algn="ctr"/>
            <a:r>
              <a:rPr lang="en-US" sz="2800" b="1" dirty="0" smtClean="0">
                <a:solidFill>
                  <a:schemeClr val="bg1"/>
                </a:solidFill>
                <a:latin typeface="Corbel" charset="0"/>
                <a:ea typeface="Corbel" charset="0"/>
                <a:cs typeface="Corbel" charset="0"/>
              </a:rPr>
              <a:t>Answer </a:t>
            </a:r>
            <a:r>
              <a:rPr lang="mr-IN" sz="2800" b="1" dirty="0" smtClean="0">
                <a:solidFill>
                  <a:schemeClr val="bg1"/>
                </a:solidFill>
                <a:latin typeface="Corbel" charset="0"/>
                <a:ea typeface="Corbel" charset="0"/>
                <a:cs typeface="Corbel" charset="0"/>
              </a:rPr>
              <a:t>–</a:t>
            </a:r>
            <a:r>
              <a:rPr lang="en-US" sz="2800" b="1" dirty="0" smtClean="0">
                <a:solidFill>
                  <a:schemeClr val="bg1"/>
                </a:solidFill>
                <a:latin typeface="Corbel" charset="0"/>
                <a:ea typeface="Corbel" charset="0"/>
                <a:cs typeface="Corbel" charset="0"/>
              </a:rPr>
              <a:t> Because we KNOW what’s</a:t>
            </a:r>
          </a:p>
          <a:p>
            <a:pPr algn="ctr"/>
            <a:r>
              <a:rPr lang="en-US" sz="2800" b="1" dirty="0" smtClean="0">
                <a:solidFill>
                  <a:schemeClr val="bg1"/>
                </a:solidFill>
                <a:latin typeface="Corbel" charset="0"/>
                <a:ea typeface="Corbel" charset="0"/>
                <a:cs typeface="Corbel" charset="0"/>
              </a:rPr>
              <a:t>in the womb: a living PERSON,</a:t>
            </a:r>
          </a:p>
          <a:p>
            <a:pPr algn="ctr"/>
            <a:r>
              <a:rPr lang="en-US" sz="2800" b="1" dirty="0" smtClean="0">
                <a:solidFill>
                  <a:schemeClr val="bg1"/>
                </a:solidFill>
                <a:latin typeface="Corbel" charset="0"/>
                <a:ea typeface="Corbel" charset="0"/>
                <a:cs typeface="Corbel" charset="0"/>
              </a:rPr>
              <a:t>not a “POTENTIAL life” that</a:t>
            </a:r>
          </a:p>
          <a:p>
            <a:pPr algn="ctr"/>
            <a:r>
              <a:rPr lang="en-US" sz="2800" b="1" dirty="0">
                <a:solidFill>
                  <a:schemeClr val="bg1"/>
                </a:solidFill>
                <a:latin typeface="Corbel" charset="0"/>
                <a:ea typeface="Corbel" charset="0"/>
                <a:cs typeface="Corbel" charset="0"/>
              </a:rPr>
              <a:t>c</a:t>
            </a:r>
            <a:r>
              <a:rPr lang="en-US" sz="2800" b="1" dirty="0" smtClean="0">
                <a:solidFill>
                  <a:schemeClr val="bg1"/>
                </a:solidFill>
                <a:latin typeface="Corbel" charset="0"/>
                <a:ea typeface="Corbel" charset="0"/>
                <a:cs typeface="Corbel" charset="0"/>
              </a:rPr>
              <a:t>omes alive at some point.</a:t>
            </a:r>
            <a:endParaRPr lang="en-US" sz="2800" b="1"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7166198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2292" y="458956"/>
            <a:ext cx="6061371" cy="5940088"/>
          </a:xfrm>
          <a:prstGeom prst="rect">
            <a:avLst/>
          </a:prstGeom>
        </p:spPr>
        <p:txBody>
          <a:bodyPr wrap="square">
            <a:spAutoFit/>
          </a:bodyPr>
          <a:lstStyle/>
          <a:p>
            <a:r>
              <a:rPr lang="en-US" sz="3800" b="1" dirty="0" smtClean="0">
                <a:solidFill>
                  <a:schemeClr val="bg1"/>
                </a:solidFill>
                <a:latin typeface="Corbel" charset="0"/>
                <a:ea typeface="Corbel" charset="0"/>
                <a:cs typeface="Corbel" charset="0"/>
              </a:rPr>
              <a:t>Whether the life in the womb is valuable is determined by who EXTERMINATES the life. Life is WORTHY if the mother wants to KEEP the child, or if a man murders a PREGNANT woman. Life is WORTHLESS if the mother does not WANT the child!</a:t>
            </a:r>
          </a:p>
        </p:txBody>
      </p:sp>
    </p:spTree>
    <p:extLst>
      <p:ext uri="{BB962C8B-B14F-4D97-AF65-F5344CB8AC3E}">
        <p14:creationId xmlns:p14="http://schemas.microsoft.com/office/powerpoint/2010/main" val="50644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Can We Justify Abortion?</a:t>
            </a:r>
            <a:endParaRPr lang="en-US" dirty="0"/>
          </a:p>
        </p:txBody>
      </p:sp>
      <p:sp>
        <p:nvSpPr>
          <p:cNvPr id="4" name="Content Placeholder 3"/>
          <p:cNvSpPr>
            <a:spLocks noGrp="1"/>
          </p:cNvSpPr>
          <p:nvPr>
            <p:ph idx="1"/>
          </p:nvPr>
        </p:nvSpPr>
        <p:spPr>
          <a:xfrm>
            <a:off x="838200" y="1825625"/>
            <a:ext cx="10688782" cy="4351338"/>
          </a:xfrm>
        </p:spPr>
        <p:txBody>
          <a:bodyPr>
            <a:noAutofit/>
          </a:bodyPr>
          <a:lstStyle/>
          <a:p>
            <a:r>
              <a:rPr lang="en-US" sz="4000" dirty="0" smtClean="0"/>
              <a:t>If we “CANNOT know” whether life begins at conception, whether</a:t>
            </a:r>
            <a:r>
              <a:rPr lang="en-US" sz="4000" dirty="0"/>
              <a:t> </a:t>
            </a:r>
            <a:r>
              <a:rPr lang="en-US" sz="4000" dirty="0" smtClean="0"/>
              <a:t>a “fetus” is a living person, or whether there is a difference between a human being and a person, then we</a:t>
            </a:r>
          </a:p>
          <a:p>
            <a:r>
              <a:rPr lang="en-US" sz="4000" dirty="0" smtClean="0"/>
              <a:t>CANNOT abort; we must give the</a:t>
            </a:r>
            <a:endParaRPr lang="en-US" sz="4000" dirty="0"/>
          </a:p>
          <a:p>
            <a:r>
              <a:rPr lang="en-US" sz="4000" dirty="0" smtClean="0"/>
              <a:t>benefit of the doubt to LIFE.</a:t>
            </a:r>
          </a:p>
        </p:txBody>
      </p:sp>
    </p:spTree>
    <p:extLst>
      <p:ext uri="{BB962C8B-B14F-4D97-AF65-F5344CB8AC3E}">
        <p14:creationId xmlns:p14="http://schemas.microsoft.com/office/powerpoint/2010/main" val="164903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808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We Having This Conversation?</a:t>
            </a:r>
            <a:endParaRPr lang="en-US" dirty="0"/>
          </a:p>
        </p:txBody>
      </p:sp>
      <p:sp>
        <p:nvSpPr>
          <p:cNvPr id="3" name="Content Placeholder 2"/>
          <p:cNvSpPr>
            <a:spLocks noGrp="1"/>
          </p:cNvSpPr>
          <p:nvPr>
            <p:ph idx="1"/>
          </p:nvPr>
        </p:nvSpPr>
        <p:spPr/>
        <p:txBody>
          <a:bodyPr>
            <a:normAutofit/>
          </a:bodyPr>
          <a:lstStyle/>
          <a:p>
            <a:pPr fontAlgn="base">
              <a:lnSpc>
                <a:spcPts val="4960"/>
              </a:lnSpc>
            </a:pPr>
            <a:r>
              <a:rPr lang="en-US" sz="3800" dirty="0" smtClean="0"/>
              <a:t>SUPPRESSED truth of the value of life.</a:t>
            </a:r>
          </a:p>
          <a:p>
            <a:pPr fontAlgn="base">
              <a:lnSpc>
                <a:spcPts val="4960"/>
              </a:lnSpc>
            </a:pPr>
            <a:r>
              <a:rPr lang="en-US" sz="3800" dirty="0" smtClean="0"/>
              <a:t>SANCTITY of </a:t>
            </a:r>
            <a:r>
              <a:rPr lang="en-US" sz="3800" dirty="0"/>
              <a:t>marriage is not recognized.</a:t>
            </a:r>
          </a:p>
          <a:p>
            <a:pPr fontAlgn="base">
              <a:lnSpc>
                <a:spcPts val="4960"/>
              </a:lnSpc>
            </a:pPr>
            <a:r>
              <a:rPr lang="en-US" sz="3800" dirty="0" smtClean="0"/>
              <a:t>SEXUAL self-discipline </a:t>
            </a:r>
            <a:r>
              <a:rPr lang="en-US" sz="3800" dirty="0"/>
              <a:t>is not practiced.</a:t>
            </a:r>
          </a:p>
          <a:p>
            <a:pPr fontAlgn="base">
              <a:lnSpc>
                <a:spcPts val="4960"/>
              </a:lnSpc>
            </a:pPr>
            <a:r>
              <a:rPr lang="en-US" sz="3800" dirty="0" smtClean="0"/>
              <a:t>SELFISH elimination </a:t>
            </a:r>
            <a:r>
              <a:rPr lang="en-US" sz="3800" dirty="0"/>
              <a:t>of </a:t>
            </a:r>
            <a:r>
              <a:rPr lang="en-US" sz="3800" dirty="0" smtClean="0"/>
              <a:t>consequences.</a:t>
            </a:r>
          </a:p>
          <a:p>
            <a:pPr fontAlgn="base">
              <a:lnSpc>
                <a:spcPts val="4960"/>
              </a:lnSpc>
            </a:pPr>
            <a:r>
              <a:rPr lang="en-US" sz="3800" dirty="0" smtClean="0"/>
              <a:t>Ultimately</a:t>
            </a:r>
            <a:r>
              <a:rPr lang="en-US" sz="3800" dirty="0"/>
              <a:t>, God is not </a:t>
            </a:r>
            <a:r>
              <a:rPr lang="en-US" sz="3800" dirty="0" smtClean="0"/>
              <a:t>FEARED.</a:t>
            </a:r>
            <a:endParaRPr lang="en-US" sz="3800" dirty="0"/>
          </a:p>
        </p:txBody>
      </p:sp>
    </p:spTree>
    <p:extLst>
      <p:ext uri="{BB962C8B-B14F-4D97-AF65-F5344CB8AC3E}">
        <p14:creationId xmlns:p14="http://schemas.microsoft.com/office/powerpoint/2010/main" val="12026382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Life Is PRECIOUS</a:t>
            </a:r>
            <a:endParaRPr lang="en-US" sz="6600" dirty="0"/>
          </a:p>
        </p:txBody>
      </p:sp>
      <p:sp>
        <p:nvSpPr>
          <p:cNvPr id="3" name="Content Placeholder 2"/>
          <p:cNvSpPr>
            <a:spLocks noGrp="1"/>
          </p:cNvSpPr>
          <p:nvPr>
            <p:ph idx="1"/>
          </p:nvPr>
        </p:nvSpPr>
        <p:spPr/>
        <p:txBody>
          <a:bodyPr>
            <a:normAutofit/>
          </a:bodyPr>
          <a:lstStyle/>
          <a:p>
            <a:r>
              <a:rPr lang="en-US" sz="6400" dirty="0" smtClean="0"/>
              <a:t>Life has VALUE only when we accept the God of the Bible as the AUTHOR of life.</a:t>
            </a:r>
          </a:p>
          <a:p>
            <a:r>
              <a:rPr lang="en-US" sz="3200" dirty="0" smtClean="0"/>
              <a:t>(Acts 17.24-29)</a:t>
            </a:r>
            <a:endParaRPr lang="en-US" sz="3200" dirty="0"/>
          </a:p>
        </p:txBody>
      </p:sp>
    </p:spTree>
    <p:extLst>
      <p:ext uri="{BB962C8B-B14F-4D97-AF65-F5344CB8AC3E}">
        <p14:creationId xmlns:p14="http://schemas.microsoft.com/office/powerpoint/2010/main" val="37128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Life Is PRECIOUS</a:t>
            </a:r>
            <a:endParaRPr lang="en-US" sz="6600" dirty="0"/>
          </a:p>
        </p:txBody>
      </p:sp>
      <p:sp>
        <p:nvSpPr>
          <p:cNvPr id="3" name="Content Placeholder 2"/>
          <p:cNvSpPr>
            <a:spLocks noGrp="1"/>
          </p:cNvSpPr>
          <p:nvPr>
            <p:ph idx="1"/>
          </p:nvPr>
        </p:nvSpPr>
        <p:spPr/>
        <p:txBody>
          <a:bodyPr>
            <a:normAutofit/>
          </a:bodyPr>
          <a:lstStyle/>
          <a:p>
            <a:r>
              <a:rPr lang="en-US" sz="6400" dirty="0" smtClean="0"/>
              <a:t>We are a SPECIAL creation, made in GOD’S IMAGE.</a:t>
            </a:r>
          </a:p>
          <a:p>
            <a:r>
              <a:rPr lang="en-US" dirty="0" smtClean="0"/>
              <a:t>(Gen. 1.26-28; 9.6; </a:t>
            </a:r>
            <a:r>
              <a:rPr lang="mr-IN" dirty="0"/>
              <a:t>Exo. 21.22-25, </a:t>
            </a:r>
            <a:r>
              <a:rPr lang="mr-IN" dirty="0" smtClean="0"/>
              <a:t>28-32;</a:t>
            </a:r>
            <a:endParaRPr lang="en-US" dirty="0" smtClean="0"/>
          </a:p>
          <a:p>
            <a:r>
              <a:rPr lang="mr-IN" dirty="0" err="1" smtClean="0"/>
              <a:t>Num</a:t>
            </a:r>
            <a:r>
              <a:rPr lang="mr-IN" dirty="0"/>
              <a:t>. </a:t>
            </a:r>
            <a:r>
              <a:rPr lang="mr-IN" dirty="0" smtClean="0"/>
              <a:t>35.29-34;</a:t>
            </a:r>
            <a:r>
              <a:rPr lang="en-US" dirty="0"/>
              <a:t> </a:t>
            </a:r>
            <a:r>
              <a:rPr lang="mr-IN" dirty="0" err="1" smtClean="0"/>
              <a:t>Prov</a:t>
            </a:r>
            <a:r>
              <a:rPr lang="mr-IN" dirty="0"/>
              <a:t>. </a:t>
            </a:r>
            <a:r>
              <a:rPr lang="mr-IN" dirty="0" smtClean="0"/>
              <a:t>6.16-1</a:t>
            </a:r>
            <a:r>
              <a:rPr lang="en-US" dirty="0" smtClean="0"/>
              <a:t>7</a:t>
            </a:r>
            <a:r>
              <a:rPr lang="mr-IN" dirty="0" smtClean="0"/>
              <a:t>; </a:t>
            </a:r>
            <a:r>
              <a:rPr lang="mr-IN" dirty="0" err="1"/>
              <a:t>James</a:t>
            </a:r>
            <a:r>
              <a:rPr lang="mr-IN" dirty="0"/>
              <a:t> 3.9-10</a:t>
            </a:r>
            <a:r>
              <a:rPr lang="en-US" dirty="0" smtClean="0"/>
              <a:t>)</a:t>
            </a:r>
          </a:p>
        </p:txBody>
      </p:sp>
    </p:spTree>
    <p:extLst>
      <p:ext uri="{BB962C8B-B14F-4D97-AF65-F5344CB8AC3E}">
        <p14:creationId xmlns:p14="http://schemas.microsoft.com/office/powerpoint/2010/main" val="15822303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Life Is PRECIOUS</a:t>
            </a:r>
            <a:endParaRPr lang="en-US" sz="6600" dirty="0"/>
          </a:p>
        </p:txBody>
      </p:sp>
      <p:sp>
        <p:nvSpPr>
          <p:cNvPr id="3" name="Content Placeholder 2"/>
          <p:cNvSpPr>
            <a:spLocks noGrp="1"/>
          </p:cNvSpPr>
          <p:nvPr>
            <p:ph idx="1"/>
          </p:nvPr>
        </p:nvSpPr>
        <p:spPr/>
        <p:txBody>
          <a:bodyPr>
            <a:normAutofit/>
          </a:bodyPr>
          <a:lstStyle/>
          <a:p>
            <a:r>
              <a:rPr lang="en-US" sz="5600" dirty="0"/>
              <a:t>T</a:t>
            </a:r>
            <a:r>
              <a:rPr lang="en-US" sz="5600" dirty="0" smtClean="0"/>
              <a:t>hose who murder their children are HEARTLESS and have a loss of NATURAL affection.</a:t>
            </a:r>
          </a:p>
          <a:p>
            <a:r>
              <a:rPr lang="en-US" dirty="0" smtClean="0"/>
              <a:t>(Rom. 1.31; </a:t>
            </a:r>
            <a:r>
              <a:rPr lang="nb-NO" dirty="0" smtClean="0"/>
              <a:t>1 Kings 3.16-27; </a:t>
            </a:r>
            <a:r>
              <a:rPr lang="it-IT" dirty="0" err="1" smtClean="0"/>
              <a:t>Psalm</a:t>
            </a:r>
            <a:r>
              <a:rPr lang="it-IT" dirty="0" smtClean="0"/>
              <a:t> 106.37-39</a:t>
            </a:r>
            <a:r>
              <a:rPr lang="en-US" dirty="0" smtClean="0"/>
              <a:t>)</a:t>
            </a:r>
            <a:endParaRPr lang="en-US" dirty="0"/>
          </a:p>
        </p:txBody>
      </p:sp>
    </p:spTree>
    <p:extLst>
      <p:ext uri="{BB962C8B-B14F-4D97-AF65-F5344CB8AC3E}">
        <p14:creationId xmlns:p14="http://schemas.microsoft.com/office/powerpoint/2010/main" val="70017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5895459"/>
              </p:ext>
            </p:extLst>
          </p:nvPr>
        </p:nvGraphicFramePr>
        <p:xfrm>
          <a:off x="1796968" y="540416"/>
          <a:ext cx="8598064" cy="5522282"/>
        </p:xfrm>
        <a:graphic>
          <a:graphicData uri="http://schemas.openxmlformats.org/drawingml/2006/table">
            <a:tbl>
              <a:tblPr>
                <a:tableStyleId>{2D5ABB26-0587-4C30-8999-92F81FD0307C}</a:tableStyleId>
              </a:tblPr>
              <a:tblGrid>
                <a:gridCol w="3107005"/>
                <a:gridCol w="5491059"/>
              </a:tblGrid>
              <a:tr h="395576">
                <a:tc>
                  <a:txBody>
                    <a:bodyPr/>
                    <a:lstStyle/>
                    <a:p>
                      <a:pPr algn="r"/>
                      <a:r>
                        <a:rPr lang="en-US" sz="3200" b="1" dirty="0">
                          <a:solidFill>
                            <a:schemeClr val="tx1"/>
                          </a:solidFill>
                          <a:effectLst/>
                          <a:latin typeface="Corbel" charset="0"/>
                          <a:ea typeface="Corbel" charset="0"/>
                          <a:cs typeface="Corbel" charset="0"/>
                        </a:rPr>
                        <a:t>Percentage</a:t>
                      </a:r>
                    </a:p>
                  </a:txBody>
                  <a:tcPr marL="62591" marR="62591" marT="62591" marB="6259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a:r>
                        <a:rPr lang="en-US" sz="3200" b="1" dirty="0" smtClean="0">
                          <a:solidFill>
                            <a:schemeClr val="tx1"/>
                          </a:solidFill>
                          <a:effectLst/>
                          <a:latin typeface="Corbel" charset="0"/>
                          <a:ea typeface="Corbel" charset="0"/>
                          <a:cs typeface="Corbel" charset="0"/>
                        </a:rPr>
                        <a:t>Reason for Abortion</a:t>
                      </a:r>
                      <a:endParaRPr lang="en-US" sz="3200" b="1" dirty="0">
                        <a:solidFill>
                          <a:schemeClr val="tx1"/>
                        </a:solidFill>
                        <a:effectLst/>
                        <a:latin typeface="Corbel" charset="0"/>
                        <a:ea typeface="Corbel" charset="0"/>
                        <a:cs typeface="Corbel" charset="0"/>
                      </a:endParaRPr>
                    </a:p>
                  </a:txBody>
                  <a:tcPr marL="62591" marR="62591" marT="62591" marB="6259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395576">
                <a:tc>
                  <a:txBody>
                    <a:bodyPr/>
                    <a:lstStyle/>
                    <a:p>
                      <a:pPr algn="r"/>
                      <a:r>
                        <a:rPr lang="mr-IN" sz="2400" b="1">
                          <a:solidFill>
                            <a:schemeClr val="tx1"/>
                          </a:solidFill>
                          <a:effectLst/>
                          <a:latin typeface="Corbel" charset="0"/>
                          <a:ea typeface="Corbel" charset="0"/>
                          <a:cs typeface="Corbel" charset="0"/>
                        </a:rPr>
                        <a:t>&lt;0.5%</a:t>
                      </a:r>
                    </a:p>
                  </a:txBody>
                  <a:tcPr marL="62591" marR="62591" marT="62591" marB="6259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u="none" strike="noStrike" dirty="0">
                          <a:solidFill>
                            <a:schemeClr val="tx1"/>
                          </a:solidFill>
                          <a:effectLst/>
                          <a:latin typeface="Corbel" charset="0"/>
                          <a:ea typeface="Corbel" charset="0"/>
                          <a:cs typeface="Corbel" charset="0"/>
                        </a:rPr>
                        <a:t>Victim of </a:t>
                      </a:r>
                      <a:r>
                        <a:rPr lang="en-US" sz="2400" b="1" u="none" strike="noStrike" dirty="0" smtClean="0">
                          <a:solidFill>
                            <a:schemeClr val="tx1"/>
                          </a:solidFill>
                          <a:effectLst/>
                          <a:latin typeface="Corbel" charset="0"/>
                          <a:ea typeface="Corbel" charset="0"/>
                          <a:cs typeface="Corbel" charset="0"/>
                        </a:rPr>
                        <a:t>rape</a:t>
                      </a:r>
                      <a:endParaRPr lang="en-US" sz="2400" b="1" dirty="0">
                        <a:solidFill>
                          <a:schemeClr val="tx1"/>
                        </a:solidFill>
                        <a:effectLst/>
                        <a:latin typeface="Corbel" charset="0"/>
                        <a:ea typeface="Corbel" charset="0"/>
                        <a:cs typeface="Corbel" charset="0"/>
                      </a:endParaRPr>
                    </a:p>
                  </a:txBody>
                  <a:tcPr marL="62591" marR="62591" marT="62591" marB="6259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576">
                <a:tc>
                  <a:txBody>
                    <a:bodyPr/>
                    <a:lstStyle/>
                    <a:p>
                      <a:pPr algn="r"/>
                      <a:r>
                        <a:rPr lang="mr-IN" sz="2400" b="1" dirty="0">
                          <a:solidFill>
                            <a:schemeClr val="tx1"/>
                          </a:solidFill>
                          <a:effectLst/>
                          <a:latin typeface="Corbel" charset="0"/>
                          <a:ea typeface="Corbel" charset="0"/>
                          <a:cs typeface="Corbel" charset="0"/>
                        </a:rPr>
                        <a:t>3%</a:t>
                      </a:r>
                    </a:p>
                  </a:txBody>
                  <a:tcPr marL="62591" marR="62591" marT="62591" marB="6259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u="none" strike="noStrike" dirty="0">
                          <a:solidFill>
                            <a:schemeClr val="tx1"/>
                          </a:solidFill>
                          <a:effectLst/>
                          <a:latin typeface="Corbel" charset="0"/>
                          <a:ea typeface="Corbel" charset="0"/>
                          <a:cs typeface="Corbel" charset="0"/>
                        </a:rPr>
                        <a:t>Fetal health </a:t>
                      </a:r>
                      <a:r>
                        <a:rPr lang="en-US" sz="2400" b="1" u="none" strike="noStrike" dirty="0" smtClean="0">
                          <a:solidFill>
                            <a:schemeClr val="tx1"/>
                          </a:solidFill>
                          <a:effectLst/>
                          <a:latin typeface="Corbel" charset="0"/>
                          <a:ea typeface="Corbel" charset="0"/>
                          <a:cs typeface="Corbel" charset="0"/>
                        </a:rPr>
                        <a:t>problems</a:t>
                      </a:r>
                      <a:endParaRPr lang="en-US" sz="2400" b="1" dirty="0">
                        <a:solidFill>
                          <a:schemeClr val="tx1"/>
                        </a:solidFill>
                        <a:effectLst/>
                        <a:latin typeface="Corbel" charset="0"/>
                        <a:ea typeface="Corbel" charset="0"/>
                        <a:cs typeface="Corbel" charset="0"/>
                      </a:endParaRPr>
                    </a:p>
                  </a:txBody>
                  <a:tcPr marL="62591" marR="62591" marT="62591" marB="6259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576">
                <a:tc>
                  <a:txBody>
                    <a:bodyPr/>
                    <a:lstStyle/>
                    <a:p>
                      <a:pPr algn="r"/>
                      <a:r>
                        <a:rPr lang="mr-IN" sz="2400" b="1" dirty="0">
                          <a:solidFill>
                            <a:schemeClr val="tx1"/>
                          </a:solidFill>
                          <a:effectLst/>
                          <a:latin typeface="Corbel" charset="0"/>
                          <a:ea typeface="Corbel" charset="0"/>
                          <a:cs typeface="Corbel" charset="0"/>
                        </a:rPr>
                        <a:t>4%</a:t>
                      </a:r>
                    </a:p>
                  </a:txBody>
                  <a:tcPr marL="62591" marR="62591" marT="62591" marB="6259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u="none" strike="noStrike" dirty="0">
                          <a:solidFill>
                            <a:schemeClr val="tx1"/>
                          </a:solidFill>
                          <a:effectLst/>
                          <a:latin typeface="Corbel" charset="0"/>
                          <a:ea typeface="Corbel" charset="0"/>
                          <a:cs typeface="Corbel" charset="0"/>
                        </a:rPr>
                        <a:t>Physical health </a:t>
                      </a:r>
                      <a:r>
                        <a:rPr lang="en-US" sz="2400" b="1" u="none" strike="noStrike" dirty="0" smtClean="0">
                          <a:solidFill>
                            <a:schemeClr val="tx1"/>
                          </a:solidFill>
                          <a:effectLst/>
                          <a:latin typeface="Corbel" charset="0"/>
                          <a:ea typeface="Corbel" charset="0"/>
                          <a:cs typeface="Corbel" charset="0"/>
                        </a:rPr>
                        <a:t>problems</a:t>
                      </a:r>
                      <a:endParaRPr lang="en-US" sz="2400" b="1" dirty="0">
                        <a:solidFill>
                          <a:schemeClr val="tx1"/>
                        </a:solidFill>
                        <a:effectLst/>
                        <a:latin typeface="Corbel" charset="0"/>
                        <a:ea typeface="Corbel" charset="0"/>
                        <a:cs typeface="Corbel" charset="0"/>
                      </a:endParaRPr>
                    </a:p>
                  </a:txBody>
                  <a:tcPr marL="62591" marR="62591" marT="62591" marB="6259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576">
                <a:tc>
                  <a:txBody>
                    <a:bodyPr/>
                    <a:lstStyle/>
                    <a:p>
                      <a:pPr algn="r"/>
                      <a:r>
                        <a:rPr lang="mr-IN" sz="2400" b="1" dirty="0">
                          <a:solidFill>
                            <a:schemeClr val="tx1"/>
                          </a:solidFill>
                          <a:effectLst/>
                          <a:latin typeface="Corbel" charset="0"/>
                          <a:ea typeface="Corbel" charset="0"/>
                          <a:cs typeface="Corbel" charset="0"/>
                        </a:rPr>
                        <a:t>4%</a:t>
                      </a:r>
                    </a:p>
                  </a:txBody>
                  <a:tcPr marL="62591" marR="62591" marT="62591" marB="6259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a:solidFill>
                            <a:schemeClr val="tx1"/>
                          </a:solidFill>
                          <a:effectLst/>
                          <a:latin typeface="Corbel" charset="0"/>
                          <a:ea typeface="Corbel" charset="0"/>
                          <a:cs typeface="Corbel" charset="0"/>
                        </a:rPr>
                        <a:t>Would interfere with education or </a:t>
                      </a:r>
                      <a:r>
                        <a:rPr lang="en-US" sz="2400" b="1" dirty="0" smtClean="0">
                          <a:solidFill>
                            <a:schemeClr val="tx1"/>
                          </a:solidFill>
                          <a:effectLst/>
                          <a:latin typeface="Corbel" charset="0"/>
                          <a:ea typeface="Corbel" charset="0"/>
                          <a:cs typeface="Corbel" charset="0"/>
                        </a:rPr>
                        <a:t>career</a:t>
                      </a:r>
                      <a:endParaRPr lang="en-US" sz="2400" b="1" dirty="0">
                        <a:solidFill>
                          <a:schemeClr val="tx1"/>
                        </a:solidFill>
                        <a:effectLst/>
                        <a:latin typeface="Corbel" charset="0"/>
                        <a:ea typeface="Corbel" charset="0"/>
                        <a:cs typeface="Corbel" charset="0"/>
                      </a:endParaRPr>
                    </a:p>
                  </a:txBody>
                  <a:tcPr marL="62591" marR="62591" marT="62591" marB="6259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576">
                <a:tc>
                  <a:txBody>
                    <a:bodyPr/>
                    <a:lstStyle/>
                    <a:p>
                      <a:pPr algn="r"/>
                      <a:r>
                        <a:rPr lang="en-US" sz="2400" b="1" dirty="0" smtClean="0">
                          <a:solidFill>
                            <a:schemeClr val="tx1"/>
                          </a:solidFill>
                          <a:effectLst/>
                          <a:latin typeface="Corbel" charset="0"/>
                          <a:ea typeface="Corbel" charset="0"/>
                          <a:cs typeface="Corbel" charset="0"/>
                        </a:rPr>
                        <a:t>7</a:t>
                      </a:r>
                      <a:r>
                        <a:rPr lang="mr-IN" sz="2400" b="1" dirty="0" smtClean="0">
                          <a:solidFill>
                            <a:schemeClr val="tx1"/>
                          </a:solidFill>
                          <a:effectLst/>
                          <a:latin typeface="Corbel" charset="0"/>
                          <a:ea typeface="Corbel" charset="0"/>
                          <a:cs typeface="Corbel" charset="0"/>
                        </a:rPr>
                        <a:t>%</a:t>
                      </a:r>
                      <a:endParaRPr lang="mr-IN" sz="2400" b="1" dirty="0">
                        <a:solidFill>
                          <a:schemeClr val="tx1"/>
                        </a:solidFill>
                        <a:effectLst/>
                        <a:latin typeface="Corbel" charset="0"/>
                        <a:ea typeface="Corbel" charset="0"/>
                        <a:cs typeface="Corbel" charset="0"/>
                      </a:endParaRPr>
                    </a:p>
                  </a:txBody>
                  <a:tcPr marL="62591" marR="62591" marT="62591" marB="6259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a:solidFill>
                            <a:schemeClr val="tx1"/>
                          </a:solidFill>
                          <a:effectLst/>
                          <a:latin typeface="Corbel" charset="0"/>
                          <a:ea typeface="Corbel" charset="0"/>
                          <a:cs typeface="Corbel" charset="0"/>
                        </a:rPr>
                        <a:t>Not mature enough to raise a child</a:t>
                      </a:r>
                    </a:p>
                  </a:txBody>
                  <a:tcPr marL="62591" marR="62591" marT="62591" marB="6259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576">
                <a:tc>
                  <a:txBody>
                    <a:bodyPr/>
                    <a:lstStyle/>
                    <a:p>
                      <a:pPr algn="r"/>
                      <a:r>
                        <a:rPr lang="mr-IN" sz="2400" b="1">
                          <a:solidFill>
                            <a:schemeClr val="tx1"/>
                          </a:solidFill>
                          <a:effectLst/>
                          <a:latin typeface="Corbel" charset="0"/>
                          <a:ea typeface="Corbel" charset="0"/>
                          <a:cs typeface="Corbel" charset="0"/>
                        </a:rPr>
                        <a:t>8%</a:t>
                      </a:r>
                    </a:p>
                  </a:txBody>
                  <a:tcPr marL="62591" marR="62591" marT="62591" marB="6259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a:solidFill>
                            <a:schemeClr val="tx1"/>
                          </a:solidFill>
                          <a:effectLst/>
                          <a:latin typeface="Corbel" charset="0"/>
                          <a:ea typeface="Corbel" charset="0"/>
                          <a:cs typeface="Corbel" charset="0"/>
                        </a:rPr>
                        <a:t>Don't want to be a single mother</a:t>
                      </a:r>
                    </a:p>
                  </a:txBody>
                  <a:tcPr marL="62591" marR="62591" marT="62591" marB="6259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576">
                <a:tc>
                  <a:txBody>
                    <a:bodyPr/>
                    <a:lstStyle/>
                    <a:p>
                      <a:pPr algn="r"/>
                      <a:r>
                        <a:rPr lang="mr-IN" sz="2400" b="1">
                          <a:solidFill>
                            <a:schemeClr val="tx1"/>
                          </a:solidFill>
                          <a:effectLst/>
                          <a:latin typeface="Corbel" charset="0"/>
                          <a:ea typeface="Corbel" charset="0"/>
                          <a:cs typeface="Corbel" charset="0"/>
                        </a:rPr>
                        <a:t>19%</a:t>
                      </a:r>
                    </a:p>
                  </a:txBody>
                  <a:tcPr marL="62591" marR="62591" marT="62591" marB="6259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a:solidFill>
                            <a:schemeClr val="tx1"/>
                          </a:solidFill>
                          <a:effectLst/>
                          <a:latin typeface="Corbel" charset="0"/>
                          <a:ea typeface="Corbel" charset="0"/>
                          <a:cs typeface="Corbel" charset="0"/>
                        </a:rPr>
                        <a:t>Done having children</a:t>
                      </a:r>
                    </a:p>
                  </a:txBody>
                  <a:tcPr marL="62591" marR="62591" marT="62591" marB="6259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576">
                <a:tc>
                  <a:txBody>
                    <a:bodyPr/>
                    <a:lstStyle/>
                    <a:p>
                      <a:pPr algn="r"/>
                      <a:r>
                        <a:rPr lang="mr-IN" sz="2400" b="1">
                          <a:solidFill>
                            <a:schemeClr val="tx1"/>
                          </a:solidFill>
                          <a:effectLst/>
                          <a:latin typeface="Corbel" charset="0"/>
                          <a:ea typeface="Corbel" charset="0"/>
                          <a:cs typeface="Corbel" charset="0"/>
                        </a:rPr>
                        <a:t>23%</a:t>
                      </a:r>
                    </a:p>
                  </a:txBody>
                  <a:tcPr marL="62591" marR="62591" marT="62591" marB="6259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u="none" strike="noStrike" dirty="0">
                          <a:solidFill>
                            <a:schemeClr val="tx1"/>
                          </a:solidFill>
                          <a:effectLst/>
                          <a:latin typeface="Corbel" charset="0"/>
                          <a:ea typeface="Corbel" charset="0"/>
                          <a:cs typeface="Corbel" charset="0"/>
                        </a:rPr>
                        <a:t>Can't afford a baby</a:t>
                      </a:r>
                      <a:endParaRPr lang="en-US" sz="2400" b="1" dirty="0">
                        <a:solidFill>
                          <a:schemeClr val="tx1"/>
                        </a:solidFill>
                        <a:effectLst/>
                        <a:latin typeface="Corbel" charset="0"/>
                        <a:ea typeface="Corbel" charset="0"/>
                        <a:cs typeface="Corbel" charset="0"/>
                      </a:endParaRPr>
                    </a:p>
                  </a:txBody>
                  <a:tcPr marL="62591" marR="62591" marT="62591" marB="6259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576">
                <a:tc>
                  <a:txBody>
                    <a:bodyPr/>
                    <a:lstStyle/>
                    <a:p>
                      <a:pPr algn="r"/>
                      <a:r>
                        <a:rPr lang="mr-IN" sz="2400" b="1">
                          <a:solidFill>
                            <a:schemeClr val="tx1"/>
                          </a:solidFill>
                          <a:effectLst/>
                          <a:latin typeface="Corbel" charset="0"/>
                          <a:ea typeface="Corbel" charset="0"/>
                          <a:cs typeface="Corbel" charset="0"/>
                        </a:rPr>
                        <a:t>25%</a:t>
                      </a:r>
                    </a:p>
                  </a:txBody>
                  <a:tcPr marL="62591" marR="62591" marT="62591" marB="6259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a:solidFill>
                            <a:schemeClr val="tx1"/>
                          </a:solidFill>
                          <a:effectLst/>
                          <a:latin typeface="Corbel" charset="0"/>
                          <a:ea typeface="Corbel" charset="0"/>
                          <a:cs typeface="Corbel" charset="0"/>
                        </a:rPr>
                        <a:t>Not ready for a child</a:t>
                      </a:r>
                    </a:p>
                  </a:txBody>
                  <a:tcPr marL="62591" marR="62591" marT="62591" marB="6259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576">
                <a:tc>
                  <a:txBody>
                    <a:bodyPr/>
                    <a:lstStyle/>
                    <a:p>
                      <a:pPr algn="r"/>
                      <a:r>
                        <a:rPr lang="mr-IN" sz="2400" b="1" dirty="0">
                          <a:solidFill>
                            <a:schemeClr val="tx1"/>
                          </a:solidFill>
                          <a:effectLst/>
                          <a:latin typeface="Corbel" charset="0"/>
                          <a:ea typeface="Corbel" charset="0"/>
                          <a:cs typeface="Corbel" charset="0"/>
                        </a:rPr>
                        <a:t>6%</a:t>
                      </a:r>
                    </a:p>
                  </a:txBody>
                  <a:tcPr marL="62591" marR="62591" marT="62591" marB="6259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a:r>
                        <a:rPr lang="en-US" sz="2400" b="1" dirty="0">
                          <a:solidFill>
                            <a:schemeClr val="tx1"/>
                          </a:solidFill>
                          <a:effectLst/>
                          <a:latin typeface="Corbel" charset="0"/>
                          <a:ea typeface="Corbel" charset="0"/>
                          <a:cs typeface="Corbel" charset="0"/>
                        </a:rPr>
                        <a:t>Other</a:t>
                      </a:r>
                    </a:p>
                  </a:txBody>
                  <a:tcPr marL="62591" marR="62591" marT="62591" marB="6259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10" name="TextBox 9"/>
          <p:cNvSpPr txBox="1"/>
          <p:nvPr/>
        </p:nvSpPr>
        <p:spPr>
          <a:xfrm>
            <a:off x="5141703" y="6334780"/>
            <a:ext cx="7050297" cy="523220"/>
          </a:xfrm>
          <a:prstGeom prst="rect">
            <a:avLst/>
          </a:prstGeom>
          <a:noFill/>
        </p:spPr>
        <p:txBody>
          <a:bodyPr wrap="square" rtlCol="0">
            <a:spAutoFit/>
          </a:bodyPr>
          <a:lstStyle/>
          <a:p>
            <a:pPr algn="ctr"/>
            <a:r>
              <a:rPr lang="en-US" sz="2800" b="1" dirty="0" err="1">
                <a:latin typeface="Corbel" charset="0"/>
                <a:ea typeface="Corbel" charset="0"/>
                <a:cs typeface="Corbel" charset="0"/>
              </a:rPr>
              <a:t>Guttmacher</a:t>
            </a:r>
            <a:r>
              <a:rPr lang="en-US" sz="2800" b="1" dirty="0">
                <a:latin typeface="Corbel" charset="0"/>
                <a:ea typeface="Corbel" charset="0"/>
                <a:cs typeface="Corbel" charset="0"/>
              </a:rPr>
              <a:t> </a:t>
            </a:r>
            <a:r>
              <a:rPr lang="en-US" sz="2800" b="1" dirty="0" smtClean="0">
                <a:latin typeface="Corbel" charset="0"/>
                <a:ea typeface="Corbel" charset="0"/>
                <a:cs typeface="Corbel" charset="0"/>
              </a:rPr>
              <a:t>Institute, 2004 | abort73.com</a:t>
            </a:r>
            <a:endParaRPr lang="en-US" sz="2800" b="1" dirty="0">
              <a:latin typeface="Corbel" charset="0"/>
              <a:ea typeface="Corbel" charset="0"/>
              <a:cs typeface="Corbel" charset="0"/>
            </a:endParaRPr>
          </a:p>
        </p:txBody>
      </p:sp>
    </p:spTree>
    <p:extLst>
      <p:ext uri="{BB962C8B-B14F-4D97-AF65-F5344CB8AC3E}">
        <p14:creationId xmlns:p14="http://schemas.microsoft.com/office/powerpoint/2010/main" val="17786966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759237"/>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alphaModFix/>
          </a:blip>
          <a:srcRect l="4594" r="4594" b="9188"/>
          <a:stretch/>
        </p:blipFill>
        <p:spPr>
          <a:xfrm>
            <a:off x="0" y="0"/>
            <a:ext cx="12192000" cy="6858000"/>
          </a:xfrm>
          <a:prstGeom prst="rect">
            <a:avLst/>
          </a:prstGeom>
          <a:ln w="76200">
            <a:solidFill>
              <a:schemeClr val="tx1"/>
            </a:solidFill>
          </a:ln>
        </p:spPr>
      </p:pic>
      <p:sp>
        <p:nvSpPr>
          <p:cNvPr id="5" name="TextBox 4"/>
          <p:cNvSpPr txBox="1"/>
          <p:nvPr/>
        </p:nvSpPr>
        <p:spPr>
          <a:xfrm>
            <a:off x="289560" y="397401"/>
            <a:ext cx="11612880" cy="6063198"/>
          </a:xfrm>
          <a:prstGeom prst="rect">
            <a:avLst/>
          </a:prstGeom>
          <a:solidFill>
            <a:schemeClr val="tx1">
              <a:alpha val="79000"/>
            </a:schemeClr>
          </a:solidFill>
          <a:ln>
            <a:noFill/>
          </a:ln>
          <a:effectLst>
            <a:softEdge rad="63500"/>
          </a:effectLst>
        </p:spPr>
        <p:txBody>
          <a:bodyPr wrap="square" rtlCol="0">
            <a:spAutoFit/>
          </a:bodyPr>
          <a:lstStyle/>
          <a:p>
            <a:pPr algn="ctr"/>
            <a:r>
              <a:rPr lang="en-US" sz="4000" b="1" dirty="0" smtClean="0">
                <a:solidFill>
                  <a:schemeClr val="bg1"/>
                </a:solidFill>
                <a:latin typeface="Corbel" charset="0"/>
                <a:ea typeface="Corbel" charset="0"/>
                <a:cs typeface="Corbel" charset="0"/>
              </a:rPr>
              <a:t>“Abortion I salute you! Women if you need an abortion, get one! If you want an abortion, get one! If you’re not pregnant but you think you eventually might be and want to order a future abortion, get one! If you’re pregnant and you want to be pregnant, don’t get one! It’s up to you … </a:t>
            </a:r>
          </a:p>
          <a:p>
            <a:pPr algn="ctr"/>
            <a:r>
              <a:rPr lang="en-US" sz="4000" b="1" dirty="0" smtClean="0">
                <a:solidFill>
                  <a:schemeClr val="bg1"/>
                </a:solidFill>
                <a:latin typeface="Corbel" charset="0"/>
                <a:ea typeface="Corbel" charset="0"/>
                <a:cs typeface="Corbel" charset="0"/>
              </a:rPr>
              <a:t>And women don’t forget, you have the power to give life and men will try to control that, don’t let them. God bless abortions and God bless America.” </a:t>
            </a:r>
            <a:r>
              <a:rPr lang="en-US" sz="2800" b="1" dirty="0" smtClean="0">
                <a:solidFill>
                  <a:schemeClr val="bg1"/>
                </a:solidFill>
                <a:latin typeface="Corbel" charset="0"/>
                <a:ea typeface="Corbel" charset="0"/>
                <a:cs typeface="Corbel" charset="0"/>
              </a:rPr>
              <a:t>(Michelle Wolf)</a:t>
            </a:r>
          </a:p>
        </p:txBody>
      </p:sp>
    </p:spTree>
    <p:extLst>
      <p:ext uri="{BB962C8B-B14F-4D97-AF65-F5344CB8AC3E}">
        <p14:creationId xmlns:p14="http://schemas.microsoft.com/office/powerpoint/2010/main" val="78934079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Life in the WOMB</a:t>
            </a:r>
            <a:endParaRPr lang="en-US" sz="6600" dirty="0"/>
          </a:p>
        </p:txBody>
      </p:sp>
      <p:sp>
        <p:nvSpPr>
          <p:cNvPr id="3" name="Content Placeholder 2"/>
          <p:cNvSpPr>
            <a:spLocks noGrp="1"/>
          </p:cNvSpPr>
          <p:nvPr>
            <p:ph idx="1"/>
          </p:nvPr>
        </p:nvSpPr>
        <p:spPr/>
        <p:txBody>
          <a:bodyPr>
            <a:normAutofit/>
          </a:bodyPr>
          <a:lstStyle/>
          <a:p>
            <a:r>
              <a:rPr lang="en-US" sz="5400" dirty="0" smtClean="0"/>
              <a:t>By FAITH and SCIENCE, we </a:t>
            </a:r>
            <a:r>
              <a:rPr lang="en-US" sz="5400" dirty="0" smtClean="0"/>
              <a:t>accept</a:t>
            </a:r>
            <a:r>
              <a:rPr lang="en-US" sz="5400" dirty="0"/>
              <a:t> </a:t>
            </a:r>
            <a:r>
              <a:rPr lang="en-US" sz="5400" dirty="0" smtClean="0"/>
              <a:t>that </a:t>
            </a:r>
            <a:r>
              <a:rPr lang="en-US" sz="5400" dirty="0" smtClean="0"/>
              <a:t>life begins at CONCEPTION.</a:t>
            </a:r>
          </a:p>
          <a:p>
            <a:r>
              <a:rPr lang="en-US" dirty="0" smtClean="0"/>
              <a:t>(</a:t>
            </a:r>
            <a:r>
              <a:rPr lang="mr-IN" dirty="0" err="1" smtClean="0"/>
              <a:t>Gen</a:t>
            </a:r>
            <a:r>
              <a:rPr lang="mr-IN" dirty="0" smtClean="0"/>
              <a:t>. 4.1; 16.4; 25.21-22; </a:t>
            </a:r>
            <a:r>
              <a:rPr lang="mr-IN" dirty="0" err="1" smtClean="0"/>
              <a:t>Job</a:t>
            </a:r>
            <a:r>
              <a:rPr lang="mr-IN" dirty="0" smtClean="0"/>
              <a:t> 3.3, 16</a:t>
            </a:r>
            <a:r>
              <a:rPr lang="en-US" dirty="0" smtClean="0"/>
              <a:t>; </a:t>
            </a:r>
            <a:r>
              <a:rPr lang="cs-CZ" dirty="0" err="1" smtClean="0"/>
              <a:t>Luke</a:t>
            </a:r>
            <a:r>
              <a:rPr lang="cs-CZ" dirty="0" smtClean="0"/>
              <a:t> 1.36, 41-44, 57</a:t>
            </a:r>
            <a:r>
              <a:rPr lang="en-US" dirty="0" smtClean="0"/>
              <a:t>)</a:t>
            </a:r>
            <a:endParaRPr lang="en-US" dirty="0"/>
          </a:p>
        </p:txBody>
      </p:sp>
    </p:spTree>
    <p:extLst>
      <p:ext uri="{BB962C8B-B14F-4D97-AF65-F5344CB8AC3E}">
        <p14:creationId xmlns:p14="http://schemas.microsoft.com/office/powerpoint/2010/main" val="18866059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497</Words>
  <Application>Microsoft Macintosh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Calibri Light</vt:lpstr>
      <vt:lpstr>Corbel</vt:lpstr>
      <vt:lpstr>Arial</vt:lpstr>
      <vt:lpstr>Office Theme</vt:lpstr>
      <vt:lpstr>PowerPoint Presentation</vt:lpstr>
      <vt:lpstr>Why Are We Having This Conversation?</vt:lpstr>
      <vt:lpstr>Life Is PRECIOUS</vt:lpstr>
      <vt:lpstr>Life Is PRECIOUS</vt:lpstr>
      <vt:lpstr>Life Is PRECIOUS</vt:lpstr>
      <vt:lpstr>PowerPoint Presentation</vt:lpstr>
      <vt:lpstr>PowerPoint Presentation</vt:lpstr>
      <vt:lpstr>PowerPoint Presentation</vt:lpstr>
      <vt:lpstr>Life in the WOMB</vt:lpstr>
      <vt:lpstr>PowerPoint Presentation</vt:lpstr>
      <vt:lpstr>PowerPoint Presentation</vt:lpstr>
      <vt:lpstr>Can We Justify Abortion?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34</cp:revision>
  <dcterms:created xsi:type="dcterms:W3CDTF">2019-02-02T20:40:25Z</dcterms:created>
  <dcterms:modified xsi:type="dcterms:W3CDTF">2019-02-03T19:21:17Z</dcterms:modified>
</cp:coreProperties>
</file>