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12" r:id="rId2"/>
    <p:sldId id="415" r:id="rId3"/>
    <p:sldId id="859" r:id="rId4"/>
    <p:sldId id="862" r:id="rId5"/>
    <p:sldId id="419" r:id="rId6"/>
    <p:sldId id="420" r:id="rId7"/>
    <p:sldId id="863" r:id="rId8"/>
    <p:sldId id="422" r:id="rId9"/>
    <p:sldId id="864" r:id="rId10"/>
    <p:sldId id="865" r:id="rId11"/>
    <p:sldId id="866" r:id="rId12"/>
    <p:sldId id="424" r:id="rId13"/>
    <p:sldId id="867" r:id="rId14"/>
    <p:sldId id="868" r:id="rId15"/>
    <p:sldId id="426" r:id="rId16"/>
    <p:sldId id="427" r:id="rId17"/>
    <p:sldId id="869" r:id="rId18"/>
    <p:sldId id="428" r:id="rId19"/>
    <p:sldId id="430" r:id="rId20"/>
    <p:sldId id="870" r:id="rId21"/>
    <p:sldId id="871" r:id="rId22"/>
    <p:sldId id="872" r:id="rId23"/>
    <p:sldId id="434" r:id="rId24"/>
    <p:sldId id="873" r:id="rId25"/>
    <p:sldId id="436" r:id="rId26"/>
    <p:sldId id="111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969" autoAdjust="0"/>
    <p:restoredTop sz="94660"/>
  </p:normalViewPr>
  <p:slideViewPr>
    <p:cSldViewPr snapToGrid="0">
      <p:cViewPr varScale="1">
        <p:scale>
          <a:sx n="86" d="100"/>
          <a:sy n="86" d="100"/>
        </p:scale>
        <p:origin x="204"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2C2085DC-C5DD-4A28-94F6-F9F029BCA1AE}" type="slidenum">
              <a:rPr lang="en-US" altLang="en-US" smtClean="0"/>
              <a:pPr/>
              <a:t>‹#›</a:t>
            </a:fld>
            <a:endParaRPr lang="en-US" altLang="en-US" dirty="0"/>
          </a:p>
        </p:txBody>
      </p:sp>
    </p:spTree>
    <p:extLst>
      <p:ext uri="{BB962C8B-B14F-4D97-AF65-F5344CB8AC3E}">
        <p14:creationId xmlns:p14="http://schemas.microsoft.com/office/powerpoint/2010/main" val="1466372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2814E910-BBD9-4C6C-B553-9F185752B042}" type="slidenum">
              <a:rPr lang="en-US" altLang="en-US" smtClean="0"/>
              <a:pPr/>
              <a:t>‹#›</a:t>
            </a:fld>
            <a:endParaRPr lang="en-US" altLang="en-US" dirty="0"/>
          </a:p>
        </p:txBody>
      </p:sp>
    </p:spTree>
    <p:extLst>
      <p:ext uri="{BB962C8B-B14F-4D97-AF65-F5344CB8AC3E}">
        <p14:creationId xmlns:p14="http://schemas.microsoft.com/office/powerpoint/2010/main" val="32538223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A9B584D8-2FAB-4CF1-AF74-0E7F3D958B3D}" type="slidenum">
              <a:rPr lang="en-US" altLang="en-US" smtClean="0"/>
              <a:pPr/>
              <a:t>‹#›</a:t>
            </a:fld>
            <a:endParaRPr lang="en-US" altLang="en-US" dirty="0"/>
          </a:p>
        </p:txBody>
      </p:sp>
    </p:spTree>
    <p:extLst>
      <p:ext uri="{BB962C8B-B14F-4D97-AF65-F5344CB8AC3E}">
        <p14:creationId xmlns:p14="http://schemas.microsoft.com/office/powerpoint/2010/main" val="8595048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71DD7C3C-26EA-48D1-89DB-82086917E937}" type="slidenum">
              <a:rPr lang="en-US" altLang="en-US" smtClean="0"/>
              <a:pPr/>
              <a:t>‹#›</a:t>
            </a:fld>
            <a:endParaRPr lang="en-US" altLang="en-US" dirty="0"/>
          </a:p>
        </p:txBody>
      </p:sp>
    </p:spTree>
    <p:extLst>
      <p:ext uri="{BB962C8B-B14F-4D97-AF65-F5344CB8AC3E}">
        <p14:creationId xmlns:p14="http://schemas.microsoft.com/office/powerpoint/2010/main" val="16422034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075DFFC-4C7E-4580-BD58-D28052B8411C}" type="slidenum">
              <a:rPr lang="en-US" altLang="en-US" smtClean="0"/>
              <a:pPr/>
              <a:t>‹#›</a:t>
            </a:fld>
            <a:endParaRPr lang="en-US" altLang="en-US" dirty="0"/>
          </a:p>
        </p:txBody>
      </p:sp>
    </p:spTree>
    <p:extLst>
      <p:ext uri="{BB962C8B-B14F-4D97-AF65-F5344CB8AC3E}">
        <p14:creationId xmlns:p14="http://schemas.microsoft.com/office/powerpoint/2010/main" val="313909556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3981AFB8-6607-4BFB-A990-26AE2ECB36E5}" type="slidenum">
              <a:rPr lang="en-US" altLang="en-US" smtClean="0"/>
              <a:pPr/>
              <a:t>‹#›</a:t>
            </a:fld>
            <a:endParaRPr lang="en-US" altLang="en-US" dirty="0"/>
          </a:p>
        </p:txBody>
      </p:sp>
    </p:spTree>
    <p:extLst>
      <p:ext uri="{BB962C8B-B14F-4D97-AF65-F5344CB8AC3E}">
        <p14:creationId xmlns:p14="http://schemas.microsoft.com/office/powerpoint/2010/main" val="25615200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3D3B5985-F0FB-461C-A410-C18B3EA5F9E1}" type="slidenum">
              <a:rPr lang="en-US" altLang="en-US" smtClean="0"/>
              <a:pPr/>
              <a:t>‹#›</a:t>
            </a:fld>
            <a:endParaRPr lang="en-US" altLang="en-US" dirty="0"/>
          </a:p>
        </p:txBody>
      </p:sp>
    </p:spTree>
    <p:extLst>
      <p:ext uri="{BB962C8B-B14F-4D97-AF65-F5344CB8AC3E}">
        <p14:creationId xmlns:p14="http://schemas.microsoft.com/office/powerpoint/2010/main" val="41474456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FA8F3877-D21C-4381-AFB3-9CF0607A0B12}" type="slidenum">
              <a:rPr lang="en-US" altLang="en-US" smtClean="0"/>
              <a:pPr/>
              <a:t>‹#›</a:t>
            </a:fld>
            <a:endParaRPr lang="en-US" altLang="en-US" dirty="0"/>
          </a:p>
        </p:txBody>
      </p:sp>
    </p:spTree>
    <p:extLst>
      <p:ext uri="{BB962C8B-B14F-4D97-AF65-F5344CB8AC3E}">
        <p14:creationId xmlns:p14="http://schemas.microsoft.com/office/powerpoint/2010/main" val="38382576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adrant Slide Mast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CADAA9E-FB3A-4A2E-B616-17841AC89C49}"/>
              </a:ext>
            </a:extLst>
          </p:cNvPr>
          <p:cNvSpPr>
            <a:spLocks noGrp="1"/>
          </p:cNvSpPr>
          <p:nvPr>
            <p:ph type="dt" sz="half" idx="10"/>
          </p:nvPr>
        </p:nvSpPr>
        <p:spPr/>
        <p:txBody>
          <a:bodyPr/>
          <a:lstStyle/>
          <a:p>
            <a:endParaRPr lang="en-US" altLang="en-US" dirty="0"/>
          </a:p>
        </p:txBody>
      </p:sp>
      <p:sp>
        <p:nvSpPr>
          <p:cNvPr id="5" name="Footer Placeholder 4">
            <a:extLst>
              <a:ext uri="{FF2B5EF4-FFF2-40B4-BE49-F238E27FC236}">
                <a16:creationId xmlns:a16="http://schemas.microsoft.com/office/drawing/2014/main" id="{A2492989-903B-46A4-9357-8520120F3F14}"/>
              </a:ext>
            </a:extLst>
          </p:cNvPr>
          <p:cNvSpPr>
            <a:spLocks noGrp="1"/>
          </p:cNvSpPr>
          <p:nvPr>
            <p:ph type="ftr" sz="quarter" idx="11"/>
          </p:nvPr>
        </p:nvSpPr>
        <p:spPr/>
        <p:txBody>
          <a:bodyPr/>
          <a:lstStyle/>
          <a:p>
            <a:endParaRPr lang="en-US" altLang="en-US" dirty="0"/>
          </a:p>
        </p:txBody>
      </p:sp>
      <p:sp>
        <p:nvSpPr>
          <p:cNvPr id="6" name="Slide Number Placeholder 5">
            <a:extLst>
              <a:ext uri="{FF2B5EF4-FFF2-40B4-BE49-F238E27FC236}">
                <a16:creationId xmlns:a16="http://schemas.microsoft.com/office/drawing/2014/main" id="{B75DA4C0-8019-47A6-81CC-9E5B2B00CE1C}"/>
              </a:ext>
            </a:extLst>
          </p:cNvPr>
          <p:cNvSpPr>
            <a:spLocks noGrp="1"/>
          </p:cNvSpPr>
          <p:nvPr>
            <p:ph type="sldNum" sz="quarter" idx="12"/>
          </p:nvPr>
        </p:nvSpPr>
        <p:spPr/>
        <p:txBody>
          <a:bodyPr/>
          <a:lstStyle/>
          <a:p>
            <a:fld id="{562D9CF1-084D-4702-A71D-CADB32F5E74D}" type="slidenum">
              <a:rPr lang="en-US" altLang="en-US" smtClean="0"/>
              <a:pPr/>
              <a:t>‹#›</a:t>
            </a:fld>
            <a:endParaRPr lang="en-US" altLang="en-US" dirty="0"/>
          </a:p>
        </p:txBody>
      </p:sp>
    </p:spTree>
    <p:extLst>
      <p:ext uri="{BB962C8B-B14F-4D97-AF65-F5344CB8AC3E}">
        <p14:creationId xmlns:p14="http://schemas.microsoft.com/office/powerpoint/2010/main" val="695160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B837187E-E6D4-4886-BDEE-08F8AEB698FB}" type="slidenum">
              <a:rPr lang="en-US" altLang="en-US" smtClean="0"/>
              <a:pPr/>
              <a:t>‹#›</a:t>
            </a:fld>
            <a:endParaRPr lang="en-US" altLang="en-US" dirty="0"/>
          </a:p>
        </p:txBody>
      </p:sp>
    </p:spTree>
    <p:extLst>
      <p:ext uri="{BB962C8B-B14F-4D97-AF65-F5344CB8AC3E}">
        <p14:creationId xmlns:p14="http://schemas.microsoft.com/office/powerpoint/2010/main" val="18136341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86CCBCD0-433E-4322-8891-D43E1F630C1A}" type="slidenum">
              <a:rPr lang="en-US" altLang="en-US" smtClean="0"/>
              <a:pPr/>
              <a:t>‹#›</a:t>
            </a:fld>
            <a:endParaRPr lang="en-US" altLang="en-US" dirty="0"/>
          </a:p>
        </p:txBody>
      </p:sp>
    </p:spTree>
    <p:extLst>
      <p:ext uri="{BB962C8B-B14F-4D97-AF65-F5344CB8AC3E}">
        <p14:creationId xmlns:p14="http://schemas.microsoft.com/office/powerpoint/2010/main" val="21482303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2D9CF1-084D-4702-A71D-CADB32F5E74D}" type="slidenum">
              <a:rPr lang="en-US" altLang="en-US" smtClean="0"/>
              <a:pPr/>
              <a:t>‹#›</a:t>
            </a:fld>
            <a:endParaRPr lang="en-US" altLang="en-US" dirty="0"/>
          </a:p>
        </p:txBody>
      </p:sp>
    </p:spTree>
    <p:extLst>
      <p:ext uri="{BB962C8B-B14F-4D97-AF65-F5344CB8AC3E}">
        <p14:creationId xmlns:p14="http://schemas.microsoft.com/office/powerpoint/2010/main" val="8799592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524000" y="1828800"/>
            <a:ext cx="9144000" cy="2514600"/>
          </a:xfrm>
        </p:spPr>
        <p:txBody>
          <a:bodyPr/>
          <a:lstStyle/>
          <a:p>
            <a:pPr algn="ctr"/>
            <a:r>
              <a:rPr lang="en-US" altLang="en-US" sz="3600" b="1" dirty="0"/>
              <a:t>Lesson 6</a:t>
            </a:r>
          </a:p>
          <a:p>
            <a:pPr algn="ctr"/>
            <a:r>
              <a:rPr lang="en-US" altLang="en-US" sz="3600" dirty="0"/>
              <a:t>Revelation 2:18-29</a:t>
            </a:r>
          </a:p>
          <a:p>
            <a:pPr algn="ctr"/>
            <a:r>
              <a:rPr lang="en-US" altLang="en-US" sz="3600" dirty="0"/>
              <a:t>Letter to the church at Thyatira</a:t>
            </a:r>
          </a:p>
        </p:txBody>
      </p:sp>
      <p:sp>
        <p:nvSpPr>
          <p:cNvPr id="2" name="Slide Number Placeholder 1">
            <a:extLst>
              <a:ext uri="{FF2B5EF4-FFF2-40B4-BE49-F238E27FC236}">
                <a16:creationId xmlns:a16="http://schemas.microsoft.com/office/drawing/2014/main" id="{889A9FF8-09DD-45E4-B038-6C87CA4B45DB}"/>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2C2085DC-C5DD-4A28-94F6-F9F029BCA1AE}"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5159288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4" name="Text Box 4"/>
          <p:cNvSpPr txBox="1">
            <a:spLocks noChangeArrowheads="1"/>
          </p:cNvSpPr>
          <p:nvPr/>
        </p:nvSpPr>
        <p:spPr bwMode="auto">
          <a:xfrm>
            <a:off x="2209800" y="762000"/>
            <a:ext cx="7897210" cy="696024"/>
          </a:xfrm>
          <a:prstGeom prst="rect">
            <a:avLst/>
          </a:prstGeom>
          <a:solidFill>
            <a:schemeClr val="bg1"/>
          </a:solidFill>
          <a:ln w="9525">
            <a:noFill/>
            <a:miter lim="800000"/>
            <a:headEnd/>
            <a:tailEnd/>
          </a:ln>
          <a:effectLst/>
          <a:extLst/>
        </p:spPr>
        <p:txBody>
          <a:bodyPr wrap="square">
            <a:spAutoFit/>
          </a:bodyPr>
          <a:lstStyle/>
          <a:p>
            <a:pPr marL="857250" marR="0" lvl="0" indent="-857250" algn="ctr" defTabSz="914400" rtl="0" eaLnBrk="0" fontAlgn="base" latinLnBrk="0" hangingPunct="0">
              <a:lnSpc>
                <a:spcPct val="120000"/>
              </a:lnSpc>
              <a:spcBef>
                <a:spcPct val="0"/>
              </a:spcBef>
              <a:spcAft>
                <a:spcPct val="0"/>
              </a:spcAft>
              <a:buClrTx/>
              <a:buSzTx/>
              <a:buFont typeface="+mj-lt"/>
              <a:buAutoNum type="romanUcPeriod"/>
              <a:tabLst/>
              <a:defRPr/>
            </a:pPr>
            <a:r>
              <a:rPr kumimoji="0" lang="en-US" altLang="en-US" sz="3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Messenger (vv. 18, 23)</a:t>
            </a:r>
          </a:p>
        </p:txBody>
      </p:sp>
      <p:sp>
        <p:nvSpPr>
          <p:cNvPr id="143365" name="Text Box 5"/>
          <p:cNvSpPr txBox="1">
            <a:spLocks noChangeArrowheads="1"/>
          </p:cNvSpPr>
          <p:nvPr/>
        </p:nvSpPr>
        <p:spPr bwMode="auto">
          <a:xfrm>
            <a:off x="2209800" y="1905001"/>
            <a:ext cx="7897210" cy="3062377"/>
          </a:xfrm>
          <a:prstGeom prst="rect">
            <a:avLst/>
          </a:prstGeom>
          <a:solidFill>
            <a:schemeClr val="bg1"/>
          </a:solidFill>
          <a:ln>
            <a:noFill/>
          </a:ln>
          <a:effectLst/>
          <a:extLst/>
        </p:spPr>
        <p:txBody>
          <a:bodyPr wrap="square">
            <a:spAutoFit/>
          </a:bodyPr>
          <a:lstStyle>
            <a:lvl1pPr defTabSz="457200">
              <a:defRPr sz="2400">
                <a:solidFill>
                  <a:schemeClr val="tx1"/>
                </a:solidFill>
                <a:latin typeface="Times New Roman" panose="02020603050405020304" pitchFamily="18" charset="0"/>
              </a:defRPr>
            </a:lvl1pPr>
            <a:lvl2pPr defTabSz="457200">
              <a:defRPr sz="2400">
                <a:solidFill>
                  <a:schemeClr val="tx1"/>
                </a:solidFill>
                <a:latin typeface="Times New Roman" panose="02020603050405020304" pitchFamily="18" charset="0"/>
              </a:defRPr>
            </a:lvl2pPr>
            <a:lvl3pPr defTabSz="457200">
              <a:defRPr sz="2400">
                <a:solidFill>
                  <a:schemeClr val="tx1"/>
                </a:solidFill>
                <a:latin typeface="Times New Roman" panose="02020603050405020304" pitchFamily="18" charset="0"/>
              </a:defRPr>
            </a:lvl3pPr>
            <a:lvl4pPr defTabSz="457200">
              <a:defRPr sz="2400">
                <a:solidFill>
                  <a:schemeClr val="tx1"/>
                </a:solidFill>
                <a:latin typeface="Times New Roman" panose="02020603050405020304" pitchFamily="18" charset="0"/>
              </a:defRPr>
            </a:lvl4pPr>
            <a:lvl5pPr defTabSz="457200">
              <a:defRPr sz="2400">
                <a:solidFill>
                  <a:schemeClr val="tx1"/>
                </a:solidFill>
                <a:latin typeface="Times New Roman" panose="02020603050405020304" pitchFamily="18" charset="0"/>
              </a:defRPr>
            </a:lvl5pPr>
            <a:lvl6pPr defTabSz="457200" eaLnBrk="0" fontAlgn="base" hangingPunct="0">
              <a:spcBef>
                <a:spcPct val="0"/>
              </a:spcBef>
              <a:spcAft>
                <a:spcPct val="0"/>
              </a:spcAft>
              <a:defRPr sz="2400">
                <a:solidFill>
                  <a:schemeClr val="tx1"/>
                </a:solidFill>
                <a:latin typeface="Times New Roman" panose="02020603050405020304" pitchFamily="18" charset="0"/>
              </a:defRPr>
            </a:lvl6pPr>
            <a:lvl7pPr defTabSz="457200" eaLnBrk="0" fontAlgn="base" hangingPunct="0">
              <a:spcBef>
                <a:spcPct val="0"/>
              </a:spcBef>
              <a:spcAft>
                <a:spcPct val="0"/>
              </a:spcAft>
              <a:defRPr sz="2400">
                <a:solidFill>
                  <a:schemeClr val="tx1"/>
                </a:solidFill>
                <a:latin typeface="Times New Roman" panose="02020603050405020304" pitchFamily="18" charset="0"/>
              </a:defRPr>
            </a:lvl7pPr>
            <a:lvl8pPr defTabSz="457200" eaLnBrk="0" fontAlgn="base" hangingPunct="0">
              <a:spcBef>
                <a:spcPct val="0"/>
              </a:spcBef>
              <a:spcAft>
                <a:spcPct val="0"/>
              </a:spcAft>
              <a:defRPr sz="2400">
                <a:solidFill>
                  <a:schemeClr val="tx1"/>
                </a:solidFill>
                <a:latin typeface="Times New Roman" panose="02020603050405020304" pitchFamily="18" charset="0"/>
              </a:defRPr>
            </a:lvl8pPr>
            <a:lvl9pPr defTabSz="457200" eaLnBrk="0" fontAlgn="base" hangingPunct="0">
              <a:spcBef>
                <a:spcPct val="0"/>
              </a:spcBef>
              <a:spcAft>
                <a:spcPct val="0"/>
              </a:spcAft>
              <a:defRPr sz="2400">
                <a:solidFill>
                  <a:schemeClr val="tx1"/>
                </a:solidFill>
                <a:latin typeface="Times New Roman" panose="02020603050405020304" pitchFamily="18" charset="0"/>
              </a:defRPr>
            </a:lvl9pPr>
          </a:lstStyle>
          <a:p>
            <a:pPr marL="514350" marR="0" lvl="0" indent="-514350" algn="l" defTabSz="457200" rtl="0" eaLnBrk="0" fontAlgn="base" latinLnBrk="0" hangingPunct="0">
              <a:lnSpc>
                <a:spcPct val="100000"/>
              </a:lnSpc>
              <a:spcBef>
                <a:spcPts val="6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Son of God</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deity, God, Judge (v. 18)</a:t>
            </a:r>
          </a:p>
          <a:p>
            <a:pPr marL="514350" marR="0" lvl="0" indent="-514350" algn="l" defTabSz="457200" rtl="0" eaLnBrk="0" fontAlgn="base" latinLnBrk="0" hangingPunct="0">
              <a:lnSpc>
                <a:spcPct val="100000"/>
              </a:lnSpc>
              <a:spcBef>
                <a:spcPts val="6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Eyes like a flame of fire </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18)</a:t>
            </a:r>
            <a:endPar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514350" marR="0" lvl="0" indent="-514350" algn="l" defTabSz="457200" rtl="0" eaLnBrk="0" fontAlgn="base" latinLnBrk="0" hangingPunct="0">
              <a:lnSpc>
                <a:spcPct val="100000"/>
              </a:lnSpc>
              <a:spcBef>
                <a:spcPts val="600"/>
              </a:spcBef>
              <a:spcAft>
                <a:spcPct val="0"/>
              </a:spcAft>
              <a:buClrTx/>
              <a:buSzTx/>
              <a:buFont typeface="+mj-lt"/>
              <a:buAutoNum type="alphaUcPeriod" startAt="3"/>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Feet like fine brass</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18)</a:t>
            </a:r>
          </a:p>
          <a:p>
            <a:pPr marL="514350" marR="0" lvl="0" indent="-514350" algn="l" defTabSz="457200" rtl="0" eaLnBrk="0" fontAlgn="base" latinLnBrk="0" hangingPunct="0">
              <a:lnSpc>
                <a:spcPct val="100000"/>
              </a:lnSpc>
              <a:spcBef>
                <a:spcPts val="600"/>
              </a:spcBef>
              <a:spcAft>
                <a:spcPct val="0"/>
              </a:spcAft>
              <a:buClrTx/>
              <a:buSzTx/>
              <a:buFont typeface="+mj-lt"/>
              <a:buAutoNum type="alphaUcPeriod" startAt="3"/>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Searches the mind &amp; heart</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23)</a:t>
            </a:r>
          </a:p>
          <a:p>
            <a:pPr marL="971550" marR="0" lvl="1" indent="-514350" algn="l" defTabSz="457200" rtl="0" eaLnBrk="0" fontAlgn="base" latinLnBrk="0" hangingPunct="0">
              <a:lnSpc>
                <a:spcPct val="100000"/>
              </a:lnSpc>
              <a:spcBef>
                <a:spcPts val="600"/>
              </a:spcBef>
              <a:spcAft>
                <a:spcPct val="0"/>
              </a:spcAft>
              <a:buClrTx/>
              <a:buSzTx/>
              <a:buFont typeface="+mj-lt"/>
              <a:buAutoNum type="arabicPeriod"/>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Knows all</a:t>
            </a:r>
          </a:p>
          <a:p>
            <a:pPr marL="971550" marR="0" lvl="1" indent="-514350" algn="l" defTabSz="457200" rtl="0" eaLnBrk="0" fontAlgn="base" latinLnBrk="0" hangingPunct="0">
              <a:lnSpc>
                <a:spcPct val="100000"/>
              </a:lnSpc>
              <a:spcBef>
                <a:spcPts val="600"/>
              </a:spcBef>
              <a:spcAft>
                <a:spcPct val="0"/>
              </a:spcAft>
              <a:buClrTx/>
              <a:buSzTx/>
              <a:buFont typeface="+mj-lt"/>
              <a:buAutoNum type="arabicPeriod"/>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Examines fully before judgment</a:t>
            </a:r>
            <a:endPar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2:18-29</a:t>
            </a:r>
          </a:p>
        </p:txBody>
      </p:sp>
      <p:sp>
        <p:nvSpPr>
          <p:cNvPr id="2" name="Slide Number Placeholder 1">
            <a:extLst>
              <a:ext uri="{FF2B5EF4-FFF2-40B4-BE49-F238E27FC236}">
                <a16:creationId xmlns:a16="http://schemas.microsoft.com/office/drawing/2014/main" id="{026E57A6-D5DF-4848-8116-3C57F1ED24CC}"/>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5104928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3365">
                                            <p:txEl>
                                              <p:pRg st="3" end="3"/>
                                            </p:txEl>
                                          </p:spTgt>
                                        </p:tgtEl>
                                        <p:attrNameLst>
                                          <p:attrName>style.visibility</p:attrName>
                                        </p:attrNameLst>
                                      </p:cBhvr>
                                      <p:to>
                                        <p:strVal val="visible"/>
                                      </p:to>
                                    </p:set>
                                    <p:animEffect transition="in" filter="fade">
                                      <p:cBhvr>
                                        <p:cTn id="7" dur="1000"/>
                                        <p:tgtEl>
                                          <p:spTgt spid="143365">
                                            <p:txEl>
                                              <p:pRg st="3" end="3"/>
                                            </p:txEl>
                                          </p:spTgt>
                                        </p:tgtEl>
                                      </p:cBhvr>
                                    </p:animEffect>
                                    <p:anim calcmode="lin" valueType="num">
                                      <p:cBhvr>
                                        <p:cTn id="8" dur="1000" fill="hold"/>
                                        <p:tgtEl>
                                          <p:spTgt spid="143365">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14336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3365">
                                            <p:txEl>
                                              <p:pRg st="4" end="4"/>
                                            </p:txEl>
                                          </p:spTgt>
                                        </p:tgtEl>
                                        <p:attrNameLst>
                                          <p:attrName>style.visibility</p:attrName>
                                        </p:attrNameLst>
                                      </p:cBhvr>
                                      <p:to>
                                        <p:strVal val="visible"/>
                                      </p:to>
                                    </p:set>
                                    <p:animEffect transition="in" filter="fade">
                                      <p:cBhvr>
                                        <p:cTn id="14" dur="1000"/>
                                        <p:tgtEl>
                                          <p:spTgt spid="143365">
                                            <p:txEl>
                                              <p:pRg st="4" end="4"/>
                                            </p:txEl>
                                          </p:spTgt>
                                        </p:tgtEl>
                                      </p:cBhvr>
                                    </p:animEffect>
                                    <p:anim calcmode="lin" valueType="num">
                                      <p:cBhvr>
                                        <p:cTn id="15" dur="1000" fill="hold"/>
                                        <p:tgtEl>
                                          <p:spTgt spid="143365">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143365">
                                            <p:txEl>
                                              <p:pRg st="4" end="4"/>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43365">
                                            <p:txEl>
                                              <p:pRg st="5" end="5"/>
                                            </p:txEl>
                                          </p:spTgt>
                                        </p:tgtEl>
                                        <p:attrNameLst>
                                          <p:attrName>style.visibility</p:attrName>
                                        </p:attrNameLst>
                                      </p:cBhvr>
                                      <p:to>
                                        <p:strVal val="visible"/>
                                      </p:to>
                                    </p:set>
                                    <p:animEffect transition="in" filter="fade">
                                      <p:cBhvr>
                                        <p:cTn id="19" dur="1000"/>
                                        <p:tgtEl>
                                          <p:spTgt spid="143365">
                                            <p:txEl>
                                              <p:pRg st="5" end="5"/>
                                            </p:txEl>
                                          </p:spTgt>
                                        </p:tgtEl>
                                      </p:cBhvr>
                                    </p:animEffect>
                                    <p:anim calcmode="lin" valueType="num">
                                      <p:cBhvr>
                                        <p:cTn id="20" dur="1000" fill="hold"/>
                                        <p:tgtEl>
                                          <p:spTgt spid="143365">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14336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AutoShape 3"/>
          <p:cNvSpPr>
            <a:spLocks noChangeArrowheads="1"/>
          </p:cNvSpPr>
          <p:nvPr/>
        </p:nvSpPr>
        <p:spPr bwMode="auto">
          <a:xfrm>
            <a:off x="2438400" y="381000"/>
            <a:ext cx="7513980" cy="1143000"/>
          </a:xfrm>
          <a:prstGeom prst="rect">
            <a:avLst/>
          </a:prstGeom>
          <a:solidFill>
            <a:schemeClr val="bg1"/>
          </a:solidFill>
          <a:ln w="9525">
            <a:noFill/>
            <a:miter lim="800000"/>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 Tolerant Church</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Rev. 2:18-29</a:t>
            </a:r>
          </a:p>
        </p:txBody>
      </p:sp>
      <p:sp>
        <p:nvSpPr>
          <p:cNvPr id="114692" name="Text Box 4"/>
          <p:cNvSpPr txBox="1">
            <a:spLocks noChangeArrowheads="1"/>
          </p:cNvSpPr>
          <p:nvPr/>
        </p:nvSpPr>
        <p:spPr bwMode="auto">
          <a:xfrm>
            <a:off x="3235285" y="1828800"/>
            <a:ext cx="5920210" cy="1219886"/>
          </a:xfrm>
          <a:prstGeom prst="rect">
            <a:avLst/>
          </a:prstGeom>
          <a:solidFill>
            <a:schemeClr val="bg1"/>
          </a:solidFill>
          <a:ln>
            <a:noFill/>
          </a:ln>
          <a:effectLst/>
          <a:extLst/>
        </p:spPr>
        <p:txBody>
          <a:bodyPr wrap="none">
            <a:spAutoFit/>
          </a:bodyPr>
          <a:lstStyle/>
          <a:p>
            <a:pPr marL="571500" marR="0" lvl="0" indent="-571500" algn="l" defTabSz="914400" rtl="0" eaLnBrk="0" fontAlgn="base" latinLnBrk="0" hangingPunct="0">
              <a:lnSpc>
                <a:spcPct val="120000"/>
              </a:lnSpc>
              <a:spcBef>
                <a:spcPct val="0"/>
              </a:spcBef>
              <a:spcAft>
                <a:spcPct val="0"/>
              </a:spcAft>
              <a:buClrTx/>
              <a:buSzTx/>
              <a:buFont typeface="+mj-lt"/>
              <a:buAutoNum type="romanUcPeriod"/>
              <a:tabLst/>
              <a:defRPr/>
            </a:pPr>
            <a:r>
              <a:rPr kumimoji="0" lang="en-US" altLang="en-US"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Messenger (vv. 18, 23)</a:t>
            </a:r>
          </a:p>
          <a:p>
            <a:pPr marL="571500" marR="0" lvl="0" indent="-571500" algn="l" defTabSz="914400" rtl="0" eaLnBrk="0" fontAlgn="base" latinLnBrk="0" hangingPunct="0">
              <a:lnSpc>
                <a:spcPct val="120000"/>
              </a:lnSpc>
              <a:spcBef>
                <a:spcPct val="0"/>
              </a:spcBef>
              <a:spcAft>
                <a:spcPct val="0"/>
              </a:spcAft>
              <a:buClrTx/>
              <a:buSzTx/>
              <a:buFont typeface="+mj-lt"/>
              <a:buAutoNum type="romanUcPeriod"/>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Strength (v. 19)</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2:18-29</a:t>
            </a:r>
          </a:p>
        </p:txBody>
      </p:sp>
      <p:sp>
        <p:nvSpPr>
          <p:cNvPr id="2" name="Slide Number Placeholder 1">
            <a:extLst>
              <a:ext uri="{FF2B5EF4-FFF2-40B4-BE49-F238E27FC236}">
                <a16:creationId xmlns:a16="http://schemas.microsoft.com/office/drawing/2014/main" id="{F187C522-E108-49B9-A473-1F2CA085939E}"/>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3932974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4692">
                                            <p:txEl>
                                              <p:pRg st="1" end="1"/>
                                            </p:txEl>
                                          </p:spTgt>
                                        </p:tgtEl>
                                        <p:attrNameLst>
                                          <p:attrName>style.visibility</p:attrName>
                                        </p:attrNameLst>
                                      </p:cBhvr>
                                      <p:to>
                                        <p:strVal val="visible"/>
                                      </p:to>
                                    </p:set>
                                    <p:animEffect transition="in" filter="fade">
                                      <p:cBhvr>
                                        <p:cTn id="7" dur="1000"/>
                                        <p:tgtEl>
                                          <p:spTgt spid="114692">
                                            <p:txEl>
                                              <p:pRg st="1" end="1"/>
                                            </p:txEl>
                                          </p:spTgt>
                                        </p:tgtEl>
                                      </p:cBhvr>
                                    </p:animEffect>
                                    <p:anim calcmode="lin" valueType="num">
                                      <p:cBhvr>
                                        <p:cTn id="8" dur="1000" fill="hold"/>
                                        <p:tgtEl>
                                          <p:spTgt spid="11469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1469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3"/>
          <p:cNvSpPr>
            <a:spLocks noChangeArrowheads="1"/>
          </p:cNvSpPr>
          <p:nvPr/>
        </p:nvSpPr>
        <p:spPr bwMode="auto">
          <a:xfrm>
            <a:off x="2133600" y="685800"/>
            <a:ext cx="8001000" cy="763094"/>
          </a:xfrm>
          <a:prstGeom prst="rect">
            <a:avLst/>
          </a:prstGeom>
          <a:solidFill>
            <a:schemeClr val="bg1"/>
          </a:solidFill>
          <a:ln w="9525">
            <a:noFill/>
            <a:miter lim="800000"/>
            <a:headEnd/>
            <a:tailEnd/>
          </a:ln>
          <a:effectLst/>
          <a:extLst/>
        </p:spPr>
        <p:txBody>
          <a:bodyPr>
            <a:spAutoFit/>
          </a:bodyPr>
          <a:lstStyle/>
          <a:p>
            <a:pPr marL="857250" marR="0" lvl="0" indent="-857250" algn="ctr" defTabSz="914400" rtl="0" eaLnBrk="0" fontAlgn="base" latinLnBrk="0" hangingPunct="0">
              <a:lnSpc>
                <a:spcPct val="120000"/>
              </a:lnSpc>
              <a:spcBef>
                <a:spcPct val="0"/>
              </a:spcBef>
              <a:spcAft>
                <a:spcPct val="0"/>
              </a:spcAft>
              <a:buClrTx/>
              <a:buSzTx/>
              <a:buFont typeface="+mj-lt"/>
              <a:buAutoNum type="romanUcPeriod" startAt="2"/>
              <a:tabLst/>
              <a:defRPr/>
            </a:pPr>
            <a:r>
              <a:rPr kumimoji="0" lang="en-US" altLang="en-US" sz="4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Strength (v. 19)</a:t>
            </a:r>
          </a:p>
        </p:txBody>
      </p:sp>
      <p:sp>
        <p:nvSpPr>
          <p:cNvPr id="144388" name="Text Box 4"/>
          <p:cNvSpPr txBox="1">
            <a:spLocks noChangeArrowheads="1"/>
          </p:cNvSpPr>
          <p:nvPr/>
        </p:nvSpPr>
        <p:spPr bwMode="auto">
          <a:xfrm>
            <a:off x="2133600" y="1828800"/>
            <a:ext cx="8001000" cy="2289858"/>
          </a:xfrm>
          <a:prstGeom prst="rect">
            <a:avLst/>
          </a:prstGeom>
          <a:solidFill>
            <a:schemeClr val="bg1"/>
          </a:solidFill>
          <a:ln>
            <a:noFill/>
          </a:ln>
          <a:effectLst/>
          <a:extLst/>
        </p:spPr>
        <p:txBody>
          <a:bodyPr wrap="square">
            <a:spAutoFit/>
          </a:bodyPr>
          <a:lstStyle>
            <a:lvl1pPr defTabSz="457200">
              <a:defRPr sz="2400">
                <a:solidFill>
                  <a:schemeClr val="tx1"/>
                </a:solidFill>
                <a:latin typeface="Times New Roman" panose="02020603050405020304" pitchFamily="18" charset="0"/>
              </a:defRPr>
            </a:lvl1pPr>
            <a:lvl2pPr defTabSz="457200">
              <a:defRPr sz="2400">
                <a:solidFill>
                  <a:schemeClr val="tx1"/>
                </a:solidFill>
                <a:latin typeface="Times New Roman" panose="02020603050405020304" pitchFamily="18" charset="0"/>
              </a:defRPr>
            </a:lvl2pPr>
            <a:lvl3pPr defTabSz="457200">
              <a:defRPr sz="2400">
                <a:solidFill>
                  <a:schemeClr val="tx1"/>
                </a:solidFill>
                <a:latin typeface="Times New Roman" panose="02020603050405020304" pitchFamily="18" charset="0"/>
              </a:defRPr>
            </a:lvl3pPr>
            <a:lvl4pPr defTabSz="457200">
              <a:defRPr sz="2400">
                <a:solidFill>
                  <a:schemeClr val="tx1"/>
                </a:solidFill>
                <a:latin typeface="Times New Roman" panose="02020603050405020304" pitchFamily="18" charset="0"/>
              </a:defRPr>
            </a:lvl4pPr>
            <a:lvl5pPr defTabSz="457200">
              <a:defRPr sz="2400">
                <a:solidFill>
                  <a:schemeClr val="tx1"/>
                </a:solidFill>
                <a:latin typeface="Times New Roman" panose="02020603050405020304" pitchFamily="18" charset="0"/>
              </a:defRPr>
            </a:lvl5pPr>
            <a:lvl6pPr defTabSz="457200" eaLnBrk="0" fontAlgn="base" hangingPunct="0">
              <a:spcBef>
                <a:spcPct val="0"/>
              </a:spcBef>
              <a:spcAft>
                <a:spcPct val="0"/>
              </a:spcAft>
              <a:defRPr sz="2400">
                <a:solidFill>
                  <a:schemeClr val="tx1"/>
                </a:solidFill>
                <a:latin typeface="Times New Roman" panose="02020603050405020304" pitchFamily="18" charset="0"/>
              </a:defRPr>
            </a:lvl6pPr>
            <a:lvl7pPr defTabSz="457200" eaLnBrk="0" fontAlgn="base" hangingPunct="0">
              <a:spcBef>
                <a:spcPct val="0"/>
              </a:spcBef>
              <a:spcAft>
                <a:spcPct val="0"/>
              </a:spcAft>
              <a:defRPr sz="2400">
                <a:solidFill>
                  <a:schemeClr val="tx1"/>
                </a:solidFill>
                <a:latin typeface="Times New Roman" panose="02020603050405020304" pitchFamily="18" charset="0"/>
              </a:defRPr>
            </a:lvl7pPr>
            <a:lvl8pPr defTabSz="457200" eaLnBrk="0" fontAlgn="base" hangingPunct="0">
              <a:spcBef>
                <a:spcPct val="0"/>
              </a:spcBef>
              <a:spcAft>
                <a:spcPct val="0"/>
              </a:spcAft>
              <a:defRPr sz="2400">
                <a:solidFill>
                  <a:schemeClr val="tx1"/>
                </a:solidFill>
                <a:latin typeface="Times New Roman" panose="02020603050405020304" pitchFamily="18" charset="0"/>
              </a:defRPr>
            </a:lvl8pPr>
            <a:lvl9pPr defTabSz="457200" eaLnBrk="0" fontAlgn="base" hangingPunct="0">
              <a:spcBef>
                <a:spcPct val="0"/>
              </a:spcBef>
              <a:spcAft>
                <a:spcPct val="0"/>
              </a:spcAft>
              <a:defRPr sz="2400">
                <a:solidFill>
                  <a:schemeClr val="tx1"/>
                </a:solidFill>
                <a:latin typeface="Times New Roman" panose="02020603050405020304" pitchFamily="18" charset="0"/>
              </a:defRPr>
            </a:lvl9pPr>
          </a:lstStyle>
          <a:p>
            <a:pPr marL="514350" marR="0" lvl="0" indent="-514350" algn="l" defTabSz="457200" rtl="0" eaLnBrk="0" fontAlgn="base" latinLnBrk="0" hangingPunct="0">
              <a:lnSpc>
                <a:spcPct val="90000"/>
              </a:lnSpc>
              <a:spcBef>
                <a:spcPct val="500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Works – </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Active, busy, doing, etc.</a:t>
            </a:r>
          </a:p>
          <a:p>
            <a:pPr marL="514350" marR="0" lvl="0" indent="-514350" algn="l" defTabSz="457200" rtl="0" eaLnBrk="0" fontAlgn="base" latinLnBrk="0" hangingPunct="0">
              <a:lnSpc>
                <a:spcPct val="90000"/>
              </a:lnSpc>
              <a:spcBef>
                <a:spcPct val="500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Love – </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God, truth, others</a:t>
            </a:r>
          </a:p>
          <a:p>
            <a:pPr marL="514350" marR="0" lvl="0" indent="-514350" algn="l" defTabSz="457200" rtl="0" eaLnBrk="0" fontAlgn="base" latinLnBrk="0" hangingPunct="0">
              <a:lnSpc>
                <a:spcPct val="90000"/>
              </a:lnSpc>
              <a:spcBef>
                <a:spcPct val="500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Service – </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Serving God &amp; others (from love)</a:t>
            </a:r>
          </a:p>
          <a:p>
            <a:pPr marL="514350" marR="0" lvl="0" indent="-514350" algn="l" defTabSz="457200" rtl="0" eaLnBrk="0" fontAlgn="base" latinLnBrk="0" hangingPunct="0">
              <a:lnSpc>
                <a:spcPct val="90000"/>
              </a:lnSpc>
              <a:spcBef>
                <a:spcPct val="500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Faith – </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Belief, reaction to word, obedience</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2:18-29</a:t>
            </a:r>
          </a:p>
        </p:txBody>
      </p:sp>
      <p:sp>
        <p:nvSpPr>
          <p:cNvPr id="2" name="Slide Number Placeholder 1">
            <a:extLst>
              <a:ext uri="{FF2B5EF4-FFF2-40B4-BE49-F238E27FC236}">
                <a16:creationId xmlns:a16="http://schemas.microsoft.com/office/drawing/2014/main" id="{68EDE588-2A22-4790-8DCF-FFD5F8D2F25C}"/>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6272128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4388">
                                            <p:bg/>
                                          </p:spTgt>
                                        </p:tgtEl>
                                        <p:attrNameLst>
                                          <p:attrName>style.visibility</p:attrName>
                                        </p:attrNameLst>
                                      </p:cBhvr>
                                      <p:to>
                                        <p:strVal val="visible"/>
                                      </p:to>
                                    </p:set>
                                    <p:animEffect transition="in" filter="fade">
                                      <p:cBhvr>
                                        <p:cTn id="7" dur="1000"/>
                                        <p:tgtEl>
                                          <p:spTgt spid="144388">
                                            <p:bg/>
                                          </p:spTgt>
                                        </p:tgtEl>
                                      </p:cBhvr>
                                    </p:animEffect>
                                    <p:anim calcmode="lin" valueType="num">
                                      <p:cBhvr>
                                        <p:cTn id="8" dur="1000" fill="hold"/>
                                        <p:tgtEl>
                                          <p:spTgt spid="144388">
                                            <p:bg/>
                                          </p:spTgt>
                                        </p:tgtEl>
                                        <p:attrNameLst>
                                          <p:attrName>ppt_x</p:attrName>
                                        </p:attrNameLst>
                                      </p:cBhvr>
                                      <p:tavLst>
                                        <p:tav tm="0">
                                          <p:val>
                                            <p:strVal val="#ppt_x"/>
                                          </p:val>
                                        </p:tav>
                                        <p:tav tm="100000">
                                          <p:val>
                                            <p:strVal val="#ppt_x"/>
                                          </p:val>
                                        </p:tav>
                                      </p:tavLst>
                                    </p:anim>
                                    <p:anim calcmode="lin" valueType="num">
                                      <p:cBhvr>
                                        <p:cTn id="9" dur="1000" fill="hold"/>
                                        <p:tgtEl>
                                          <p:spTgt spid="144388">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44388">
                                            <p:txEl>
                                              <p:pRg st="0" end="0"/>
                                            </p:txEl>
                                          </p:spTgt>
                                        </p:tgtEl>
                                        <p:attrNameLst>
                                          <p:attrName>style.visibility</p:attrName>
                                        </p:attrNameLst>
                                      </p:cBhvr>
                                      <p:to>
                                        <p:strVal val="visible"/>
                                      </p:to>
                                    </p:set>
                                    <p:animEffect transition="in" filter="fade">
                                      <p:cBhvr>
                                        <p:cTn id="14" dur="1000"/>
                                        <p:tgtEl>
                                          <p:spTgt spid="144388">
                                            <p:txEl>
                                              <p:pRg st="0" end="0"/>
                                            </p:txEl>
                                          </p:spTgt>
                                        </p:tgtEl>
                                      </p:cBhvr>
                                    </p:animEffect>
                                    <p:anim calcmode="lin" valueType="num">
                                      <p:cBhvr>
                                        <p:cTn id="15" dur="1000" fill="hold"/>
                                        <p:tgtEl>
                                          <p:spTgt spid="14438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4438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44388">
                                            <p:txEl>
                                              <p:pRg st="1" end="1"/>
                                            </p:txEl>
                                          </p:spTgt>
                                        </p:tgtEl>
                                        <p:attrNameLst>
                                          <p:attrName>style.visibility</p:attrName>
                                        </p:attrNameLst>
                                      </p:cBhvr>
                                      <p:to>
                                        <p:strVal val="visible"/>
                                      </p:to>
                                    </p:set>
                                    <p:animEffect transition="in" filter="fade">
                                      <p:cBhvr>
                                        <p:cTn id="21" dur="1000"/>
                                        <p:tgtEl>
                                          <p:spTgt spid="144388">
                                            <p:txEl>
                                              <p:pRg st="1" end="1"/>
                                            </p:txEl>
                                          </p:spTgt>
                                        </p:tgtEl>
                                      </p:cBhvr>
                                    </p:animEffect>
                                    <p:anim calcmode="lin" valueType="num">
                                      <p:cBhvr>
                                        <p:cTn id="22" dur="1000" fill="hold"/>
                                        <p:tgtEl>
                                          <p:spTgt spid="14438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4438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44388">
                                            <p:txEl>
                                              <p:pRg st="2" end="2"/>
                                            </p:txEl>
                                          </p:spTgt>
                                        </p:tgtEl>
                                        <p:attrNameLst>
                                          <p:attrName>style.visibility</p:attrName>
                                        </p:attrNameLst>
                                      </p:cBhvr>
                                      <p:to>
                                        <p:strVal val="visible"/>
                                      </p:to>
                                    </p:set>
                                    <p:animEffect transition="in" filter="fade">
                                      <p:cBhvr>
                                        <p:cTn id="28" dur="1000"/>
                                        <p:tgtEl>
                                          <p:spTgt spid="144388">
                                            <p:txEl>
                                              <p:pRg st="2" end="2"/>
                                            </p:txEl>
                                          </p:spTgt>
                                        </p:tgtEl>
                                      </p:cBhvr>
                                    </p:animEffect>
                                    <p:anim calcmode="lin" valueType="num">
                                      <p:cBhvr>
                                        <p:cTn id="29" dur="1000" fill="hold"/>
                                        <p:tgtEl>
                                          <p:spTgt spid="144388">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4438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44388">
                                            <p:txEl>
                                              <p:pRg st="3" end="3"/>
                                            </p:txEl>
                                          </p:spTgt>
                                        </p:tgtEl>
                                        <p:attrNameLst>
                                          <p:attrName>style.visibility</p:attrName>
                                        </p:attrNameLst>
                                      </p:cBhvr>
                                      <p:to>
                                        <p:strVal val="visible"/>
                                      </p:to>
                                    </p:set>
                                    <p:animEffect transition="in" filter="fade">
                                      <p:cBhvr>
                                        <p:cTn id="35" dur="1000"/>
                                        <p:tgtEl>
                                          <p:spTgt spid="144388">
                                            <p:txEl>
                                              <p:pRg st="3" end="3"/>
                                            </p:txEl>
                                          </p:spTgt>
                                        </p:tgtEl>
                                      </p:cBhvr>
                                    </p:animEffect>
                                    <p:anim calcmode="lin" valueType="num">
                                      <p:cBhvr>
                                        <p:cTn id="36" dur="1000" fill="hold"/>
                                        <p:tgtEl>
                                          <p:spTgt spid="144388">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4438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8"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3"/>
          <p:cNvSpPr>
            <a:spLocks noChangeArrowheads="1"/>
          </p:cNvSpPr>
          <p:nvPr/>
        </p:nvSpPr>
        <p:spPr bwMode="auto">
          <a:xfrm>
            <a:off x="2133600" y="685800"/>
            <a:ext cx="8001000" cy="763094"/>
          </a:xfrm>
          <a:prstGeom prst="rect">
            <a:avLst/>
          </a:prstGeom>
          <a:solidFill>
            <a:schemeClr val="bg1"/>
          </a:solidFill>
          <a:ln w="9525">
            <a:noFill/>
            <a:miter lim="800000"/>
            <a:headEnd/>
            <a:tailEnd/>
          </a:ln>
          <a:effectLst/>
          <a:extLst/>
        </p:spPr>
        <p:txBody>
          <a:bodyPr>
            <a:spAutoFit/>
          </a:bodyPr>
          <a:lstStyle/>
          <a:p>
            <a:pPr marL="857250" marR="0" lvl="0" indent="-857250" algn="ctr" defTabSz="914400" rtl="0" eaLnBrk="0" fontAlgn="base" latinLnBrk="0" hangingPunct="0">
              <a:lnSpc>
                <a:spcPct val="120000"/>
              </a:lnSpc>
              <a:spcBef>
                <a:spcPct val="0"/>
              </a:spcBef>
              <a:spcAft>
                <a:spcPct val="0"/>
              </a:spcAft>
              <a:buClrTx/>
              <a:buSzTx/>
              <a:buFont typeface="+mj-lt"/>
              <a:buAutoNum type="romanUcPeriod" startAt="2"/>
              <a:tabLst/>
              <a:defRPr/>
            </a:pPr>
            <a:r>
              <a:rPr kumimoji="0" lang="en-US" altLang="en-US" sz="4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Strength (v. 19)</a:t>
            </a:r>
          </a:p>
        </p:txBody>
      </p:sp>
      <p:sp>
        <p:nvSpPr>
          <p:cNvPr id="144388" name="Text Box 4"/>
          <p:cNvSpPr txBox="1">
            <a:spLocks noChangeArrowheads="1"/>
          </p:cNvSpPr>
          <p:nvPr/>
        </p:nvSpPr>
        <p:spPr bwMode="auto">
          <a:xfrm>
            <a:off x="2133600" y="1828800"/>
            <a:ext cx="8001000" cy="2677656"/>
          </a:xfrm>
          <a:prstGeom prst="rect">
            <a:avLst/>
          </a:prstGeom>
          <a:solidFill>
            <a:schemeClr val="bg1"/>
          </a:solidFill>
          <a:ln>
            <a:noFill/>
          </a:ln>
          <a:effectLst/>
          <a:extLst/>
        </p:spPr>
        <p:txBody>
          <a:bodyPr wrap="square">
            <a:spAutoFit/>
          </a:bodyPr>
          <a:lstStyle>
            <a:lvl1pPr defTabSz="457200">
              <a:defRPr sz="2400">
                <a:solidFill>
                  <a:schemeClr val="tx1"/>
                </a:solidFill>
                <a:latin typeface="Times New Roman" panose="02020603050405020304" pitchFamily="18" charset="0"/>
              </a:defRPr>
            </a:lvl1pPr>
            <a:lvl2pPr defTabSz="457200">
              <a:defRPr sz="2400">
                <a:solidFill>
                  <a:schemeClr val="tx1"/>
                </a:solidFill>
                <a:latin typeface="Times New Roman" panose="02020603050405020304" pitchFamily="18" charset="0"/>
              </a:defRPr>
            </a:lvl2pPr>
            <a:lvl3pPr defTabSz="457200">
              <a:defRPr sz="2400">
                <a:solidFill>
                  <a:schemeClr val="tx1"/>
                </a:solidFill>
                <a:latin typeface="Times New Roman" panose="02020603050405020304" pitchFamily="18" charset="0"/>
              </a:defRPr>
            </a:lvl3pPr>
            <a:lvl4pPr defTabSz="457200">
              <a:defRPr sz="2400">
                <a:solidFill>
                  <a:schemeClr val="tx1"/>
                </a:solidFill>
                <a:latin typeface="Times New Roman" panose="02020603050405020304" pitchFamily="18" charset="0"/>
              </a:defRPr>
            </a:lvl4pPr>
            <a:lvl5pPr defTabSz="457200">
              <a:defRPr sz="2400">
                <a:solidFill>
                  <a:schemeClr val="tx1"/>
                </a:solidFill>
                <a:latin typeface="Times New Roman" panose="02020603050405020304" pitchFamily="18" charset="0"/>
              </a:defRPr>
            </a:lvl5pPr>
            <a:lvl6pPr defTabSz="457200" eaLnBrk="0" fontAlgn="base" hangingPunct="0">
              <a:spcBef>
                <a:spcPct val="0"/>
              </a:spcBef>
              <a:spcAft>
                <a:spcPct val="0"/>
              </a:spcAft>
              <a:defRPr sz="2400">
                <a:solidFill>
                  <a:schemeClr val="tx1"/>
                </a:solidFill>
                <a:latin typeface="Times New Roman" panose="02020603050405020304" pitchFamily="18" charset="0"/>
              </a:defRPr>
            </a:lvl6pPr>
            <a:lvl7pPr defTabSz="457200" eaLnBrk="0" fontAlgn="base" hangingPunct="0">
              <a:spcBef>
                <a:spcPct val="0"/>
              </a:spcBef>
              <a:spcAft>
                <a:spcPct val="0"/>
              </a:spcAft>
              <a:defRPr sz="2400">
                <a:solidFill>
                  <a:schemeClr val="tx1"/>
                </a:solidFill>
                <a:latin typeface="Times New Roman" panose="02020603050405020304" pitchFamily="18" charset="0"/>
              </a:defRPr>
            </a:lvl7pPr>
            <a:lvl8pPr defTabSz="457200" eaLnBrk="0" fontAlgn="base" hangingPunct="0">
              <a:spcBef>
                <a:spcPct val="0"/>
              </a:spcBef>
              <a:spcAft>
                <a:spcPct val="0"/>
              </a:spcAft>
              <a:defRPr sz="2400">
                <a:solidFill>
                  <a:schemeClr val="tx1"/>
                </a:solidFill>
                <a:latin typeface="Times New Roman" panose="02020603050405020304" pitchFamily="18" charset="0"/>
              </a:defRPr>
            </a:lvl8pPr>
            <a:lvl9pPr defTabSz="457200" eaLnBrk="0" fontAlgn="base" hangingPunct="0">
              <a:spcBef>
                <a:spcPct val="0"/>
              </a:spcBef>
              <a:spcAft>
                <a:spcPct val="0"/>
              </a:spcAft>
              <a:defRPr sz="2400">
                <a:solidFill>
                  <a:schemeClr val="tx1"/>
                </a:solidFill>
                <a:latin typeface="Times New Roman" panose="02020603050405020304" pitchFamily="18" charset="0"/>
              </a:defRPr>
            </a:lvl9pPr>
          </a:lstStyle>
          <a:p>
            <a:pPr marL="514350" marR="0" lvl="0" indent="-514350" algn="l" defTabSz="457200" rtl="0" eaLnBrk="0" fontAlgn="base" latinLnBrk="0" hangingPunct="0">
              <a:lnSpc>
                <a:spcPct val="90000"/>
              </a:lnSpc>
              <a:spcBef>
                <a:spcPct val="50000"/>
              </a:spcBef>
              <a:spcAft>
                <a:spcPct val="0"/>
              </a:spcAft>
              <a:buClrTx/>
              <a:buSzTx/>
              <a:buFont typeface="+mj-lt"/>
              <a:buAutoNum type="alphaUcPeriod" startAt="5"/>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Patience – </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Perseverance, steadfast</a:t>
            </a:r>
          </a:p>
          <a:p>
            <a:pPr marL="514350" marR="0" lvl="0" indent="-514350" algn="l" defTabSz="457200" rtl="0" eaLnBrk="0" fontAlgn="base" latinLnBrk="0" hangingPunct="0">
              <a:lnSpc>
                <a:spcPct val="90000"/>
              </a:lnSpc>
              <a:spcBef>
                <a:spcPct val="50000"/>
              </a:spcBef>
              <a:spcAft>
                <a:spcPct val="0"/>
              </a:spcAft>
              <a:buClrTx/>
              <a:buSzTx/>
              <a:buFont typeface="+mj-lt"/>
              <a:buAutoNum type="alphaUcPeriod" startAt="5"/>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Last greater than first</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971550" marR="0" lvl="1" indent="-514350" algn="l" defTabSz="457200" rtl="0" eaLnBrk="0" fontAlgn="base" latinLnBrk="0" hangingPunct="0">
              <a:lnSpc>
                <a:spcPct val="90000"/>
              </a:lnSpc>
              <a:spcBef>
                <a:spcPct val="50000"/>
              </a:spcBef>
              <a:spcAft>
                <a:spcPct val="0"/>
              </a:spcAft>
              <a:buClrTx/>
              <a:buSzTx/>
              <a:buFont typeface="+mj-lt"/>
              <a:buAutoNum type="arabicPeriod"/>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Grown, progressed</a:t>
            </a:r>
          </a:p>
          <a:p>
            <a:pPr marL="971550" marR="0" lvl="1" indent="-514350" algn="l" defTabSz="457200" rtl="0" eaLnBrk="0" fontAlgn="base" latinLnBrk="0" hangingPunct="0">
              <a:lnSpc>
                <a:spcPct val="90000"/>
              </a:lnSpc>
              <a:spcBef>
                <a:spcPct val="50000"/>
              </a:spcBef>
              <a:spcAft>
                <a:spcPct val="0"/>
              </a:spcAft>
              <a:buClrTx/>
              <a:buSzTx/>
              <a:buFont typeface="+mj-lt"/>
              <a:buAutoNum type="arabicPeriod"/>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Doing more now than had at first (often it is just the opposite) </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2:18-29</a:t>
            </a:r>
          </a:p>
        </p:txBody>
      </p:sp>
      <p:sp>
        <p:nvSpPr>
          <p:cNvPr id="2" name="Slide Number Placeholder 1">
            <a:extLst>
              <a:ext uri="{FF2B5EF4-FFF2-40B4-BE49-F238E27FC236}">
                <a16:creationId xmlns:a16="http://schemas.microsoft.com/office/drawing/2014/main" id="{E876D1E6-6B29-42C1-B2EE-4FD399856595}"/>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1883856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4388">
                                            <p:bg/>
                                          </p:spTgt>
                                        </p:tgtEl>
                                        <p:attrNameLst>
                                          <p:attrName>style.visibility</p:attrName>
                                        </p:attrNameLst>
                                      </p:cBhvr>
                                      <p:to>
                                        <p:strVal val="visible"/>
                                      </p:to>
                                    </p:set>
                                    <p:animEffect transition="in" filter="fade">
                                      <p:cBhvr>
                                        <p:cTn id="7" dur="1000"/>
                                        <p:tgtEl>
                                          <p:spTgt spid="144388">
                                            <p:bg/>
                                          </p:spTgt>
                                        </p:tgtEl>
                                      </p:cBhvr>
                                    </p:animEffect>
                                    <p:anim calcmode="lin" valueType="num">
                                      <p:cBhvr>
                                        <p:cTn id="8" dur="1000" fill="hold"/>
                                        <p:tgtEl>
                                          <p:spTgt spid="144388">
                                            <p:bg/>
                                          </p:spTgt>
                                        </p:tgtEl>
                                        <p:attrNameLst>
                                          <p:attrName>ppt_x</p:attrName>
                                        </p:attrNameLst>
                                      </p:cBhvr>
                                      <p:tavLst>
                                        <p:tav tm="0">
                                          <p:val>
                                            <p:strVal val="#ppt_x"/>
                                          </p:val>
                                        </p:tav>
                                        <p:tav tm="100000">
                                          <p:val>
                                            <p:strVal val="#ppt_x"/>
                                          </p:val>
                                        </p:tav>
                                      </p:tavLst>
                                    </p:anim>
                                    <p:anim calcmode="lin" valueType="num">
                                      <p:cBhvr>
                                        <p:cTn id="9" dur="1000" fill="hold"/>
                                        <p:tgtEl>
                                          <p:spTgt spid="144388">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44388">
                                            <p:txEl>
                                              <p:pRg st="0" end="0"/>
                                            </p:txEl>
                                          </p:spTgt>
                                        </p:tgtEl>
                                        <p:attrNameLst>
                                          <p:attrName>style.visibility</p:attrName>
                                        </p:attrNameLst>
                                      </p:cBhvr>
                                      <p:to>
                                        <p:strVal val="visible"/>
                                      </p:to>
                                    </p:set>
                                    <p:animEffect transition="in" filter="fade">
                                      <p:cBhvr>
                                        <p:cTn id="14" dur="1000"/>
                                        <p:tgtEl>
                                          <p:spTgt spid="144388">
                                            <p:txEl>
                                              <p:pRg st="0" end="0"/>
                                            </p:txEl>
                                          </p:spTgt>
                                        </p:tgtEl>
                                      </p:cBhvr>
                                    </p:animEffect>
                                    <p:anim calcmode="lin" valueType="num">
                                      <p:cBhvr>
                                        <p:cTn id="15" dur="1000" fill="hold"/>
                                        <p:tgtEl>
                                          <p:spTgt spid="14438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4438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44388">
                                            <p:txEl>
                                              <p:pRg st="1" end="1"/>
                                            </p:txEl>
                                          </p:spTgt>
                                        </p:tgtEl>
                                        <p:attrNameLst>
                                          <p:attrName>style.visibility</p:attrName>
                                        </p:attrNameLst>
                                      </p:cBhvr>
                                      <p:to>
                                        <p:strVal val="visible"/>
                                      </p:to>
                                    </p:set>
                                    <p:animEffect transition="in" filter="fade">
                                      <p:cBhvr>
                                        <p:cTn id="21" dur="1000"/>
                                        <p:tgtEl>
                                          <p:spTgt spid="144388">
                                            <p:txEl>
                                              <p:pRg st="1" end="1"/>
                                            </p:txEl>
                                          </p:spTgt>
                                        </p:tgtEl>
                                      </p:cBhvr>
                                    </p:animEffect>
                                    <p:anim calcmode="lin" valueType="num">
                                      <p:cBhvr>
                                        <p:cTn id="22" dur="1000" fill="hold"/>
                                        <p:tgtEl>
                                          <p:spTgt spid="14438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44388">
                                            <p:txEl>
                                              <p:pRg st="1" end="1"/>
                                            </p:txEl>
                                          </p:spTgt>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144388">
                                            <p:txEl>
                                              <p:pRg st="2" end="2"/>
                                            </p:txEl>
                                          </p:spTgt>
                                        </p:tgtEl>
                                        <p:attrNameLst>
                                          <p:attrName>style.visibility</p:attrName>
                                        </p:attrNameLst>
                                      </p:cBhvr>
                                      <p:to>
                                        <p:strVal val="visible"/>
                                      </p:to>
                                    </p:set>
                                    <p:animEffect transition="in" filter="fade">
                                      <p:cBhvr>
                                        <p:cTn id="26" dur="1000"/>
                                        <p:tgtEl>
                                          <p:spTgt spid="144388">
                                            <p:txEl>
                                              <p:pRg st="2" end="2"/>
                                            </p:txEl>
                                          </p:spTgt>
                                        </p:tgtEl>
                                      </p:cBhvr>
                                    </p:animEffect>
                                    <p:anim calcmode="lin" valueType="num">
                                      <p:cBhvr>
                                        <p:cTn id="27" dur="1000" fill="hold"/>
                                        <p:tgtEl>
                                          <p:spTgt spid="144388">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44388">
                                            <p:txEl>
                                              <p:pRg st="2" end="2"/>
                                            </p:txEl>
                                          </p:spTgt>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144388">
                                            <p:txEl>
                                              <p:pRg st="3" end="3"/>
                                            </p:txEl>
                                          </p:spTgt>
                                        </p:tgtEl>
                                        <p:attrNameLst>
                                          <p:attrName>style.visibility</p:attrName>
                                        </p:attrNameLst>
                                      </p:cBhvr>
                                      <p:to>
                                        <p:strVal val="visible"/>
                                      </p:to>
                                    </p:set>
                                    <p:animEffect transition="in" filter="fade">
                                      <p:cBhvr>
                                        <p:cTn id="31" dur="1000"/>
                                        <p:tgtEl>
                                          <p:spTgt spid="144388">
                                            <p:txEl>
                                              <p:pRg st="3" end="3"/>
                                            </p:txEl>
                                          </p:spTgt>
                                        </p:tgtEl>
                                      </p:cBhvr>
                                    </p:animEffect>
                                    <p:anim calcmode="lin" valueType="num">
                                      <p:cBhvr>
                                        <p:cTn id="32" dur="1000" fill="hold"/>
                                        <p:tgtEl>
                                          <p:spTgt spid="144388">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14438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8"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AutoShape 3"/>
          <p:cNvSpPr>
            <a:spLocks noChangeArrowheads="1"/>
          </p:cNvSpPr>
          <p:nvPr/>
        </p:nvSpPr>
        <p:spPr bwMode="auto">
          <a:xfrm>
            <a:off x="2133600" y="381000"/>
            <a:ext cx="7924800" cy="1143000"/>
          </a:xfrm>
          <a:prstGeom prst="rect">
            <a:avLst/>
          </a:prstGeom>
          <a:solidFill>
            <a:schemeClr val="bg1"/>
          </a:solidFill>
          <a:ln w="9525">
            <a:noFill/>
            <a:miter lim="800000"/>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 Tolerant Church</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Rev. 2:18-29</a:t>
            </a:r>
          </a:p>
        </p:txBody>
      </p:sp>
      <p:sp>
        <p:nvSpPr>
          <p:cNvPr id="114692" name="Text Box 4"/>
          <p:cNvSpPr txBox="1">
            <a:spLocks noChangeArrowheads="1"/>
          </p:cNvSpPr>
          <p:nvPr/>
        </p:nvSpPr>
        <p:spPr bwMode="auto">
          <a:xfrm>
            <a:off x="3135895" y="1828800"/>
            <a:ext cx="5920210" cy="1865126"/>
          </a:xfrm>
          <a:prstGeom prst="rect">
            <a:avLst/>
          </a:prstGeom>
          <a:solidFill>
            <a:schemeClr val="bg1"/>
          </a:solidFill>
          <a:ln>
            <a:noFill/>
          </a:ln>
          <a:effectLst/>
          <a:extLst/>
        </p:spPr>
        <p:txBody>
          <a:bodyPr wrap="none">
            <a:spAutoFit/>
          </a:bodyPr>
          <a:lstStyle/>
          <a:p>
            <a:pPr marL="571500" marR="0" lvl="0" indent="-571500" algn="l" defTabSz="914400" rtl="0" eaLnBrk="0" fontAlgn="base" latinLnBrk="0" hangingPunct="0">
              <a:lnSpc>
                <a:spcPct val="120000"/>
              </a:lnSpc>
              <a:spcBef>
                <a:spcPct val="0"/>
              </a:spcBef>
              <a:spcAft>
                <a:spcPct val="0"/>
              </a:spcAft>
              <a:buClrTx/>
              <a:buSzTx/>
              <a:buFont typeface="+mj-lt"/>
              <a:buAutoNum type="romanUcPeriod"/>
              <a:tabLst/>
              <a:defRPr/>
            </a:pPr>
            <a:r>
              <a:rPr kumimoji="0" lang="en-US" altLang="en-US"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Messenger (vv. 18, 23)</a:t>
            </a:r>
          </a:p>
          <a:p>
            <a:pPr marL="571500" marR="0" lvl="0" indent="-571500" algn="l" defTabSz="914400" rtl="0" eaLnBrk="0" fontAlgn="base" latinLnBrk="0" hangingPunct="0">
              <a:lnSpc>
                <a:spcPct val="120000"/>
              </a:lnSpc>
              <a:spcBef>
                <a:spcPct val="0"/>
              </a:spcBef>
              <a:spcAft>
                <a:spcPct val="0"/>
              </a:spcAft>
              <a:buClrTx/>
              <a:buSzTx/>
              <a:buFont typeface="+mj-lt"/>
              <a:buAutoNum type="romanUcPeriod"/>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Strength (v. 19)</a:t>
            </a:r>
          </a:p>
          <a:p>
            <a:pPr marL="571500" marR="0" lvl="0" indent="-571500" algn="l" defTabSz="914400" rtl="0" eaLnBrk="0" fontAlgn="base" latinLnBrk="0" hangingPunct="0">
              <a:lnSpc>
                <a:spcPct val="120000"/>
              </a:lnSpc>
              <a:spcBef>
                <a:spcPct val="0"/>
              </a:spcBef>
              <a:spcAft>
                <a:spcPct val="0"/>
              </a:spcAft>
              <a:buClrTx/>
              <a:buSzTx/>
              <a:buFont typeface="+mj-lt"/>
              <a:buAutoNum type="romanUcPeriod"/>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Weakness (v. 20)</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2:18-29</a:t>
            </a:r>
          </a:p>
        </p:txBody>
      </p:sp>
      <p:sp>
        <p:nvSpPr>
          <p:cNvPr id="2" name="Slide Number Placeholder 1">
            <a:extLst>
              <a:ext uri="{FF2B5EF4-FFF2-40B4-BE49-F238E27FC236}">
                <a16:creationId xmlns:a16="http://schemas.microsoft.com/office/drawing/2014/main" id="{2CA72B52-7AF8-47E3-943B-6FF642CEEFDD}"/>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2974422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4692">
                                            <p:txEl>
                                              <p:pRg st="2" end="2"/>
                                            </p:txEl>
                                          </p:spTgt>
                                        </p:tgtEl>
                                        <p:attrNameLst>
                                          <p:attrName>style.visibility</p:attrName>
                                        </p:attrNameLst>
                                      </p:cBhvr>
                                      <p:to>
                                        <p:strVal val="visible"/>
                                      </p:to>
                                    </p:set>
                                    <p:animEffect transition="in" filter="fade">
                                      <p:cBhvr>
                                        <p:cTn id="7" dur="1000"/>
                                        <p:tgtEl>
                                          <p:spTgt spid="114692">
                                            <p:txEl>
                                              <p:pRg st="2" end="2"/>
                                            </p:txEl>
                                          </p:spTgt>
                                        </p:tgtEl>
                                      </p:cBhvr>
                                    </p:animEffect>
                                    <p:anim calcmode="lin" valueType="num">
                                      <p:cBhvr>
                                        <p:cTn id="8" dur="1000" fill="hold"/>
                                        <p:tgtEl>
                                          <p:spTgt spid="11469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1469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3"/>
          <p:cNvSpPr>
            <a:spLocks noChangeArrowheads="1"/>
          </p:cNvSpPr>
          <p:nvPr/>
        </p:nvSpPr>
        <p:spPr bwMode="auto">
          <a:xfrm>
            <a:off x="2133600" y="757443"/>
            <a:ext cx="8001000" cy="696024"/>
          </a:xfrm>
          <a:prstGeom prst="rect">
            <a:avLst/>
          </a:prstGeom>
          <a:solidFill>
            <a:schemeClr val="bg1"/>
          </a:solidFill>
          <a:ln w="9525">
            <a:noFill/>
            <a:miter lim="800000"/>
            <a:headEnd/>
            <a:tailEnd/>
          </a:ln>
          <a:effectLst/>
          <a:extLst/>
        </p:spPr>
        <p:txBody>
          <a:bodyPr>
            <a:spAutoFit/>
          </a:bodyPr>
          <a:lstStyle/>
          <a:p>
            <a:pPr marL="857250" marR="0" lvl="0" indent="-857250" algn="ctr" defTabSz="914400" rtl="0" eaLnBrk="0" fontAlgn="base" latinLnBrk="0" hangingPunct="0">
              <a:lnSpc>
                <a:spcPct val="120000"/>
              </a:lnSpc>
              <a:spcBef>
                <a:spcPct val="0"/>
              </a:spcBef>
              <a:spcAft>
                <a:spcPct val="0"/>
              </a:spcAft>
              <a:buClrTx/>
              <a:buSzTx/>
              <a:buFont typeface="+mj-lt"/>
              <a:buAutoNum type="romanUcPeriod" startAt="3"/>
              <a:tabLst/>
              <a:defRPr/>
            </a:pPr>
            <a:r>
              <a:rPr kumimoji="0" lang="en-US" altLang="en-US" sz="3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Weakness (v. 20)</a:t>
            </a:r>
          </a:p>
        </p:txBody>
      </p:sp>
      <p:sp>
        <p:nvSpPr>
          <p:cNvPr id="145412" name="Text Box 4"/>
          <p:cNvSpPr txBox="1">
            <a:spLocks noChangeArrowheads="1"/>
          </p:cNvSpPr>
          <p:nvPr/>
        </p:nvSpPr>
        <p:spPr bwMode="auto">
          <a:xfrm>
            <a:off x="4229100" y="2133601"/>
            <a:ext cx="3810000" cy="701675"/>
          </a:xfrm>
          <a:prstGeom prst="rect">
            <a:avLst/>
          </a:prstGeom>
          <a:solidFill>
            <a:schemeClr val="bg1"/>
          </a:solidFill>
          <a:ln>
            <a:solidFill>
              <a:schemeClr val="tx1"/>
            </a:solidFill>
          </a:ln>
          <a:effectLst>
            <a:outerShdw dist="17961" dir="2700000" algn="ctr" rotWithShape="0">
              <a:srgbClr val="000000">
                <a:alpha val="50000"/>
              </a:srgbClr>
            </a:outerShdw>
          </a:effectLst>
          <a:extLst/>
        </p:spPr>
        <p:txBody>
          <a:bodyPr>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4000" b="1" i="1"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Tolerant</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2:18-29</a:t>
            </a:r>
          </a:p>
        </p:txBody>
      </p:sp>
      <p:sp>
        <p:nvSpPr>
          <p:cNvPr id="2" name="Slide Number Placeholder 1">
            <a:extLst>
              <a:ext uri="{FF2B5EF4-FFF2-40B4-BE49-F238E27FC236}">
                <a16:creationId xmlns:a16="http://schemas.microsoft.com/office/drawing/2014/main" id="{BD4D7818-CC71-44CC-969F-30DC8BD79239}"/>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1368534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5412"/>
                                        </p:tgtEl>
                                        <p:attrNameLst>
                                          <p:attrName>style.visibility</p:attrName>
                                        </p:attrNameLst>
                                      </p:cBhvr>
                                      <p:to>
                                        <p:strVal val="visible"/>
                                      </p:to>
                                    </p:set>
                                    <p:animEffect transition="in" filter="randombar(horizontal)">
                                      <p:cBhvr>
                                        <p:cTn id="7" dur="500"/>
                                        <p:tgtEl>
                                          <p:spTgt spid="145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4" name="Text Box 4"/>
          <p:cNvSpPr txBox="1">
            <a:spLocks noChangeArrowheads="1"/>
          </p:cNvSpPr>
          <p:nvPr/>
        </p:nvSpPr>
        <p:spPr bwMode="auto">
          <a:xfrm>
            <a:off x="2133600" y="609601"/>
            <a:ext cx="7924800" cy="701675"/>
          </a:xfrm>
          <a:prstGeom prst="rect">
            <a:avLst/>
          </a:prstGeom>
          <a:solidFill>
            <a:schemeClr val="bg1"/>
          </a:solidFill>
          <a:ln>
            <a:noFill/>
          </a:ln>
          <a:effectLst/>
          <a:extLst/>
        </p:spPr>
        <p:txBody>
          <a:bodyPr wrap="square">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4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Jezebel</a:t>
            </a:r>
          </a:p>
        </p:txBody>
      </p:sp>
      <p:sp>
        <p:nvSpPr>
          <p:cNvPr id="148485" name="Text Box 5"/>
          <p:cNvSpPr txBox="1">
            <a:spLocks noChangeArrowheads="1"/>
          </p:cNvSpPr>
          <p:nvPr/>
        </p:nvSpPr>
        <p:spPr bwMode="auto">
          <a:xfrm>
            <a:off x="2133600" y="1600201"/>
            <a:ext cx="7924800" cy="4401205"/>
          </a:xfrm>
          <a:prstGeom prst="rect">
            <a:avLst/>
          </a:prstGeom>
          <a:solidFill>
            <a:schemeClr val="bg1"/>
          </a:solidFill>
          <a:ln>
            <a:noFill/>
          </a:ln>
          <a:effectLst/>
          <a:extLst/>
        </p:spPr>
        <p:txBody>
          <a:bodyPr wrap="square">
            <a:spAutoFit/>
          </a:bodyPr>
          <a:lstStyle/>
          <a:p>
            <a:pPr marL="457200" marR="0" lvl="0" indent="-457200" algn="l" defTabSz="914400" rtl="0" eaLnBrk="0" fontAlgn="base" latinLnBrk="0" hangingPunct="0">
              <a:lnSpc>
                <a:spcPct val="100000"/>
              </a:lnSpc>
              <a:spcBef>
                <a:spcPct val="50000"/>
              </a:spcBef>
              <a:spcAft>
                <a:spcPct val="0"/>
              </a:spcAft>
              <a:buClr>
                <a:srgbClr val="E7E6E6"/>
              </a:buClr>
              <a:buSzTx/>
              <a:buFont typeface="Wingdings" panose="05000000000000000000" pitchFamily="2" charset="2"/>
              <a:buChar char="§"/>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Wicked wife of wicked king Ahab                     (1 Kings 21:25)</a:t>
            </a:r>
          </a:p>
          <a:p>
            <a:pPr marL="457200" marR="0" lvl="0" indent="-457200" algn="l" defTabSz="914400" rtl="0" eaLnBrk="0" fontAlgn="base" latinLnBrk="0" hangingPunct="0">
              <a:lnSpc>
                <a:spcPct val="100000"/>
              </a:lnSpc>
              <a:spcBef>
                <a:spcPct val="50000"/>
              </a:spcBef>
              <a:spcAft>
                <a:spcPct val="0"/>
              </a:spcAft>
              <a:buClr>
                <a:srgbClr val="E7E6E6"/>
              </a:buClr>
              <a:buSzTx/>
              <a:buFont typeface="Wingdings" panose="05000000000000000000" pitchFamily="2" charset="2"/>
              <a:buChar char="§"/>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Here used symbolically like “Balaam” (2:14)</a:t>
            </a:r>
          </a:p>
          <a:p>
            <a:pPr marL="457200" marR="0" lvl="0" indent="-457200" algn="l" defTabSz="914400" rtl="0" eaLnBrk="0" fontAlgn="base" latinLnBrk="0" hangingPunct="0">
              <a:lnSpc>
                <a:spcPct val="100000"/>
              </a:lnSpc>
              <a:spcBef>
                <a:spcPct val="50000"/>
              </a:spcBef>
              <a:spcAft>
                <a:spcPct val="0"/>
              </a:spcAft>
              <a:buClr>
                <a:srgbClr val="E7E6E6"/>
              </a:buClr>
              <a:buSzTx/>
              <a:buFont typeface="Wingdings" panose="05000000000000000000" pitchFamily="2" charset="2"/>
              <a:buChar char="§"/>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May refer to a faction within the church</a:t>
            </a:r>
          </a:p>
          <a:p>
            <a:pPr marL="457200" marR="0" lvl="0" indent="-457200" algn="l" defTabSz="914400" rtl="0" eaLnBrk="0" fontAlgn="base" latinLnBrk="0" hangingPunct="0">
              <a:lnSpc>
                <a:spcPct val="100000"/>
              </a:lnSpc>
              <a:spcBef>
                <a:spcPct val="50000"/>
              </a:spcBef>
              <a:spcAft>
                <a:spcPct val="0"/>
              </a:spcAft>
              <a:buClr>
                <a:srgbClr val="E7E6E6"/>
              </a:buClr>
              <a:buSzTx/>
              <a:buFont typeface="Wingdings" panose="05000000000000000000" pitchFamily="2" charset="2"/>
              <a:buChar char="§"/>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May refer to a woman who had evil influence</a:t>
            </a:r>
          </a:p>
          <a:p>
            <a:pPr marL="457200" marR="0" lvl="0" indent="-457200" algn="l" defTabSz="914400" rtl="0" eaLnBrk="0" fontAlgn="base" latinLnBrk="0" hangingPunct="0">
              <a:lnSpc>
                <a:spcPct val="100000"/>
              </a:lnSpc>
              <a:spcBef>
                <a:spcPct val="50000"/>
              </a:spcBef>
              <a:spcAft>
                <a:spcPct val="0"/>
              </a:spcAft>
              <a:buClr>
                <a:srgbClr val="E7E6E6"/>
              </a:buClr>
              <a:buSzTx/>
              <a:buFont typeface="Wingdings" panose="05000000000000000000" pitchFamily="2" charset="2"/>
              <a:buChar char="§"/>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Claimed to be a prophetess – but was not </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2:18-29</a:t>
            </a:r>
          </a:p>
        </p:txBody>
      </p:sp>
      <p:sp>
        <p:nvSpPr>
          <p:cNvPr id="2" name="Slide Number Placeholder 1">
            <a:extLst>
              <a:ext uri="{FF2B5EF4-FFF2-40B4-BE49-F238E27FC236}">
                <a16:creationId xmlns:a16="http://schemas.microsoft.com/office/drawing/2014/main" id="{74B687E3-06D5-4FB0-8DAD-E767F18A72C2}"/>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6034840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8485">
                                            <p:bg/>
                                          </p:spTgt>
                                        </p:tgtEl>
                                        <p:attrNameLst>
                                          <p:attrName>style.visibility</p:attrName>
                                        </p:attrNameLst>
                                      </p:cBhvr>
                                      <p:to>
                                        <p:strVal val="visible"/>
                                      </p:to>
                                    </p:set>
                                    <p:animEffect transition="in" filter="fade">
                                      <p:cBhvr>
                                        <p:cTn id="7" dur="1000"/>
                                        <p:tgtEl>
                                          <p:spTgt spid="148485">
                                            <p:bg/>
                                          </p:spTgt>
                                        </p:tgtEl>
                                      </p:cBhvr>
                                    </p:animEffect>
                                    <p:anim calcmode="lin" valueType="num">
                                      <p:cBhvr>
                                        <p:cTn id="8" dur="1000" fill="hold"/>
                                        <p:tgtEl>
                                          <p:spTgt spid="148485">
                                            <p:bg/>
                                          </p:spTgt>
                                        </p:tgtEl>
                                        <p:attrNameLst>
                                          <p:attrName>ppt_x</p:attrName>
                                        </p:attrNameLst>
                                      </p:cBhvr>
                                      <p:tavLst>
                                        <p:tav tm="0">
                                          <p:val>
                                            <p:strVal val="#ppt_x"/>
                                          </p:val>
                                        </p:tav>
                                        <p:tav tm="100000">
                                          <p:val>
                                            <p:strVal val="#ppt_x"/>
                                          </p:val>
                                        </p:tav>
                                      </p:tavLst>
                                    </p:anim>
                                    <p:anim calcmode="lin" valueType="num">
                                      <p:cBhvr>
                                        <p:cTn id="9" dur="1000" fill="hold"/>
                                        <p:tgtEl>
                                          <p:spTgt spid="148485">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48485">
                                            <p:txEl>
                                              <p:pRg st="0" end="0"/>
                                            </p:txEl>
                                          </p:spTgt>
                                        </p:tgtEl>
                                        <p:attrNameLst>
                                          <p:attrName>style.visibility</p:attrName>
                                        </p:attrNameLst>
                                      </p:cBhvr>
                                      <p:to>
                                        <p:strVal val="visible"/>
                                      </p:to>
                                    </p:set>
                                    <p:animEffect transition="in" filter="fade">
                                      <p:cBhvr>
                                        <p:cTn id="14" dur="1000"/>
                                        <p:tgtEl>
                                          <p:spTgt spid="148485">
                                            <p:txEl>
                                              <p:pRg st="0" end="0"/>
                                            </p:txEl>
                                          </p:spTgt>
                                        </p:tgtEl>
                                      </p:cBhvr>
                                    </p:animEffect>
                                    <p:anim calcmode="lin" valueType="num">
                                      <p:cBhvr>
                                        <p:cTn id="15" dur="1000" fill="hold"/>
                                        <p:tgtEl>
                                          <p:spTgt spid="14848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4848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48485">
                                            <p:txEl>
                                              <p:pRg st="1" end="1"/>
                                            </p:txEl>
                                          </p:spTgt>
                                        </p:tgtEl>
                                        <p:attrNameLst>
                                          <p:attrName>style.visibility</p:attrName>
                                        </p:attrNameLst>
                                      </p:cBhvr>
                                      <p:to>
                                        <p:strVal val="visible"/>
                                      </p:to>
                                    </p:set>
                                    <p:animEffect transition="in" filter="fade">
                                      <p:cBhvr>
                                        <p:cTn id="21" dur="1000"/>
                                        <p:tgtEl>
                                          <p:spTgt spid="148485">
                                            <p:txEl>
                                              <p:pRg st="1" end="1"/>
                                            </p:txEl>
                                          </p:spTgt>
                                        </p:tgtEl>
                                      </p:cBhvr>
                                    </p:animEffect>
                                    <p:anim calcmode="lin" valueType="num">
                                      <p:cBhvr>
                                        <p:cTn id="22" dur="1000" fill="hold"/>
                                        <p:tgtEl>
                                          <p:spTgt spid="14848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4848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48485">
                                            <p:txEl>
                                              <p:pRg st="2" end="2"/>
                                            </p:txEl>
                                          </p:spTgt>
                                        </p:tgtEl>
                                        <p:attrNameLst>
                                          <p:attrName>style.visibility</p:attrName>
                                        </p:attrNameLst>
                                      </p:cBhvr>
                                      <p:to>
                                        <p:strVal val="visible"/>
                                      </p:to>
                                    </p:set>
                                    <p:animEffect transition="in" filter="fade">
                                      <p:cBhvr>
                                        <p:cTn id="28" dur="1000"/>
                                        <p:tgtEl>
                                          <p:spTgt spid="148485">
                                            <p:txEl>
                                              <p:pRg st="2" end="2"/>
                                            </p:txEl>
                                          </p:spTgt>
                                        </p:tgtEl>
                                      </p:cBhvr>
                                    </p:animEffect>
                                    <p:anim calcmode="lin" valueType="num">
                                      <p:cBhvr>
                                        <p:cTn id="29" dur="1000" fill="hold"/>
                                        <p:tgtEl>
                                          <p:spTgt spid="14848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4848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48485">
                                            <p:txEl>
                                              <p:pRg st="3" end="3"/>
                                            </p:txEl>
                                          </p:spTgt>
                                        </p:tgtEl>
                                        <p:attrNameLst>
                                          <p:attrName>style.visibility</p:attrName>
                                        </p:attrNameLst>
                                      </p:cBhvr>
                                      <p:to>
                                        <p:strVal val="visible"/>
                                      </p:to>
                                    </p:set>
                                    <p:animEffect transition="in" filter="fade">
                                      <p:cBhvr>
                                        <p:cTn id="35" dur="1000"/>
                                        <p:tgtEl>
                                          <p:spTgt spid="148485">
                                            <p:txEl>
                                              <p:pRg st="3" end="3"/>
                                            </p:txEl>
                                          </p:spTgt>
                                        </p:tgtEl>
                                      </p:cBhvr>
                                    </p:animEffect>
                                    <p:anim calcmode="lin" valueType="num">
                                      <p:cBhvr>
                                        <p:cTn id="36" dur="1000" fill="hold"/>
                                        <p:tgtEl>
                                          <p:spTgt spid="14848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4848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48485">
                                            <p:txEl>
                                              <p:pRg st="4" end="4"/>
                                            </p:txEl>
                                          </p:spTgt>
                                        </p:tgtEl>
                                        <p:attrNameLst>
                                          <p:attrName>style.visibility</p:attrName>
                                        </p:attrNameLst>
                                      </p:cBhvr>
                                      <p:to>
                                        <p:strVal val="visible"/>
                                      </p:to>
                                    </p:set>
                                    <p:animEffect transition="in" filter="fade">
                                      <p:cBhvr>
                                        <p:cTn id="42" dur="1000"/>
                                        <p:tgtEl>
                                          <p:spTgt spid="148485">
                                            <p:txEl>
                                              <p:pRg st="4" end="4"/>
                                            </p:txEl>
                                          </p:spTgt>
                                        </p:tgtEl>
                                      </p:cBhvr>
                                    </p:animEffect>
                                    <p:anim calcmode="lin" valueType="num">
                                      <p:cBhvr>
                                        <p:cTn id="43" dur="1000" fill="hold"/>
                                        <p:tgtEl>
                                          <p:spTgt spid="14848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14848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5"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2117834" y="690562"/>
            <a:ext cx="8001000" cy="696024"/>
          </a:xfrm>
          <a:prstGeom prst="rect">
            <a:avLst/>
          </a:prstGeom>
          <a:solidFill>
            <a:schemeClr val="bg1"/>
          </a:solidFill>
          <a:ln w="9525">
            <a:noFill/>
            <a:miter lim="800000"/>
            <a:headEnd/>
            <a:tailEnd/>
          </a:ln>
          <a:effectLst/>
          <a:extLst/>
        </p:spPr>
        <p:txBody>
          <a:bodyPr>
            <a:spAutoFit/>
          </a:bodyPr>
          <a:lstStyle/>
          <a:p>
            <a:pPr marL="0" marR="0" lvl="0" indent="0" algn="ctr" defTabSz="914400" rtl="0" eaLnBrk="0" fontAlgn="base" latinLnBrk="0" hangingPunct="0">
              <a:lnSpc>
                <a:spcPct val="12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III. The Weakness (v. 20)</a:t>
            </a:r>
          </a:p>
        </p:txBody>
      </p:sp>
      <p:sp>
        <p:nvSpPr>
          <p:cNvPr id="149507" name="Text Box 3"/>
          <p:cNvSpPr txBox="1">
            <a:spLocks noChangeArrowheads="1"/>
          </p:cNvSpPr>
          <p:nvPr/>
        </p:nvSpPr>
        <p:spPr bwMode="auto">
          <a:xfrm>
            <a:off x="4213334" y="1564438"/>
            <a:ext cx="3810000" cy="701675"/>
          </a:xfrm>
          <a:prstGeom prst="rect">
            <a:avLst/>
          </a:prstGeom>
          <a:solidFill>
            <a:schemeClr val="bg1"/>
          </a:solidFill>
          <a:ln>
            <a:solidFill>
              <a:schemeClr val="tx1"/>
            </a:solidFill>
          </a:ln>
          <a:effectLst>
            <a:outerShdw dist="17961" dir="2700000" algn="ctr" rotWithShape="0">
              <a:srgbClr val="000000">
                <a:alpha val="50000"/>
              </a:srgbClr>
            </a:outerShdw>
          </a:effectLst>
          <a:extLst/>
        </p:spPr>
        <p:txBody>
          <a:bodyPr>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4000" b="1" i="1"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Tolerant</a:t>
            </a:r>
          </a:p>
        </p:txBody>
      </p:sp>
      <p:sp>
        <p:nvSpPr>
          <p:cNvPr id="149508" name="Text Box 4"/>
          <p:cNvSpPr txBox="1">
            <a:spLocks noChangeArrowheads="1"/>
          </p:cNvSpPr>
          <p:nvPr/>
        </p:nvSpPr>
        <p:spPr bwMode="auto">
          <a:xfrm>
            <a:off x="2117834" y="2436877"/>
            <a:ext cx="8001000" cy="3065455"/>
          </a:xfrm>
          <a:prstGeom prst="rect">
            <a:avLst/>
          </a:prstGeom>
          <a:solidFill>
            <a:schemeClr val="bg1"/>
          </a:solidFill>
          <a:ln>
            <a:noFill/>
          </a:ln>
          <a:effectLst/>
          <a:extLst/>
        </p:spPr>
        <p:txBody>
          <a:bodyPr wrap="square">
            <a:spAutoFit/>
          </a:bodyPr>
          <a:lstStyle>
            <a:lvl1pPr defTabSz="457200">
              <a:defRPr sz="2400">
                <a:solidFill>
                  <a:schemeClr val="tx1"/>
                </a:solidFill>
                <a:latin typeface="Times New Roman" panose="02020603050405020304" pitchFamily="18" charset="0"/>
              </a:defRPr>
            </a:lvl1pPr>
            <a:lvl2pPr defTabSz="457200">
              <a:defRPr sz="2400">
                <a:solidFill>
                  <a:schemeClr val="tx1"/>
                </a:solidFill>
                <a:latin typeface="Times New Roman" panose="02020603050405020304" pitchFamily="18" charset="0"/>
              </a:defRPr>
            </a:lvl2pPr>
            <a:lvl3pPr defTabSz="457200">
              <a:defRPr sz="2400">
                <a:solidFill>
                  <a:schemeClr val="tx1"/>
                </a:solidFill>
                <a:latin typeface="Times New Roman" panose="02020603050405020304" pitchFamily="18" charset="0"/>
              </a:defRPr>
            </a:lvl3pPr>
            <a:lvl4pPr defTabSz="457200">
              <a:defRPr sz="2400">
                <a:solidFill>
                  <a:schemeClr val="tx1"/>
                </a:solidFill>
                <a:latin typeface="Times New Roman" panose="02020603050405020304" pitchFamily="18" charset="0"/>
              </a:defRPr>
            </a:lvl4pPr>
            <a:lvl5pPr defTabSz="457200">
              <a:defRPr sz="2400">
                <a:solidFill>
                  <a:schemeClr val="tx1"/>
                </a:solidFill>
                <a:latin typeface="Times New Roman" panose="02020603050405020304" pitchFamily="18" charset="0"/>
              </a:defRPr>
            </a:lvl5pPr>
            <a:lvl6pPr defTabSz="457200" eaLnBrk="0" fontAlgn="base" hangingPunct="0">
              <a:spcBef>
                <a:spcPct val="0"/>
              </a:spcBef>
              <a:spcAft>
                <a:spcPct val="0"/>
              </a:spcAft>
              <a:defRPr sz="2400">
                <a:solidFill>
                  <a:schemeClr val="tx1"/>
                </a:solidFill>
                <a:latin typeface="Times New Roman" panose="02020603050405020304" pitchFamily="18" charset="0"/>
              </a:defRPr>
            </a:lvl6pPr>
            <a:lvl7pPr defTabSz="457200" eaLnBrk="0" fontAlgn="base" hangingPunct="0">
              <a:spcBef>
                <a:spcPct val="0"/>
              </a:spcBef>
              <a:spcAft>
                <a:spcPct val="0"/>
              </a:spcAft>
              <a:defRPr sz="2400">
                <a:solidFill>
                  <a:schemeClr val="tx1"/>
                </a:solidFill>
                <a:latin typeface="Times New Roman" panose="02020603050405020304" pitchFamily="18" charset="0"/>
              </a:defRPr>
            </a:lvl7pPr>
            <a:lvl8pPr defTabSz="457200" eaLnBrk="0" fontAlgn="base" hangingPunct="0">
              <a:spcBef>
                <a:spcPct val="0"/>
              </a:spcBef>
              <a:spcAft>
                <a:spcPct val="0"/>
              </a:spcAft>
              <a:defRPr sz="2400">
                <a:solidFill>
                  <a:schemeClr val="tx1"/>
                </a:solidFill>
                <a:latin typeface="Times New Roman" panose="02020603050405020304" pitchFamily="18" charset="0"/>
              </a:defRPr>
            </a:lvl8pPr>
            <a:lvl9pPr defTabSz="457200" eaLnBrk="0" fontAlgn="base" hangingPunct="0">
              <a:spcBef>
                <a:spcPct val="0"/>
              </a:spcBef>
              <a:spcAft>
                <a:spcPct val="0"/>
              </a:spcAft>
              <a:defRPr sz="2400">
                <a:solidFill>
                  <a:schemeClr val="tx1"/>
                </a:solidFill>
                <a:latin typeface="Times New Roman" panose="02020603050405020304" pitchFamily="18" charset="0"/>
              </a:defRPr>
            </a:lvl9pPr>
          </a:lstStyle>
          <a:p>
            <a:pPr marL="514350" marR="0" lvl="0" indent="-514350" algn="l" defTabSz="457200" rtl="0" eaLnBrk="0" fontAlgn="base" latinLnBrk="0" hangingPunct="0">
              <a:lnSpc>
                <a:spcPct val="90000"/>
              </a:lnSpc>
              <a:spcBef>
                <a:spcPct val="500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Jezebel was allowed</a:t>
            </a:r>
          </a:p>
          <a:p>
            <a:pPr marL="971550" marR="0" lvl="1" indent="-514350" algn="l" defTabSz="457200" rtl="0" eaLnBrk="0" fontAlgn="base" latinLnBrk="0" hangingPunct="0">
              <a:lnSpc>
                <a:spcPct val="90000"/>
              </a:lnSpc>
              <a:spcBef>
                <a:spcPct val="50000"/>
              </a:spcBef>
              <a:spcAft>
                <a:spcPct val="0"/>
              </a:spcAft>
              <a:buClrTx/>
              <a:buSzTx/>
              <a:buFont typeface="+mj-lt"/>
              <a:buAutoNum type="arabicPeriod"/>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 doing so themselves – but tolerate it!</a:t>
            </a:r>
          </a:p>
          <a:p>
            <a:pPr marL="971550" marR="0" lvl="1" indent="-514350" algn="l" defTabSz="457200" rtl="0" eaLnBrk="0" fontAlgn="base" latinLnBrk="0" hangingPunct="0">
              <a:lnSpc>
                <a:spcPct val="90000"/>
              </a:lnSpc>
              <a:spcBef>
                <a:spcPct val="50000"/>
              </a:spcBef>
              <a:spcAft>
                <a:spcPct val="0"/>
              </a:spcAft>
              <a:buClrTx/>
              <a:buSzTx/>
              <a:buFont typeface="+mj-lt"/>
              <a:buAutoNum type="arabicPeriod"/>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Could have been stopped – but nothing was done!</a:t>
            </a:r>
          </a:p>
          <a:p>
            <a:pPr marL="971550" marR="0" lvl="1" indent="-514350" algn="l" defTabSz="457200" rtl="0" eaLnBrk="0" fontAlgn="base" latinLnBrk="0" hangingPunct="0">
              <a:lnSpc>
                <a:spcPct val="90000"/>
              </a:lnSpc>
              <a:spcBef>
                <a:spcPct val="50000"/>
              </a:spcBef>
              <a:spcAft>
                <a:spcPct val="0"/>
              </a:spcAft>
              <a:buClrTx/>
              <a:buSzTx/>
              <a:buFont typeface="+mj-lt"/>
              <a:buAutoNum type="arabicPeriod"/>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Condemned for not taking action!</a:t>
            </a:r>
          </a:p>
        </p:txBody>
      </p:sp>
      <p:sp>
        <p:nvSpPr>
          <p:cNvPr id="5" name="Rectangle 4"/>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2:18-29</a:t>
            </a:r>
          </a:p>
        </p:txBody>
      </p:sp>
      <p:sp>
        <p:nvSpPr>
          <p:cNvPr id="2" name="Slide Number Placeholder 1">
            <a:extLst>
              <a:ext uri="{FF2B5EF4-FFF2-40B4-BE49-F238E27FC236}">
                <a16:creationId xmlns:a16="http://schemas.microsoft.com/office/drawing/2014/main" id="{D59F37D8-D096-4DAE-B355-54F5106A2039}"/>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4867838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9508">
                                            <p:bg/>
                                          </p:spTgt>
                                        </p:tgtEl>
                                        <p:attrNameLst>
                                          <p:attrName>style.visibility</p:attrName>
                                        </p:attrNameLst>
                                      </p:cBhvr>
                                      <p:to>
                                        <p:strVal val="visible"/>
                                      </p:to>
                                    </p:set>
                                    <p:animEffect transition="in" filter="fade">
                                      <p:cBhvr>
                                        <p:cTn id="7" dur="1000"/>
                                        <p:tgtEl>
                                          <p:spTgt spid="149508">
                                            <p:bg/>
                                          </p:spTgt>
                                        </p:tgtEl>
                                      </p:cBhvr>
                                    </p:animEffect>
                                    <p:anim calcmode="lin" valueType="num">
                                      <p:cBhvr>
                                        <p:cTn id="8" dur="1000" fill="hold"/>
                                        <p:tgtEl>
                                          <p:spTgt spid="149508">
                                            <p:bg/>
                                          </p:spTgt>
                                        </p:tgtEl>
                                        <p:attrNameLst>
                                          <p:attrName>ppt_x</p:attrName>
                                        </p:attrNameLst>
                                      </p:cBhvr>
                                      <p:tavLst>
                                        <p:tav tm="0">
                                          <p:val>
                                            <p:strVal val="#ppt_x"/>
                                          </p:val>
                                        </p:tav>
                                        <p:tav tm="100000">
                                          <p:val>
                                            <p:strVal val="#ppt_x"/>
                                          </p:val>
                                        </p:tav>
                                      </p:tavLst>
                                    </p:anim>
                                    <p:anim calcmode="lin" valueType="num">
                                      <p:cBhvr>
                                        <p:cTn id="9" dur="1000" fill="hold"/>
                                        <p:tgtEl>
                                          <p:spTgt spid="149508">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49508">
                                            <p:txEl>
                                              <p:pRg st="0" end="0"/>
                                            </p:txEl>
                                          </p:spTgt>
                                        </p:tgtEl>
                                        <p:attrNameLst>
                                          <p:attrName>style.visibility</p:attrName>
                                        </p:attrNameLst>
                                      </p:cBhvr>
                                      <p:to>
                                        <p:strVal val="visible"/>
                                      </p:to>
                                    </p:set>
                                    <p:animEffect transition="in" filter="fade">
                                      <p:cBhvr>
                                        <p:cTn id="14" dur="1000"/>
                                        <p:tgtEl>
                                          <p:spTgt spid="149508">
                                            <p:txEl>
                                              <p:pRg st="0" end="0"/>
                                            </p:txEl>
                                          </p:spTgt>
                                        </p:tgtEl>
                                      </p:cBhvr>
                                    </p:animEffect>
                                    <p:anim calcmode="lin" valueType="num">
                                      <p:cBhvr>
                                        <p:cTn id="15" dur="1000" fill="hold"/>
                                        <p:tgtEl>
                                          <p:spTgt spid="14950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4950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49508">
                                            <p:txEl>
                                              <p:pRg st="1" end="1"/>
                                            </p:txEl>
                                          </p:spTgt>
                                        </p:tgtEl>
                                        <p:attrNameLst>
                                          <p:attrName>style.visibility</p:attrName>
                                        </p:attrNameLst>
                                      </p:cBhvr>
                                      <p:to>
                                        <p:strVal val="visible"/>
                                      </p:to>
                                    </p:set>
                                    <p:animEffect transition="in" filter="fade">
                                      <p:cBhvr>
                                        <p:cTn id="21" dur="1000"/>
                                        <p:tgtEl>
                                          <p:spTgt spid="149508">
                                            <p:txEl>
                                              <p:pRg st="1" end="1"/>
                                            </p:txEl>
                                          </p:spTgt>
                                        </p:tgtEl>
                                      </p:cBhvr>
                                    </p:animEffect>
                                    <p:anim calcmode="lin" valueType="num">
                                      <p:cBhvr>
                                        <p:cTn id="22" dur="1000" fill="hold"/>
                                        <p:tgtEl>
                                          <p:spTgt spid="14950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4950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49508">
                                            <p:txEl>
                                              <p:pRg st="2" end="2"/>
                                            </p:txEl>
                                          </p:spTgt>
                                        </p:tgtEl>
                                        <p:attrNameLst>
                                          <p:attrName>style.visibility</p:attrName>
                                        </p:attrNameLst>
                                      </p:cBhvr>
                                      <p:to>
                                        <p:strVal val="visible"/>
                                      </p:to>
                                    </p:set>
                                    <p:animEffect transition="in" filter="fade">
                                      <p:cBhvr>
                                        <p:cTn id="28" dur="1000"/>
                                        <p:tgtEl>
                                          <p:spTgt spid="149508">
                                            <p:txEl>
                                              <p:pRg st="2" end="2"/>
                                            </p:txEl>
                                          </p:spTgt>
                                        </p:tgtEl>
                                      </p:cBhvr>
                                    </p:animEffect>
                                    <p:anim calcmode="lin" valueType="num">
                                      <p:cBhvr>
                                        <p:cTn id="29" dur="1000" fill="hold"/>
                                        <p:tgtEl>
                                          <p:spTgt spid="149508">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4950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49508">
                                            <p:txEl>
                                              <p:pRg st="3" end="3"/>
                                            </p:txEl>
                                          </p:spTgt>
                                        </p:tgtEl>
                                        <p:attrNameLst>
                                          <p:attrName>style.visibility</p:attrName>
                                        </p:attrNameLst>
                                      </p:cBhvr>
                                      <p:to>
                                        <p:strVal val="visible"/>
                                      </p:to>
                                    </p:set>
                                    <p:animEffect transition="in" filter="fade">
                                      <p:cBhvr>
                                        <p:cTn id="35" dur="1000"/>
                                        <p:tgtEl>
                                          <p:spTgt spid="149508">
                                            <p:txEl>
                                              <p:pRg st="3" end="3"/>
                                            </p:txEl>
                                          </p:spTgt>
                                        </p:tgtEl>
                                      </p:cBhvr>
                                    </p:animEffect>
                                    <p:anim calcmode="lin" valueType="num">
                                      <p:cBhvr>
                                        <p:cTn id="36" dur="1000" fill="hold"/>
                                        <p:tgtEl>
                                          <p:spTgt spid="149508">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4950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8" grpId="0" build="p" bldLvl="3"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2117834" y="690562"/>
            <a:ext cx="8001000" cy="696024"/>
          </a:xfrm>
          <a:prstGeom prst="rect">
            <a:avLst/>
          </a:prstGeom>
          <a:solidFill>
            <a:schemeClr val="bg1"/>
          </a:solidFill>
          <a:ln w="9525">
            <a:noFill/>
            <a:miter lim="800000"/>
            <a:headEnd/>
            <a:tailEnd/>
          </a:ln>
          <a:effectLst/>
          <a:extLst/>
        </p:spPr>
        <p:txBody>
          <a:bodyPr>
            <a:spAutoFit/>
          </a:bodyPr>
          <a:lstStyle/>
          <a:p>
            <a:pPr marL="0" marR="0" lvl="0" indent="0" algn="ctr" defTabSz="914400" rtl="0" eaLnBrk="0" fontAlgn="base" latinLnBrk="0" hangingPunct="0">
              <a:lnSpc>
                <a:spcPct val="12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III. The Weakness (v. 20)</a:t>
            </a:r>
          </a:p>
        </p:txBody>
      </p:sp>
      <p:sp>
        <p:nvSpPr>
          <p:cNvPr id="149507" name="Text Box 3"/>
          <p:cNvSpPr txBox="1">
            <a:spLocks noChangeArrowheads="1"/>
          </p:cNvSpPr>
          <p:nvPr/>
        </p:nvSpPr>
        <p:spPr bwMode="auto">
          <a:xfrm>
            <a:off x="4213334" y="1600201"/>
            <a:ext cx="3810000" cy="701675"/>
          </a:xfrm>
          <a:prstGeom prst="rect">
            <a:avLst/>
          </a:prstGeom>
          <a:solidFill>
            <a:schemeClr val="bg1"/>
          </a:solidFill>
          <a:ln>
            <a:solidFill>
              <a:schemeClr val="tx1"/>
            </a:solidFill>
          </a:ln>
          <a:effectLst>
            <a:outerShdw dist="17961" dir="2700000" algn="ctr" rotWithShape="0">
              <a:srgbClr val="000000">
                <a:alpha val="50000"/>
              </a:srgbClr>
            </a:outerShdw>
          </a:effectLst>
          <a:extLst/>
        </p:spPr>
        <p:txBody>
          <a:bodyPr>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4000" b="1" i="1"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Tolerant</a:t>
            </a:r>
          </a:p>
        </p:txBody>
      </p:sp>
      <p:sp>
        <p:nvSpPr>
          <p:cNvPr id="149508" name="Text Box 4"/>
          <p:cNvSpPr txBox="1">
            <a:spLocks noChangeArrowheads="1"/>
          </p:cNvSpPr>
          <p:nvPr/>
        </p:nvSpPr>
        <p:spPr bwMode="auto">
          <a:xfrm>
            <a:off x="2117834" y="2436876"/>
            <a:ext cx="8001000" cy="3280898"/>
          </a:xfrm>
          <a:prstGeom prst="rect">
            <a:avLst/>
          </a:prstGeom>
          <a:solidFill>
            <a:schemeClr val="bg1"/>
          </a:solidFill>
          <a:ln>
            <a:noFill/>
          </a:ln>
          <a:effectLst/>
          <a:extLst/>
        </p:spPr>
        <p:txBody>
          <a:bodyPr wrap="square">
            <a:spAutoFit/>
          </a:bodyPr>
          <a:lstStyle>
            <a:lvl1pPr defTabSz="457200">
              <a:defRPr sz="2400">
                <a:solidFill>
                  <a:schemeClr val="tx1"/>
                </a:solidFill>
                <a:latin typeface="Times New Roman" panose="02020603050405020304" pitchFamily="18" charset="0"/>
              </a:defRPr>
            </a:lvl1pPr>
            <a:lvl2pPr defTabSz="457200">
              <a:defRPr sz="2400">
                <a:solidFill>
                  <a:schemeClr val="tx1"/>
                </a:solidFill>
                <a:latin typeface="Times New Roman" panose="02020603050405020304" pitchFamily="18" charset="0"/>
              </a:defRPr>
            </a:lvl2pPr>
            <a:lvl3pPr defTabSz="457200">
              <a:defRPr sz="2400">
                <a:solidFill>
                  <a:schemeClr val="tx1"/>
                </a:solidFill>
                <a:latin typeface="Times New Roman" panose="02020603050405020304" pitchFamily="18" charset="0"/>
              </a:defRPr>
            </a:lvl3pPr>
            <a:lvl4pPr defTabSz="457200">
              <a:defRPr sz="2400">
                <a:solidFill>
                  <a:schemeClr val="tx1"/>
                </a:solidFill>
                <a:latin typeface="Times New Roman" panose="02020603050405020304" pitchFamily="18" charset="0"/>
              </a:defRPr>
            </a:lvl4pPr>
            <a:lvl5pPr defTabSz="457200">
              <a:defRPr sz="2400">
                <a:solidFill>
                  <a:schemeClr val="tx1"/>
                </a:solidFill>
                <a:latin typeface="Times New Roman" panose="02020603050405020304" pitchFamily="18" charset="0"/>
              </a:defRPr>
            </a:lvl5pPr>
            <a:lvl6pPr defTabSz="457200" eaLnBrk="0" fontAlgn="base" hangingPunct="0">
              <a:spcBef>
                <a:spcPct val="0"/>
              </a:spcBef>
              <a:spcAft>
                <a:spcPct val="0"/>
              </a:spcAft>
              <a:defRPr sz="2400">
                <a:solidFill>
                  <a:schemeClr val="tx1"/>
                </a:solidFill>
                <a:latin typeface="Times New Roman" panose="02020603050405020304" pitchFamily="18" charset="0"/>
              </a:defRPr>
            </a:lvl6pPr>
            <a:lvl7pPr defTabSz="457200" eaLnBrk="0" fontAlgn="base" hangingPunct="0">
              <a:spcBef>
                <a:spcPct val="0"/>
              </a:spcBef>
              <a:spcAft>
                <a:spcPct val="0"/>
              </a:spcAft>
              <a:defRPr sz="2400">
                <a:solidFill>
                  <a:schemeClr val="tx1"/>
                </a:solidFill>
                <a:latin typeface="Times New Roman" panose="02020603050405020304" pitchFamily="18" charset="0"/>
              </a:defRPr>
            </a:lvl7pPr>
            <a:lvl8pPr defTabSz="457200" eaLnBrk="0" fontAlgn="base" hangingPunct="0">
              <a:spcBef>
                <a:spcPct val="0"/>
              </a:spcBef>
              <a:spcAft>
                <a:spcPct val="0"/>
              </a:spcAft>
              <a:defRPr sz="2400">
                <a:solidFill>
                  <a:schemeClr val="tx1"/>
                </a:solidFill>
                <a:latin typeface="Times New Roman" panose="02020603050405020304" pitchFamily="18" charset="0"/>
              </a:defRPr>
            </a:lvl8pPr>
            <a:lvl9pPr defTabSz="457200" eaLnBrk="0" fontAlgn="base" hangingPunct="0">
              <a:spcBef>
                <a:spcPct val="0"/>
              </a:spcBef>
              <a:spcAft>
                <a:spcPct val="0"/>
              </a:spcAft>
              <a:defRPr sz="2400">
                <a:solidFill>
                  <a:schemeClr val="tx1"/>
                </a:solidFill>
                <a:latin typeface="Times New Roman" panose="02020603050405020304" pitchFamily="18" charset="0"/>
              </a:defRPr>
            </a:lvl9pPr>
          </a:lstStyle>
          <a:p>
            <a:pPr marL="514350" marR="0" lvl="0" indent="-514350" algn="l" defTabSz="457200" rtl="0" eaLnBrk="0" fontAlgn="base" latinLnBrk="0" hangingPunct="0">
              <a:lnSpc>
                <a:spcPct val="90000"/>
              </a:lnSpc>
              <a:spcBef>
                <a:spcPct val="500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Jezebel was allowed</a:t>
            </a:r>
          </a:p>
          <a:p>
            <a:pPr marL="514350" marR="0" lvl="0" indent="-514350" algn="l" defTabSz="457200" rtl="0" eaLnBrk="0" fontAlgn="base" latinLnBrk="0" hangingPunct="0">
              <a:lnSpc>
                <a:spcPct val="90000"/>
              </a:lnSpc>
              <a:spcBef>
                <a:spcPct val="500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was allowed</a:t>
            </a:r>
            <a:endPar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971550" marR="0" lvl="1" indent="-514350" algn="l" defTabSz="457200" rtl="0" eaLnBrk="0" fontAlgn="base" latinLnBrk="0" hangingPunct="0">
              <a:lnSpc>
                <a:spcPct val="90000"/>
              </a:lnSpc>
              <a:spcBef>
                <a:spcPct val="50000"/>
              </a:spcBef>
              <a:spcAft>
                <a:spcPct val="0"/>
              </a:spcAft>
              <a:buClrTx/>
              <a:buSzTx/>
              <a:buFont typeface="+mj-lt"/>
              <a:buAutoNum type="arabicPeriod"/>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Teach Christians to commit adultery</a:t>
            </a:r>
          </a:p>
          <a:p>
            <a:pPr marL="971550" marR="0" lvl="1" indent="-514350" algn="l" defTabSz="457200" rtl="0" eaLnBrk="0" fontAlgn="base" latinLnBrk="0" hangingPunct="0">
              <a:lnSpc>
                <a:spcPct val="90000"/>
              </a:lnSpc>
              <a:spcBef>
                <a:spcPct val="50000"/>
              </a:spcBef>
              <a:spcAft>
                <a:spcPct val="0"/>
              </a:spcAft>
              <a:buClrTx/>
              <a:buSzTx/>
              <a:buFont typeface="+mj-lt"/>
              <a:buAutoNum type="arabicPeriod"/>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Perhaps: by joining the trade guilds (with its sacrifices to idols)</a:t>
            </a:r>
          </a:p>
          <a:p>
            <a:pPr marL="971550" marR="0" lvl="1" indent="-514350" algn="l" defTabSz="457200" rtl="0" eaLnBrk="0" fontAlgn="base" latinLnBrk="0" hangingPunct="0">
              <a:lnSpc>
                <a:spcPct val="90000"/>
              </a:lnSpc>
              <a:spcBef>
                <a:spcPct val="50000"/>
              </a:spcBef>
              <a:spcAft>
                <a:spcPct val="0"/>
              </a:spcAft>
              <a:buClrTx/>
              <a:buSzTx/>
              <a:buFont typeface="+mj-lt"/>
              <a:buAutoNum type="arabicPeriod"/>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 evidence that they “just quit”</a:t>
            </a:r>
          </a:p>
        </p:txBody>
      </p:sp>
      <p:sp>
        <p:nvSpPr>
          <p:cNvPr id="5" name="Rectangle 4"/>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2:18-29</a:t>
            </a:r>
          </a:p>
        </p:txBody>
      </p:sp>
      <p:sp>
        <p:nvSpPr>
          <p:cNvPr id="2" name="Slide Number Placeholder 1">
            <a:extLst>
              <a:ext uri="{FF2B5EF4-FFF2-40B4-BE49-F238E27FC236}">
                <a16:creationId xmlns:a16="http://schemas.microsoft.com/office/drawing/2014/main" id="{BF2F8113-9F4B-4854-93CE-250FEC1B7CEE}"/>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8038287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9508">
                                            <p:txEl>
                                              <p:pRg st="1" end="1"/>
                                            </p:txEl>
                                          </p:spTgt>
                                        </p:tgtEl>
                                        <p:attrNameLst>
                                          <p:attrName>style.visibility</p:attrName>
                                        </p:attrNameLst>
                                      </p:cBhvr>
                                      <p:to>
                                        <p:strVal val="visible"/>
                                      </p:to>
                                    </p:set>
                                    <p:animEffect transition="in" filter="fade">
                                      <p:cBhvr>
                                        <p:cTn id="7" dur="1000"/>
                                        <p:tgtEl>
                                          <p:spTgt spid="149508">
                                            <p:txEl>
                                              <p:pRg st="1" end="1"/>
                                            </p:txEl>
                                          </p:spTgt>
                                        </p:tgtEl>
                                      </p:cBhvr>
                                    </p:animEffect>
                                    <p:anim calcmode="lin" valueType="num">
                                      <p:cBhvr>
                                        <p:cTn id="8" dur="1000" fill="hold"/>
                                        <p:tgtEl>
                                          <p:spTgt spid="14950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4950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9508">
                                            <p:txEl>
                                              <p:pRg st="2" end="2"/>
                                            </p:txEl>
                                          </p:spTgt>
                                        </p:tgtEl>
                                        <p:attrNameLst>
                                          <p:attrName>style.visibility</p:attrName>
                                        </p:attrNameLst>
                                      </p:cBhvr>
                                      <p:to>
                                        <p:strVal val="visible"/>
                                      </p:to>
                                    </p:set>
                                    <p:animEffect transition="in" filter="fade">
                                      <p:cBhvr>
                                        <p:cTn id="14" dur="1000"/>
                                        <p:tgtEl>
                                          <p:spTgt spid="149508">
                                            <p:txEl>
                                              <p:pRg st="2" end="2"/>
                                            </p:txEl>
                                          </p:spTgt>
                                        </p:tgtEl>
                                      </p:cBhvr>
                                    </p:animEffect>
                                    <p:anim calcmode="lin" valueType="num">
                                      <p:cBhvr>
                                        <p:cTn id="15" dur="1000" fill="hold"/>
                                        <p:tgtEl>
                                          <p:spTgt spid="14950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49508">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49508">
                                            <p:txEl>
                                              <p:pRg st="3" end="3"/>
                                            </p:txEl>
                                          </p:spTgt>
                                        </p:tgtEl>
                                        <p:attrNameLst>
                                          <p:attrName>style.visibility</p:attrName>
                                        </p:attrNameLst>
                                      </p:cBhvr>
                                      <p:to>
                                        <p:strVal val="visible"/>
                                      </p:to>
                                    </p:set>
                                    <p:animEffect transition="in" filter="fade">
                                      <p:cBhvr>
                                        <p:cTn id="19" dur="1000"/>
                                        <p:tgtEl>
                                          <p:spTgt spid="149508">
                                            <p:txEl>
                                              <p:pRg st="3" end="3"/>
                                            </p:txEl>
                                          </p:spTgt>
                                        </p:tgtEl>
                                      </p:cBhvr>
                                    </p:animEffect>
                                    <p:anim calcmode="lin" valueType="num">
                                      <p:cBhvr>
                                        <p:cTn id="20" dur="1000" fill="hold"/>
                                        <p:tgtEl>
                                          <p:spTgt spid="149508">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49508">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49508">
                                            <p:txEl>
                                              <p:pRg st="4" end="4"/>
                                            </p:txEl>
                                          </p:spTgt>
                                        </p:tgtEl>
                                        <p:attrNameLst>
                                          <p:attrName>style.visibility</p:attrName>
                                        </p:attrNameLst>
                                      </p:cBhvr>
                                      <p:to>
                                        <p:strVal val="visible"/>
                                      </p:to>
                                    </p:set>
                                    <p:animEffect transition="in" filter="fade">
                                      <p:cBhvr>
                                        <p:cTn id="24" dur="1000"/>
                                        <p:tgtEl>
                                          <p:spTgt spid="149508">
                                            <p:txEl>
                                              <p:pRg st="4" end="4"/>
                                            </p:txEl>
                                          </p:spTgt>
                                        </p:tgtEl>
                                      </p:cBhvr>
                                    </p:animEffect>
                                    <p:anim calcmode="lin" valueType="num">
                                      <p:cBhvr>
                                        <p:cTn id="25" dur="1000" fill="hold"/>
                                        <p:tgtEl>
                                          <p:spTgt spid="149508">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14950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6" name="Text Box 4"/>
          <p:cNvSpPr txBox="1">
            <a:spLocks noChangeArrowheads="1"/>
          </p:cNvSpPr>
          <p:nvPr/>
        </p:nvSpPr>
        <p:spPr bwMode="auto">
          <a:xfrm>
            <a:off x="2133600" y="685800"/>
            <a:ext cx="7924800" cy="4909036"/>
          </a:xfrm>
          <a:prstGeom prst="rect">
            <a:avLst/>
          </a:prstGeom>
          <a:solidFill>
            <a:schemeClr val="bg1"/>
          </a:solidFill>
          <a:ln>
            <a:noFill/>
          </a:ln>
          <a:effectLst/>
          <a:extLst/>
        </p:spPr>
        <p:txBody>
          <a:bodyPr wrap="square">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woman (or faction) referred to as Jezebel had not quit the church at Thyatira, and was not encouraging others to quit the church…Many there are who would not think of quitting the church altogether, but who compromise with the devil on first one thing and then another.”</a:t>
            </a:r>
          </a:p>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Bobby Duncan, </a:t>
            </a:r>
            <a:r>
              <a:rPr kumimoji="0" lang="en-US" altLang="en-US" sz="20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Spiritual Sword, </a:t>
            </a: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29:1, October 1997, 25</a:t>
            </a:r>
          </a:p>
        </p:txBody>
      </p:sp>
      <p:sp>
        <p:nvSpPr>
          <p:cNvPr id="3" name="Rectangle 2"/>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2:18-29</a:t>
            </a:r>
          </a:p>
        </p:txBody>
      </p:sp>
      <p:sp>
        <p:nvSpPr>
          <p:cNvPr id="2" name="Slide Number Placeholder 1">
            <a:extLst>
              <a:ext uri="{FF2B5EF4-FFF2-40B4-BE49-F238E27FC236}">
                <a16:creationId xmlns:a16="http://schemas.microsoft.com/office/drawing/2014/main" id="{6217BB98-AD2D-4111-8FBF-2B7A23F81495}"/>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6572763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2133600" y="591205"/>
            <a:ext cx="7848600" cy="1143000"/>
          </a:xfrm>
          <a:prstGeom prst="rect">
            <a:avLst/>
          </a:prstGeom>
          <a:solidFill>
            <a:schemeClr val="bg1"/>
          </a:solidFill>
          <a:ln>
            <a:noFill/>
          </a:ln>
          <a:effectLs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3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“Letter to the Church at Thyatira”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400" b="0"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Church That Was Tolerant</a:t>
            </a:r>
          </a:p>
        </p:txBody>
      </p:sp>
      <p:sp>
        <p:nvSpPr>
          <p:cNvPr id="9" name="Text Box 3"/>
          <p:cNvSpPr txBox="1">
            <a:spLocks noChangeArrowheads="1"/>
          </p:cNvSpPr>
          <p:nvPr/>
        </p:nvSpPr>
        <p:spPr bwMode="auto">
          <a:xfrm>
            <a:off x="2705100" y="1981201"/>
            <a:ext cx="6705600" cy="3323987"/>
          </a:xfrm>
          <a:prstGeom prst="rect">
            <a:avLst/>
          </a:prstGeom>
          <a:solidFill>
            <a:schemeClr val="bg1"/>
          </a:solidFill>
          <a:ln>
            <a:noFill/>
          </a:ln>
          <a:effectLst/>
          <a:extLst/>
        </p:spPr>
        <p:txBody>
          <a:bodyPr wrap="square">
            <a:spAutoFit/>
          </a:bodyPr>
          <a:lstStyle>
            <a:lvl1pPr defTabSz="152400">
              <a:tabLst>
                <a:tab pos="457200" algn="l"/>
              </a:tabLst>
              <a:defRPr>
                <a:solidFill>
                  <a:schemeClr val="tx1"/>
                </a:solidFill>
                <a:latin typeface="Arial" panose="020B0604020202020204" pitchFamily="34" charset="0"/>
              </a:defRPr>
            </a:lvl1pPr>
            <a:lvl2pPr marL="173038" indent="173038" defTabSz="152400">
              <a:tabLst>
                <a:tab pos="457200" algn="l"/>
              </a:tabLst>
              <a:defRPr>
                <a:solidFill>
                  <a:schemeClr val="tx1"/>
                </a:solidFill>
                <a:latin typeface="Arial" panose="020B0604020202020204" pitchFamily="34" charset="0"/>
              </a:defRPr>
            </a:lvl2pPr>
            <a:lvl3pPr marL="965200" defTabSz="152400">
              <a:tabLst>
                <a:tab pos="457200" algn="l"/>
              </a:tabLst>
              <a:defRPr>
                <a:solidFill>
                  <a:schemeClr val="tx1"/>
                </a:solidFill>
                <a:latin typeface="Arial" panose="020B0604020202020204" pitchFamily="34" charset="0"/>
              </a:defRPr>
            </a:lvl3pPr>
            <a:lvl4pPr defTabSz="152400">
              <a:tabLst>
                <a:tab pos="457200" algn="l"/>
              </a:tabLst>
              <a:defRPr>
                <a:solidFill>
                  <a:schemeClr val="tx1"/>
                </a:solidFill>
                <a:latin typeface="Arial" panose="020B0604020202020204" pitchFamily="34" charset="0"/>
              </a:defRPr>
            </a:lvl4pPr>
            <a:lvl5pPr defTabSz="152400">
              <a:tabLst>
                <a:tab pos="457200" algn="l"/>
              </a:tabLst>
              <a:defRPr>
                <a:solidFill>
                  <a:schemeClr val="tx1"/>
                </a:solidFill>
                <a:latin typeface="Arial" panose="020B0604020202020204" pitchFamily="34" charset="0"/>
              </a:defRPr>
            </a:lvl5pPr>
            <a:lvl6pPr defTabSz="152400" fontAlgn="base">
              <a:spcBef>
                <a:spcPct val="0"/>
              </a:spcBef>
              <a:spcAft>
                <a:spcPct val="0"/>
              </a:spcAft>
              <a:tabLst>
                <a:tab pos="457200" algn="l"/>
              </a:tabLst>
              <a:defRPr>
                <a:solidFill>
                  <a:schemeClr val="tx1"/>
                </a:solidFill>
                <a:latin typeface="Arial" panose="020B0604020202020204" pitchFamily="34" charset="0"/>
              </a:defRPr>
            </a:lvl6pPr>
            <a:lvl7pPr defTabSz="152400" fontAlgn="base">
              <a:spcBef>
                <a:spcPct val="0"/>
              </a:spcBef>
              <a:spcAft>
                <a:spcPct val="0"/>
              </a:spcAft>
              <a:tabLst>
                <a:tab pos="457200" algn="l"/>
              </a:tabLst>
              <a:defRPr>
                <a:solidFill>
                  <a:schemeClr val="tx1"/>
                </a:solidFill>
                <a:latin typeface="Arial" panose="020B0604020202020204" pitchFamily="34" charset="0"/>
              </a:defRPr>
            </a:lvl7pPr>
            <a:lvl8pPr defTabSz="152400" fontAlgn="base">
              <a:spcBef>
                <a:spcPct val="0"/>
              </a:spcBef>
              <a:spcAft>
                <a:spcPct val="0"/>
              </a:spcAft>
              <a:tabLst>
                <a:tab pos="457200" algn="l"/>
              </a:tabLst>
              <a:defRPr>
                <a:solidFill>
                  <a:schemeClr val="tx1"/>
                </a:solidFill>
                <a:latin typeface="Arial" panose="020B0604020202020204" pitchFamily="34" charset="0"/>
              </a:defRPr>
            </a:lvl8pPr>
            <a:lvl9pPr defTabSz="152400" fontAlgn="base">
              <a:spcBef>
                <a:spcPct val="0"/>
              </a:spcBef>
              <a:spcAft>
                <a:spcPct val="0"/>
              </a:spcAft>
              <a:tabLst>
                <a:tab pos="457200" algn="l"/>
              </a:tabLst>
              <a:defRPr>
                <a:solidFill>
                  <a:schemeClr val="tx1"/>
                </a:solidFill>
                <a:latin typeface="Arial" panose="020B0604020202020204" pitchFamily="34" charset="0"/>
              </a:defRPr>
            </a:lvl9pPr>
          </a:lstStyle>
          <a:p>
            <a:pPr marL="744538" marR="0" lvl="1" indent="-571500" algn="l" defTabSz="152400" rtl="0" eaLnBrk="1" fontAlgn="auto" latinLnBrk="0" hangingPunct="1">
              <a:lnSpc>
                <a:spcPct val="150000"/>
              </a:lnSpc>
              <a:spcBef>
                <a:spcPts val="0"/>
              </a:spcBef>
              <a:spcAft>
                <a:spcPts val="0"/>
              </a:spcAft>
              <a:buClrTx/>
              <a:buSzTx/>
              <a:buFont typeface="+mj-lt"/>
              <a:buAutoNum type="romanUcPeriod"/>
              <a:tabLst>
                <a:tab pos="457200"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Identification of the Author (v. 18)</a:t>
            </a:r>
          </a:p>
          <a:p>
            <a:pPr marL="744538" marR="0" lvl="1" indent="-571500" algn="l" defTabSz="152400" rtl="0" eaLnBrk="1" fontAlgn="auto" latinLnBrk="0" hangingPunct="1">
              <a:lnSpc>
                <a:spcPct val="150000"/>
              </a:lnSpc>
              <a:spcBef>
                <a:spcPts val="0"/>
              </a:spcBef>
              <a:spcAft>
                <a:spcPts val="0"/>
              </a:spcAft>
              <a:buClrTx/>
              <a:buSzTx/>
              <a:buFont typeface="+mj-lt"/>
              <a:buAutoNum type="romanUcPeriod"/>
              <a:tabLst>
                <a:tab pos="457200"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Commendation (v. 19)</a:t>
            </a:r>
          </a:p>
          <a:p>
            <a:pPr marL="744538" marR="0" lvl="1" indent="-571500" algn="l" defTabSz="152400" rtl="0" eaLnBrk="1" fontAlgn="auto" latinLnBrk="0" hangingPunct="1">
              <a:lnSpc>
                <a:spcPct val="150000"/>
              </a:lnSpc>
              <a:spcBef>
                <a:spcPts val="0"/>
              </a:spcBef>
              <a:spcAft>
                <a:spcPts val="0"/>
              </a:spcAft>
              <a:buClrTx/>
              <a:buSzTx/>
              <a:buFont typeface="+mj-lt"/>
              <a:buAutoNum type="romanUcPeriod"/>
              <a:tabLst>
                <a:tab pos="457200"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Condemnation (vv. 20-21)</a:t>
            </a:r>
          </a:p>
          <a:p>
            <a:pPr marL="744538" marR="0" lvl="1" indent="-571500" algn="l" defTabSz="152400" rtl="0" eaLnBrk="1" fontAlgn="auto" latinLnBrk="0" hangingPunct="1">
              <a:lnSpc>
                <a:spcPct val="150000"/>
              </a:lnSpc>
              <a:spcBef>
                <a:spcPts val="0"/>
              </a:spcBef>
              <a:spcAft>
                <a:spcPts val="0"/>
              </a:spcAft>
              <a:buClrTx/>
              <a:buSzTx/>
              <a:buFont typeface="+mj-lt"/>
              <a:buAutoNum type="romanUcPeriod"/>
              <a:tabLst>
                <a:tab pos="457200"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 to Repent (vv. 22-23)</a:t>
            </a:r>
          </a:p>
          <a:p>
            <a:pPr marL="744538" marR="0" lvl="1" indent="-571500" algn="l" defTabSz="152400" rtl="0" eaLnBrk="1" fontAlgn="auto" latinLnBrk="0" hangingPunct="1">
              <a:lnSpc>
                <a:spcPct val="150000"/>
              </a:lnSpc>
              <a:spcBef>
                <a:spcPts val="0"/>
              </a:spcBef>
              <a:spcAft>
                <a:spcPts val="0"/>
              </a:spcAft>
              <a:buClrTx/>
              <a:buSzTx/>
              <a:buFont typeface="+mj-lt"/>
              <a:buAutoNum type="romanUcPeriod"/>
              <a:tabLst>
                <a:tab pos="457200"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Promise if Overcome (vv. 24-29</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2:18-29</a:t>
            </a:r>
          </a:p>
        </p:txBody>
      </p:sp>
      <p:sp>
        <p:nvSpPr>
          <p:cNvPr id="2" name="Slide Number Placeholder 1">
            <a:extLst>
              <a:ext uri="{FF2B5EF4-FFF2-40B4-BE49-F238E27FC236}">
                <a16:creationId xmlns:a16="http://schemas.microsoft.com/office/drawing/2014/main" id="{9BE9E56B-A7EA-45E4-B67A-B62D43D3B273}"/>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6059500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fade">
                                      <p:cBhvr>
                                        <p:cTn id="17" dur="1000"/>
                                        <p:tgtEl>
                                          <p:spTgt spid="9">
                                            <p:txEl>
                                              <p:pRg st="1" end="1"/>
                                            </p:txEl>
                                          </p:spTgt>
                                        </p:tgtEl>
                                      </p:cBhvr>
                                    </p:animEffect>
                                    <p:anim calcmode="lin" valueType="num">
                                      <p:cBhvr>
                                        <p:cTn id="18"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Effect transition="in" filter="fade">
                                      <p:cBhvr>
                                        <p:cTn id="22" dur="1000"/>
                                        <p:tgtEl>
                                          <p:spTgt spid="9">
                                            <p:txEl>
                                              <p:pRg st="2" end="2"/>
                                            </p:txEl>
                                          </p:spTgt>
                                        </p:tgtEl>
                                      </p:cBhvr>
                                    </p:animEffect>
                                    <p:anim calcmode="lin" valueType="num">
                                      <p:cBhvr>
                                        <p:cTn id="23"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Effect transition="in" filter="fade">
                                      <p:cBhvr>
                                        <p:cTn id="27" dur="1000"/>
                                        <p:tgtEl>
                                          <p:spTgt spid="9">
                                            <p:txEl>
                                              <p:pRg st="3" end="3"/>
                                            </p:txEl>
                                          </p:spTgt>
                                        </p:tgtEl>
                                      </p:cBhvr>
                                    </p:animEffect>
                                    <p:anim calcmode="lin" valueType="num">
                                      <p:cBhvr>
                                        <p:cTn id="28"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9">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fade">
                                      <p:cBhvr>
                                        <p:cTn id="32" dur="1000"/>
                                        <p:tgtEl>
                                          <p:spTgt spid="9">
                                            <p:txEl>
                                              <p:pRg st="4" end="4"/>
                                            </p:txEl>
                                          </p:spTgt>
                                        </p:tgtEl>
                                      </p:cBhvr>
                                    </p:animEffect>
                                    <p:anim calcmode="lin" valueType="num">
                                      <p:cBhvr>
                                        <p:cTn id="3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2117834" y="690562"/>
            <a:ext cx="8001000" cy="696024"/>
          </a:xfrm>
          <a:prstGeom prst="rect">
            <a:avLst/>
          </a:prstGeom>
          <a:solidFill>
            <a:schemeClr val="bg1"/>
          </a:solidFill>
          <a:ln w="9525">
            <a:noFill/>
            <a:miter lim="800000"/>
            <a:headEnd/>
            <a:tailEnd/>
          </a:ln>
          <a:effectLst/>
          <a:extLst/>
        </p:spPr>
        <p:txBody>
          <a:bodyPr>
            <a:spAutoFit/>
          </a:bodyPr>
          <a:lstStyle/>
          <a:p>
            <a:pPr marL="0" marR="0" lvl="0" indent="0" algn="ctr" defTabSz="914400" rtl="0" eaLnBrk="0" fontAlgn="base" latinLnBrk="0" hangingPunct="0">
              <a:lnSpc>
                <a:spcPct val="12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III. The Weakness (v. 20)</a:t>
            </a:r>
          </a:p>
        </p:txBody>
      </p:sp>
      <p:sp>
        <p:nvSpPr>
          <p:cNvPr id="149507" name="Text Box 3"/>
          <p:cNvSpPr txBox="1">
            <a:spLocks noChangeArrowheads="1"/>
          </p:cNvSpPr>
          <p:nvPr/>
        </p:nvSpPr>
        <p:spPr bwMode="auto">
          <a:xfrm>
            <a:off x="4213334" y="1600201"/>
            <a:ext cx="3810000" cy="701675"/>
          </a:xfrm>
          <a:prstGeom prst="rect">
            <a:avLst/>
          </a:prstGeom>
          <a:solidFill>
            <a:schemeClr val="bg1"/>
          </a:solidFill>
          <a:ln>
            <a:solidFill>
              <a:schemeClr val="tx1"/>
            </a:solidFill>
          </a:ln>
          <a:effectLst>
            <a:outerShdw dist="17961" dir="2700000" algn="ctr" rotWithShape="0">
              <a:srgbClr val="000000">
                <a:alpha val="50000"/>
              </a:srgbClr>
            </a:outerShdw>
          </a:effectLst>
          <a:extLst/>
        </p:spPr>
        <p:txBody>
          <a:bodyPr>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4000" b="1" i="1"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Tolerant</a:t>
            </a:r>
          </a:p>
        </p:txBody>
      </p:sp>
      <p:sp>
        <p:nvSpPr>
          <p:cNvPr id="149508" name="Text Box 4"/>
          <p:cNvSpPr txBox="1">
            <a:spLocks noChangeArrowheads="1"/>
          </p:cNvSpPr>
          <p:nvPr/>
        </p:nvSpPr>
        <p:spPr bwMode="auto">
          <a:xfrm>
            <a:off x="2117834" y="2436877"/>
            <a:ext cx="8001000" cy="3484031"/>
          </a:xfrm>
          <a:prstGeom prst="rect">
            <a:avLst/>
          </a:prstGeom>
          <a:solidFill>
            <a:schemeClr val="bg1"/>
          </a:solidFill>
          <a:ln>
            <a:noFill/>
          </a:ln>
          <a:effectLst/>
          <a:extLst/>
        </p:spPr>
        <p:txBody>
          <a:bodyPr wrap="square">
            <a:spAutoFit/>
          </a:bodyPr>
          <a:lstStyle>
            <a:lvl1pPr defTabSz="457200">
              <a:defRPr sz="2400">
                <a:solidFill>
                  <a:schemeClr val="tx1"/>
                </a:solidFill>
                <a:latin typeface="Times New Roman" panose="02020603050405020304" pitchFamily="18" charset="0"/>
              </a:defRPr>
            </a:lvl1pPr>
            <a:lvl2pPr defTabSz="457200">
              <a:defRPr sz="2400">
                <a:solidFill>
                  <a:schemeClr val="tx1"/>
                </a:solidFill>
                <a:latin typeface="Times New Roman" panose="02020603050405020304" pitchFamily="18" charset="0"/>
              </a:defRPr>
            </a:lvl2pPr>
            <a:lvl3pPr defTabSz="457200">
              <a:defRPr sz="2400">
                <a:solidFill>
                  <a:schemeClr val="tx1"/>
                </a:solidFill>
                <a:latin typeface="Times New Roman" panose="02020603050405020304" pitchFamily="18" charset="0"/>
              </a:defRPr>
            </a:lvl3pPr>
            <a:lvl4pPr defTabSz="457200">
              <a:defRPr sz="2400">
                <a:solidFill>
                  <a:schemeClr val="tx1"/>
                </a:solidFill>
                <a:latin typeface="Times New Roman" panose="02020603050405020304" pitchFamily="18" charset="0"/>
              </a:defRPr>
            </a:lvl4pPr>
            <a:lvl5pPr defTabSz="457200">
              <a:defRPr sz="2400">
                <a:solidFill>
                  <a:schemeClr val="tx1"/>
                </a:solidFill>
                <a:latin typeface="Times New Roman" panose="02020603050405020304" pitchFamily="18" charset="0"/>
              </a:defRPr>
            </a:lvl5pPr>
            <a:lvl6pPr defTabSz="457200" eaLnBrk="0" fontAlgn="base" hangingPunct="0">
              <a:spcBef>
                <a:spcPct val="0"/>
              </a:spcBef>
              <a:spcAft>
                <a:spcPct val="0"/>
              </a:spcAft>
              <a:defRPr sz="2400">
                <a:solidFill>
                  <a:schemeClr val="tx1"/>
                </a:solidFill>
                <a:latin typeface="Times New Roman" panose="02020603050405020304" pitchFamily="18" charset="0"/>
              </a:defRPr>
            </a:lvl6pPr>
            <a:lvl7pPr defTabSz="457200" eaLnBrk="0" fontAlgn="base" hangingPunct="0">
              <a:spcBef>
                <a:spcPct val="0"/>
              </a:spcBef>
              <a:spcAft>
                <a:spcPct val="0"/>
              </a:spcAft>
              <a:defRPr sz="2400">
                <a:solidFill>
                  <a:schemeClr val="tx1"/>
                </a:solidFill>
                <a:latin typeface="Times New Roman" panose="02020603050405020304" pitchFamily="18" charset="0"/>
              </a:defRPr>
            </a:lvl7pPr>
            <a:lvl8pPr defTabSz="457200" eaLnBrk="0" fontAlgn="base" hangingPunct="0">
              <a:spcBef>
                <a:spcPct val="0"/>
              </a:spcBef>
              <a:spcAft>
                <a:spcPct val="0"/>
              </a:spcAft>
              <a:defRPr sz="2400">
                <a:solidFill>
                  <a:schemeClr val="tx1"/>
                </a:solidFill>
                <a:latin typeface="Times New Roman" panose="02020603050405020304" pitchFamily="18" charset="0"/>
              </a:defRPr>
            </a:lvl8pPr>
            <a:lvl9pPr defTabSz="457200" eaLnBrk="0" fontAlgn="base" hangingPunct="0">
              <a:spcBef>
                <a:spcPct val="0"/>
              </a:spcBef>
              <a:spcAft>
                <a:spcPct val="0"/>
              </a:spcAft>
              <a:defRPr sz="2400">
                <a:solidFill>
                  <a:schemeClr val="tx1"/>
                </a:solidFill>
                <a:latin typeface="Times New Roman" panose="02020603050405020304" pitchFamily="18" charset="0"/>
              </a:defRPr>
            </a:lvl9pPr>
          </a:lstStyle>
          <a:p>
            <a:pPr marL="514350" marR="0" lvl="0" indent="-514350" algn="l" defTabSz="457200" rtl="0" eaLnBrk="0" fontAlgn="base" latinLnBrk="0" hangingPunct="0">
              <a:lnSpc>
                <a:spcPct val="90000"/>
              </a:lnSpc>
              <a:spcBef>
                <a:spcPct val="500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Jezebel was allowed</a:t>
            </a:r>
          </a:p>
          <a:p>
            <a:pPr marL="514350" marR="0" lvl="0" indent="-514350" algn="l" defTabSz="457200" rtl="0" eaLnBrk="0" fontAlgn="base" latinLnBrk="0" hangingPunct="0">
              <a:lnSpc>
                <a:spcPct val="90000"/>
              </a:lnSpc>
              <a:spcBef>
                <a:spcPct val="500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was allowed</a:t>
            </a:r>
            <a:endPar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971550" marR="0" lvl="1" indent="-514350" algn="l" defTabSz="457200" rtl="0" eaLnBrk="0" fontAlgn="base" latinLnBrk="0" hangingPunct="0">
              <a:lnSpc>
                <a:spcPct val="90000"/>
              </a:lnSpc>
              <a:spcBef>
                <a:spcPct val="50000"/>
              </a:spcBef>
              <a:spcAft>
                <a:spcPct val="0"/>
              </a:spcAft>
              <a:buClrTx/>
              <a:buSzTx/>
              <a:buFont typeface="+mj-lt"/>
              <a:buAutoNum type="arabicPeriod"/>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Teach Christians to commit adultery</a:t>
            </a:r>
          </a:p>
          <a:p>
            <a:pPr marL="971550" marR="0" lvl="1" indent="-514350" algn="l" defTabSz="457200" rtl="0" eaLnBrk="0" fontAlgn="base" latinLnBrk="0" hangingPunct="0">
              <a:lnSpc>
                <a:spcPct val="90000"/>
              </a:lnSpc>
              <a:spcBef>
                <a:spcPct val="50000"/>
              </a:spcBef>
              <a:spcAft>
                <a:spcPct val="0"/>
              </a:spcAft>
              <a:buClrTx/>
              <a:buSzTx/>
              <a:buFont typeface="+mj-lt"/>
              <a:buAutoNum type="arabicPeriod"/>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Perhaps: by joining the trade guilds (with its sacrifices to idols)</a:t>
            </a:r>
          </a:p>
          <a:p>
            <a:pPr marL="971550" marR="0" lvl="1" indent="-514350" algn="l" defTabSz="457200" rtl="0" eaLnBrk="0" fontAlgn="base" latinLnBrk="0" hangingPunct="0">
              <a:lnSpc>
                <a:spcPct val="90000"/>
              </a:lnSpc>
              <a:spcBef>
                <a:spcPct val="50000"/>
              </a:spcBef>
              <a:spcAft>
                <a:spcPct val="0"/>
              </a:spcAft>
              <a:buClrTx/>
              <a:buSzTx/>
              <a:buFont typeface="+mj-lt"/>
              <a:buAutoNum type="arabicPeriod"/>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 evidence that they “just quit”</a:t>
            </a:r>
          </a:p>
          <a:p>
            <a:pPr marL="971550" marR="0" lvl="1" indent="-514350" algn="l" defTabSz="457200" rtl="0" eaLnBrk="0" fontAlgn="base" latinLnBrk="0" hangingPunct="0">
              <a:lnSpc>
                <a:spcPct val="90000"/>
              </a:lnSpc>
              <a:spcBef>
                <a:spcPct val="50000"/>
              </a:spcBef>
              <a:spcAft>
                <a:spcPct val="0"/>
              </a:spcAft>
              <a:buClrTx/>
              <a:buSzTx/>
              <a:buFont typeface="+mj-lt"/>
              <a:buAutoNum type="arabicPeriod"/>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church had allowed all this to happen!</a:t>
            </a:r>
          </a:p>
        </p:txBody>
      </p:sp>
      <p:sp>
        <p:nvSpPr>
          <p:cNvPr id="5" name="Rectangle 4"/>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2:18-29</a:t>
            </a:r>
          </a:p>
        </p:txBody>
      </p:sp>
      <p:sp>
        <p:nvSpPr>
          <p:cNvPr id="2" name="Slide Number Placeholder 1">
            <a:extLst>
              <a:ext uri="{FF2B5EF4-FFF2-40B4-BE49-F238E27FC236}">
                <a16:creationId xmlns:a16="http://schemas.microsoft.com/office/drawing/2014/main" id="{2209A36E-2D25-47D2-B776-7D4348596858}"/>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2569500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9508">
                                            <p:txEl>
                                              <p:pRg st="5" end="5"/>
                                            </p:txEl>
                                          </p:spTgt>
                                        </p:tgtEl>
                                        <p:attrNameLst>
                                          <p:attrName>style.visibility</p:attrName>
                                        </p:attrNameLst>
                                      </p:cBhvr>
                                      <p:to>
                                        <p:strVal val="visible"/>
                                      </p:to>
                                    </p:set>
                                    <p:animEffect transition="in" filter="fade">
                                      <p:cBhvr>
                                        <p:cTn id="7" dur="1000"/>
                                        <p:tgtEl>
                                          <p:spTgt spid="149508">
                                            <p:txEl>
                                              <p:pRg st="5" end="5"/>
                                            </p:txEl>
                                          </p:spTgt>
                                        </p:tgtEl>
                                      </p:cBhvr>
                                    </p:animEffect>
                                    <p:anim calcmode="lin" valueType="num">
                                      <p:cBhvr>
                                        <p:cTn id="8" dur="1000" fill="hold"/>
                                        <p:tgtEl>
                                          <p:spTgt spid="149508">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14950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2117834" y="690562"/>
            <a:ext cx="8001000" cy="696024"/>
          </a:xfrm>
          <a:prstGeom prst="rect">
            <a:avLst/>
          </a:prstGeom>
          <a:solidFill>
            <a:schemeClr val="bg1"/>
          </a:solidFill>
          <a:ln w="9525">
            <a:noFill/>
            <a:miter lim="800000"/>
            <a:headEnd/>
            <a:tailEnd/>
          </a:ln>
          <a:effectLst/>
          <a:extLst/>
        </p:spPr>
        <p:txBody>
          <a:bodyPr>
            <a:spAutoFit/>
          </a:bodyPr>
          <a:lstStyle/>
          <a:p>
            <a:pPr marL="0" marR="0" lvl="0" indent="0" algn="ctr" defTabSz="914400" rtl="0" eaLnBrk="0" fontAlgn="base" latinLnBrk="0" hangingPunct="0">
              <a:lnSpc>
                <a:spcPct val="12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III. The Weakness (v. 20)</a:t>
            </a:r>
          </a:p>
        </p:txBody>
      </p:sp>
      <p:sp>
        <p:nvSpPr>
          <p:cNvPr id="149507" name="Text Box 3"/>
          <p:cNvSpPr txBox="1">
            <a:spLocks noChangeArrowheads="1"/>
          </p:cNvSpPr>
          <p:nvPr/>
        </p:nvSpPr>
        <p:spPr bwMode="auto">
          <a:xfrm>
            <a:off x="4213334" y="1600201"/>
            <a:ext cx="3810000" cy="701675"/>
          </a:xfrm>
          <a:prstGeom prst="rect">
            <a:avLst/>
          </a:prstGeom>
          <a:solidFill>
            <a:schemeClr val="bg1"/>
          </a:solidFill>
          <a:ln>
            <a:solidFill>
              <a:schemeClr val="tx1"/>
            </a:solidFill>
          </a:ln>
          <a:effectLst>
            <a:outerShdw dist="17961" dir="2700000" algn="ctr" rotWithShape="0">
              <a:srgbClr val="000000">
                <a:alpha val="50000"/>
              </a:srgbClr>
            </a:outerShdw>
          </a:effectLst>
          <a:extLst/>
        </p:spPr>
        <p:txBody>
          <a:bodyPr>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4000" b="1" i="1"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Tolerant</a:t>
            </a:r>
          </a:p>
        </p:txBody>
      </p:sp>
      <p:sp>
        <p:nvSpPr>
          <p:cNvPr id="149508" name="Text Box 4"/>
          <p:cNvSpPr txBox="1">
            <a:spLocks noChangeArrowheads="1"/>
          </p:cNvSpPr>
          <p:nvPr/>
        </p:nvSpPr>
        <p:spPr bwMode="auto">
          <a:xfrm>
            <a:off x="2117834" y="2436877"/>
            <a:ext cx="8001000" cy="3668697"/>
          </a:xfrm>
          <a:prstGeom prst="rect">
            <a:avLst/>
          </a:prstGeom>
          <a:solidFill>
            <a:schemeClr val="bg1"/>
          </a:solidFill>
          <a:ln>
            <a:noFill/>
          </a:ln>
          <a:effectLst/>
          <a:extLst/>
        </p:spPr>
        <p:txBody>
          <a:bodyPr wrap="square">
            <a:spAutoFit/>
          </a:bodyPr>
          <a:lstStyle>
            <a:lvl1pPr defTabSz="457200">
              <a:defRPr sz="2400">
                <a:solidFill>
                  <a:schemeClr val="tx1"/>
                </a:solidFill>
                <a:latin typeface="Times New Roman" panose="02020603050405020304" pitchFamily="18" charset="0"/>
              </a:defRPr>
            </a:lvl1pPr>
            <a:lvl2pPr defTabSz="457200">
              <a:defRPr sz="2400">
                <a:solidFill>
                  <a:schemeClr val="tx1"/>
                </a:solidFill>
                <a:latin typeface="Times New Roman" panose="02020603050405020304" pitchFamily="18" charset="0"/>
              </a:defRPr>
            </a:lvl2pPr>
            <a:lvl3pPr defTabSz="457200">
              <a:defRPr sz="2400">
                <a:solidFill>
                  <a:schemeClr val="tx1"/>
                </a:solidFill>
                <a:latin typeface="Times New Roman" panose="02020603050405020304" pitchFamily="18" charset="0"/>
              </a:defRPr>
            </a:lvl3pPr>
            <a:lvl4pPr defTabSz="457200">
              <a:defRPr sz="2400">
                <a:solidFill>
                  <a:schemeClr val="tx1"/>
                </a:solidFill>
                <a:latin typeface="Times New Roman" panose="02020603050405020304" pitchFamily="18" charset="0"/>
              </a:defRPr>
            </a:lvl4pPr>
            <a:lvl5pPr defTabSz="457200">
              <a:defRPr sz="2400">
                <a:solidFill>
                  <a:schemeClr val="tx1"/>
                </a:solidFill>
                <a:latin typeface="Times New Roman" panose="02020603050405020304" pitchFamily="18" charset="0"/>
              </a:defRPr>
            </a:lvl5pPr>
            <a:lvl6pPr defTabSz="457200" eaLnBrk="0" fontAlgn="base" hangingPunct="0">
              <a:spcBef>
                <a:spcPct val="0"/>
              </a:spcBef>
              <a:spcAft>
                <a:spcPct val="0"/>
              </a:spcAft>
              <a:defRPr sz="2400">
                <a:solidFill>
                  <a:schemeClr val="tx1"/>
                </a:solidFill>
                <a:latin typeface="Times New Roman" panose="02020603050405020304" pitchFamily="18" charset="0"/>
              </a:defRPr>
            </a:lvl6pPr>
            <a:lvl7pPr defTabSz="457200" eaLnBrk="0" fontAlgn="base" hangingPunct="0">
              <a:spcBef>
                <a:spcPct val="0"/>
              </a:spcBef>
              <a:spcAft>
                <a:spcPct val="0"/>
              </a:spcAft>
              <a:defRPr sz="2400">
                <a:solidFill>
                  <a:schemeClr val="tx1"/>
                </a:solidFill>
                <a:latin typeface="Times New Roman" panose="02020603050405020304" pitchFamily="18" charset="0"/>
              </a:defRPr>
            </a:lvl7pPr>
            <a:lvl8pPr defTabSz="457200" eaLnBrk="0" fontAlgn="base" hangingPunct="0">
              <a:spcBef>
                <a:spcPct val="0"/>
              </a:spcBef>
              <a:spcAft>
                <a:spcPct val="0"/>
              </a:spcAft>
              <a:defRPr sz="2400">
                <a:solidFill>
                  <a:schemeClr val="tx1"/>
                </a:solidFill>
                <a:latin typeface="Times New Roman" panose="02020603050405020304" pitchFamily="18" charset="0"/>
              </a:defRPr>
            </a:lvl8pPr>
            <a:lvl9pPr defTabSz="457200" eaLnBrk="0" fontAlgn="base" hangingPunct="0">
              <a:spcBef>
                <a:spcPct val="0"/>
              </a:spcBef>
              <a:spcAft>
                <a:spcPct val="0"/>
              </a:spcAft>
              <a:defRPr sz="2400">
                <a:solidFill>
                  <a:schemeClr val="tx1"/>
                </a:solidFill>
                <a:latin typeface="Times New Roman" panose="02020603050405020304" pitchFamily="18" charset="0"/>
              </a:defRPr>
            </a:lvl9pPr>
          </a:lstStyle>
          <a:p>
            <a:pPr marL="514350" marR="0" lvl="0" indent="-514350" algn="l" defTabSz="457200" rtl="0" eaLnBrk="0" fontAlgn="base" latinLnBrk="0" hangingPunct="0">
              <a:lnSpc>
                <a:spcPct val="90000"/>
              </a:lnSpc>
              <a:spcBef>
                <a:spcPct val="500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Jezebel was allowed</a:t>
            </a:r>
          </a:p>
          <a:p>
            <a:pPr marL="514350" marR="0" lvl="0" indent="-514350" algn="l" defTabSz="457200" rtl="0" eaLnBrk="0" fontAlgn="base" latinLnBrk="0" hangingPunct="0">
              <a:lnSpc>
                <a:spcPct val="90000"/>
              </a:lnSpc>
              <a:spcBef>
                <a:spcPct val="500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was allowed</a:t>
            </a:r>
            <a:endPar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514350" marR="0" lvl="0" indent="-514350" algn="l" defTabSz="457200" rtl="0" eaLnBrk="0" fontAlgn="base" latinLnBrk="0" hangingPunct="0">
              <a:lnSpc>
                <a:spcPct val="90000"/>
              </a:lnSpc>
              <a:spcBef>
                <a:spcPct val="500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church bore some responsibility </a:t>
            </a:r>
            <a:endPar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971550" marR="0" lvl="1" indent="-514350" algn="l" defTabSz="457200" rtl="0" eaLnBrk="0" fontAlgn="base" latinLnBrk="0" hangingPunct="0">
              <a:lnSpc>
                <a:spcPct val="90000"/>
              </a:lnSpc>
              <a:spcBef>
                <a:spcPct val="50000"/>
              </a:spcBef>
              <a:spcAft>
                <a:spcPct val="0"/>
              </a:spcAft>
              <a:buClrTx/>
              <a:buSzTx/>
              <a:buFont typeface="+mj-lt"/>
              <a:buAutoNum type="arabicPeriod"/>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God held the church responsible for its members</a:t>
            </a:r>
          </a:p>
          <a:p>
            <a:pPr marL="971550" marR="0" lvl="1" indent="-514350" algn="l" defTabSz="457200" rtl="0" eaLnBrk="0" fontAlgn="base" latinLnBrk="0" hangingPunct="0">
              <a:lnSpc>
                <a:spcPct val="90000"/>
              </a:lnSpc>
              <a:spcBef>
                <a:spcPct val="50000"/>
              </a:spcBef>
              <a:spcAft>
                <a:spcPct val="0"/>
              </a:spcAft>
              <a:buClrTx/>
              <a:buSzTx/>
              <a:buFont typeface="+mj-lt"/>
              <a:buAutoNum type="arabicPeriod"/>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Blame is not just on Jezebel, but on the church!</a:t>
            </a:r>
          </a:p>
        </p:txBody>
      </p:sp>
      <p:sp>
        <p:nvSpPr>
          <p:cNvPr id="5" name="Rectangle 4"/>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2:18-29</a:t>
            </a:r>
          </a:p>
        </p:txBody>
      </p:sp>
      <p:sp>
        <p:nvSpPr>
          <p:cNvPr id="2" name="Slide Number Placeholder 1">
            <a:extLst>
              <a:ext uri="{FF2B5EF4-FFF2-40B4-BE49-F238E27FC236}">
                <a16:creationId xmlns:a16="http://schemas.microsoft.com/office/drawing/2014/main" id="{5E726D34-A963-425C-9C5D-E77EB1E4B4A8}"/>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0480839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9508">
                                            <p:txEl>
                                              <p:pRg st="2" end="2"/>
                                            </p:txEl>
                                          </p:spTgt>
                                        </p:tgtEl>
                                        <p:attrNameLst>
                                          <p:attrName>style.visibility</p:attrName>
                                        </p:attrNameLst>
                                      </p:cBhvr>
                                      <p:to>
                                        <p:strVal val="visible"/>
                                      </p:to>
                                    </p:set>
                                    <p:animEffect transition="in" filter="fade">
                                      <p:cBhvr>
                                        <p:cTn id="7" dur="1000"/>
                                        <p:tgtEl>
                                          <p:spTgt spid="149508">
                                            <p:txEl>
                                              <p:pRg st="2" end="2"/>
                                            </p:txEl>
                                          </p:spTgt>
                                        </p:tgtEl>
                                      </p:cBhvr>
                                    </p:animEffect>
                                    <p:anim calcmode="lin" valueType="num">
                                      <p:cBhvr>
                                        <p:cTn id="8" dur="1000" fill="hold"/>
                                        <p:tgtEl>
                                          <p:spTgt spid="149508">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4950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9508">
                                            <p:txEl>
                                              <p:pRg st="3" end="3"/>
                                            </p:txEl>
                                          </p:spTgt>
                                        </p:tgtEl>
                                        <p:attrNameLst>
                                          <p:attrName>style.visibility</p:attrName>
                                        </p:attrNameLst>
                                      </p:cBhvr>
                                      <p:to>
                                        <p:strVal val="visible"/>
                                      </p:to>
                                    </p:set>
                                    <p:animEffect transition="in" filter="fade">
                                      <p:cBhvr>
                                        <p:cTn id="14" dur="1000"/>
                                        <p:tgtEl>
                                          <p:spTgt spid="149508">
                                            <p:txEl>
                                              <p:pRg st="3" end="3"/>
                                            </p:txEl>
                                          </p:spTgt>
                                        </p:tgtEl>
                                      </p:cBhvr>
                                    </p:animEffect>
                                    <p:anim calcmode="lin" valueType="num">
                                      <p:cBhvr>
                                        <p:cTn id="15" dur="1000" fill="hold"/>
                                        <p:tgtEl>
                                          <p:spTgt spid="149508">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49508">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49508">
                                            <p:txEl>
                                              <p:pRg st="4" end="4"/>
                                            </p:txEl>
                                          </p:spTgt>
                                        </p:tgtEl>
                                        <p:attrNameLst>
                                          <p:attrName>style.visibility</p:attrName>
                                        </p:attrNameLst>
                                      </p:cBhvr>
                                      <p:to>
                                        <p:strVal val="visible"/>
                                      </p:to>
                                    </p:set>
                                    <p:animEffect transition="in" filter="fade">
                                      <p:cBhvr>
                                        <p:cTn id="19" dur="1000"/>
                                        <p:tgtEl>
                                          <p:spTgt spid="149508">
                                            <p:txEl>
                                              <p:pRg st="4" end="4"/>
                                            </p:txEl>
                                          </p:spTgt>
                                        </p:tgtEl>
                                      </p:cBhvr>
                                    </p:animEffect>
                                    <p:anim calcmode="lin" valueType="num">
                                      <p:cBhvr>
                                        <p:cTn id="20" dur="1000" fill="hold"/>
                                        <p:tgtEl>
                                          <p:spTgt spid="149508">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14950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AutoShape 3"/>
          <p:cNvSpPr>
            <a:spLocks noChangeArrowheads="1"/>
          </p:cNvSpPr>
          <p:nvPr/>
        </p:nvSpPr>
        <p:spPr bwMode="auto">
          <a:xfrm>
            <a:off x="2133600" y="381000"/>
            <a:ext cx="7924800" cy="1143000"/>
          </a:xfrm>
          <a:prstGeom prst="rect">
            <a:avLst/>
          </a:prstGeom>
          <a:solidFill>
            <a:schemeClr val="bg1"/>
          </a:solidFill>
          <a:ln w="9525">
            <a:noFill/>
            <a:miter lim="800000"/>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 Tolerant Church</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Rev. 2:18-29</a:t>
            </a:r>
          </a:p>
        </p:txBody>
      </p:sp>
      <p:sp>
        <p:nvSpPr>
          <p:cNvPr id="114692" name="Text Box 4"/>
          <p:cNvSpPr txBox="1">
            <a:spLocks noChangeArrowheads="1"/>
          </p:cNvSpPr>
          <p:nvPr/>
        </p:nvSpPr>
        <p:spPr bwMode="auto">
          <a:xfrm>
            <a:off x="3135895" y="1828801"/>
            <a:ext cx="5920210" cy="2456057"/>
          </a:xfrm>
          <a:prstGeom prst="rect">
            <a:avLst/>
          </a:prstGeom>
          <a:solidFill>
            <a:schemeClr val="bg1"/>
          </a:solidFill>
          <a:ln>
            <a:noFill/>
          </a:ln>
          <a:effectLst/>
          <a:extLst/>
        </p:spPr>
        <p:txBody>
          <a:bodyPr wrap="none">
            <a:spAutoFit/>
          </a:bodyPr>
          <a:lstStyle/>
          <a:p>
            <a:pPr marL="571500" marR="0" lvl="0" indent="-571500" algn="l" defTabSz="914400" rtl="0" eaLnBrk="0" fontAlgn="base" latinLnBrk="0" hangingPunct="0">
              <a:lnSpc>
                <a:spcPct val="120000"/>
              </a:lnSpc>
              <a:spcBef>
                <a:spcPct val="0"/>
              </a:spcBef>
              <a:spcAft>
                <a:spcPct val="0"/>
              </a:spcAft>
              <a:buClrTx/>
              <a:buSzTx/>
              <a:buFont typeface="+mj-lt"/>
              <a:buAutoNum type="romanUcPeriod"/>
              <a:tabLst/>
              <a:defRPr/>
            </a:pPr>
            <a:r>
              <a:rPr kumimoji="0" lang="en-US" altLang="en-US"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Messenger (vv. 18, 23)</a:t>
            </a:r>
          </a:p>
          <a:p>
            <a:pPr marL="571500" marR="0" lvl="0" indent="-571500" algn="l" defTabSz="914400" rtl="0" eaLnBrk="0" fontAlgn="base" latinLnBrk="0" hangingPunct="0">
              <a:lnSpc>
                <a:spcPct val="120000"/>
              </a:lnSpc>
              <a:spcBef>
                <a:spcPct val="0"/>
              </a:spcBef>
              <a:spcAft>
                <a:spcPct val="0"/>
              </a:spcAft>
              <a:buClrTx/>
              <a:buSzTx/>
              <a:buFont typeface="+mj-lt"/>
              <a:buAutoNum type="romanUcPeriod"/>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Strength (v. 19)</a:t>
            </a:r>
          </a:p>
          <a:p>
            <a:pPr marL="571500" marR="0" lvl="0" indent="-571500" algn="l" defTabSz="914400" rtl="0" eaLnBrk="0" fontAlgn="base" latinLnBrk="0" hangingPunct="0">
              <a:lnSpc>
                <a:spcPct val="120000"/>
              </a:lnSpc>
              <a:spcBef>
                <a:spcPct val="0"/>
              </a:spcBef>
              <a:spcAft>
                <a:spcPct val="0"/>
              </a:spcAft>
              <a:buClrTx/>
              <a:buSzTx/>
              <a:buFont typeface="+mj-lt"/>
              <a:buAutoNum type="romanUcPeriod"/>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Weakness (v. 20)</a:t>
            </a:r>
          </a:p>
          <a:p>
            <a:pPr marL="571500" marR="0" lvl="0" indent="-571500" algn="l" defTabSz="914400" rtl="0" eaLnBrk="0" fontAlgn="base" latinLnBrk="0" hangingPunct="0">
              <a:lnSpc>
                <a:spcPct val="120000"/>
              </a:lnSpc>
              <a:spcBef>
                <a:spcPct val="0"/>
              </a:spcBef>
              <a:spcAft>
                <a:spcPct val="0"/>
              </a:spcAft>
              <a:buClrTx/>
              <a:buSzTx/>
              <a:buFont typeface="+mj-lt"/>
              <a:buAutoNum type="romanUcPeriod"/>
              <a:tabLst/>
              <a:defRPr/>
            </a:pPr>
            <a:r>
              <a:rPr kumimoji="0" lang="en-US" altLang="en-US"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Warning (vv. 21-23)</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2:18-29</a:t>
            </a:r>
          </a:p>
        </p:txBody>
      </p:sp>
      <p:sp>
        <p:nvSpPr>
          <p:cNvPr id="2" name="Slide Number Placeholder 1">
            <a:extLst>
              <a:ext uri="{FF2B5EF4-FFF2-40B4-BE49-F238E27FC236}">
                <a16:creationId xmlns:a16="http://schemas.microsoft.com/office/drawing/2014/main" id="{7ADAEF9D-A1BF-4CAA-AECF-C3B7DE0FCE4E}"/>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547307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14692"/>
                                        </p:tgtEl>
                                        <p:attrNameLst>
                                          <p:attrName>style.visibility</p:attrName>
                                        </p:attrNameLst>
                                      </p:cBhvr>
                                      <p:to>
                                        <p:strVal val="visible"/>
                                      </p:to>
                                    </p:set>
                                    <p:anim calcmode="lin" valueType="num">
                                      <p:cBhvr>
                                        <p:cTn id="7" dur="1000" fill="hold"/>
                                        <p:tgtEl>
                                          <p:spTgt spid="114692"/>
                                        </p:tgtEl>
                                        <p:attrNameLst>
                                          <p:attrName>ppt_x</p:attrName>
                                        </p:attrNameLst>
                                      </p:cBhvr>
                                      <p:tavLst>
                                        <p:tav tm="0">
                                          <p:val>
                                            <p:strVal val="#ppt_x-.2"/>
                                          </p:val>
                                        </p:tav>
                                        <p:tav tm="100000">
                                          <p:val>
                                            <p:strVal val="#ppt_x"/>
                                          </p:val>
                                        </p:tav>
                                      </p:tavLst>
                                    </p:anim>
                                    <p:anim calcmode="lin" valueType="num">
                                      <p:cBhvr>
                                        <p:cTn id="8" dur="1000" fill="hold"/>
                                        <p:tgtEl>
                                          <p:spTgt spid="11469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469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4692">
                                            <p:txEl>
                                              <p:pRg st="3" end="3"/>
                                            </p:txEl>
                                          </p:spTgt>
                                        </p:tgtEl>
                                        <p:attrNameLst>
                                          <p:attrName>style.visibility</p:attrName>
                                        </p:attrNameLst>
                                      </p:cBhvr>
                                      <p:to>
                                        <p:strVal val="visible"/>
                                      </p:to>
                                    </p:set>
                                    <p:animEffect transition="in" filter="fade">
                                      <p:cBhvr>
                                        <p:cTn id="14" dur="1000"/>
                                        <p:tgtEl>
                                          <p:spTgt spid="114692">
                                            <p:txEl>
                                              <p:pRg st="3" end="3"/>
                                            </p:txEl>
                                          </p:spTgt>
                                        </p:tgtEl>
                                      </p:cBhvr>
                                    </p:animEffect>
                                    <p:anim calcmode="lin" valueType="num">
                                      <p:cBhvr>
                                        <p:cTn id="15" dur="1000" fill="hold"/>
                                        <p:tgtEl>
                                          <p:spTgt spid="11469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1469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p:cNvSpPr>
            <a:spLocks noChangeArrowheads="1"/>
          </p:cNvSpPr>
          <p:nvPr/>
        </p:nvSpPr>
        <p:spPr bwMode="auto">
          <a:xfrm>
            <a:off x="2057400" y="736601"/>
            <a:ext cx="8077200" cy="646331"/>
          </a:xfrm>
          <a:prstGeom prst="rect">
            <a:avLst/>
          </a:prstGeom>
          <a:solidFill>
            <a:schemeClr val="bg1"/>
          </a:solidFill>
          <a:ln w="9525">
            <a:noFill/>
            <a:miter lim="800000"/>
            <a:headEnd/>
            <a:tailEnd/>
          </a:ln>
          <a:effectLst/>
          <a:extLst/>
        </p:spPr>
        <p:txBody>
          <a:bodyPr>
            <a:spAutoFit/>
          </a:bodyPr>
          <a:lstStyle/>
          <a:p>
            <a:pPr marL="857250" marR="0" lvl="0" indent="-857250" algn="ctr" defTabSz="914400" rtl="0" eaLnBrk="0" fontAlgn="base" latinLnBrk="0" hangingPunct="0">
              <a:lnSpc>
                <a:spcPct val="100000"/>
              </a:lnSpc>
              <a:spcBef>
                <a:spcPct val="0"/>
              </a:spcBef>
              <a:spcAft>
                <a:spcPct val="0"/>
              </a:spcAft>
              <a:buClrTx/>
              <a:buSzTx/>
              <a:buFont typeface="+mj-lt"/>
              <a:buAutoNum type="romanUcPeriod" startAt="4"/>
              <a:tabLst/>
              <a:defRPr/>
            </a:pPr>
            <a:r>
              <a:rPr kumimoji="0" lang="en-US" altLang="en-US" sz="3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Warning (vv. 21-23)</a:t>
            </a:r>
          </a:p>
        </p:txBody>
      </p:sp>
      <p:sp>
        <p:nvSpPr>
          <p:cNvPr id="146436" name="Text Box 4"/>
          <p:cNvSpPr txBox="1">
            <a:spLocks noChangeArrowheads="1"/>
          </p:cNvSpPr>
          <p:nvPr/>
        </p:nvSpPr>
        <p:spPr bwMode="auto">
          <a:xfrm>
            <a:off x="2057400" y="1752600"/>
            <a:ext cx="8077200" cy="4228850"/>
          </a:xfrm>
          <a:prstGeom prst="rect">
            <a:avLst/>
          </a:prstGeom>
          <a:solidFill>
            <a:schemeClr val="bg1"/>
          </a:solidFill>
          <a:ln>
            <a:noFill/>
          </a:ln>
          <a:effectLst/>
          <a:extLst/>
        </p:spPr>
        <p:txBody>
          <a:bodyPr wrap="square">
            <a:spAutoFit/>
          </a:bodyPr>
          <a:lstStyle>
            <a:lvl1pPr defTabSz="457200">
              <a:defRPr sz="2400">
                <a:solidFill>
                  <a:schemeClr val="tx1"/>
                </a:solidFill>
                <a:latin typeface="Times New Roman" panose="02020603050405020304" pitchFamily="18" charset="0"/>
              </a:defRPr>
            </a:lvl1pPr>
            <a:lvl2pPr defTabSz="457200">
              <a:defRPr sz="2400">
                <a:solidFill>
                  <a:schemeClr val="tx1"/>
                </a:solidFill>
                <a:latin typeface="Times New Roman" panose="02020603050405020304" pitchFamily="18" charset="0"/>
              </a:defRPr>
            </a:lvl2pPr>
            <a:lvl3pPr defTabSz="457200">
              <a:defRPr sz="2400">
                <a:solidFill>
                  <a:schemeClr val="tx1"/>
                </a:solidFill>
                <a:latin typeface="Times New Roman" panose="02020603050405020304" pitchFamily="18" charset="0"/>
              </a:defRPr>
            </a:lvl3pPr>
            <a:lvl4pPr defTabSz="457200">
              <a:defRPr sz="2400">
                <a:solidFill>
                  <a:schemeClr val="tx1"/>
                </a:solidFill>
                <a:latin typeface="Times New Roman" panose="02020603050405020304" pitchFamily="18" charset="0"/>
              </a:defRPr>
            </a:lvl4pPr>
            <a:lvl5pPr defTabSz="457200">
              <a:defRPr sz="2400">
                <a:solidFill>
                  <a:schemeClr val="tx1"/>
                </a:solidFill>
                <a:latin typeface="Times New Roman" panose="02020603050405020304" pitchFamily="18" charset="0"/>
              </a:defRPr>
            </a:lvl5pPr>
            <a:lvl6pPr defTabSz="457200" eaLnBrk="0" fontAlgn="base" hangingPunct="0">
              <a:spcBef>
                <a:spcPct val="0"/>
              </a:spcBef>
              <a:spcAft>
                <a:spcPct val="0"/>
              </a:spcAft>
              <a:defRPr sz="2400">
                <a:solidFill>
                  <a:schemeClr val="tx1"/>
                </a:solidFill>
                <a:latin typeface="Times New Roman" panose="02020603050405020304" pitchFamily="18" charset="0"/>
              </a:defRPr>
            </a:lvl6pPr>
            <a:lvl7pPr defTabSz="457200" eaLnBrk="0" fontAlgn="base" hangingPunct="0">
              <a:spcBef>
                <a:spcPct val="0"/>
              </a:spcBef>
              <a:spcAft>
                <a:spcPct val="0"/>
              </a:spcAft>
              <a:defRPr sz="2400">
                <a:solidFill>
                  <a:schemeClr val="tx1"/>
                </a:solidFill>
                <a:latin typeface="Times New Roman" panose="02020603050405020304" pitchFamily="18" charset="0"/>
              </a:defRPr>
            </a:lvl7pPr>
            <a:lvl8pPr defTabSz="457200" eaLnBrk="0" fontAlgn="base" hangingPunct="0">
              <a:spcBef>
                <a:spcPct val="0"/>
              </a:spcBef>
              <a:spcAft>
                <a:spcPct val="0"/>
              </a:spcAft>
              <a:defRPr sz="2400">
                <a:solidFill>
                  <a:schemeClr val="tx1"/>
                </a:solidFill>
                <a:latin typeface="Times New Roman" panose="02020603050405020304" pitchFamily="18" charset="0"/>
              </a:defRPr>
            </a:lvl8pPr>
            <a:lvl9pPr defTabSz="457200" eaLnBrk="0" fontAlgn="base" hangingPunct="0">
              <a:spcBef>
                <a:spcPct val="0"/>
              </a:spcBef>
              <a:spcAft>
                <a:spcPct val="0"/>
              </a:spcAft>
              <a:defRPr sz="2400">
                <a:solidFill>
                  <a:schemeClr val="tx1"/>
                </a:solidFill>
                <a:latin typeface="Times New Roman" panose="02020603050405020304" pitchFamily="18" charset="0"/>
              </a:defRPr>
            </a:lvl9pPr>
          </a:lstStyle>
          <a:p>
            <a:pPr marL="514350" marR="0" lvl="0" indent="-514350" algn="l" defTabSz="457200" rtl="0" eaLnBrk="0" fontAlgn="base" latinLnBrk="0" hangingPunct="0">
              <a:lnSpc>
                <a:spcPct val="90000"/>
              </a:lnSpc>
              <a:spcBef>
                <a:spcPct val="500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Rejected opportunities &amp; refused to repent </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 21)</a:t>
            </a:r>
          </a:p>
          <a:p>
            <a:pPr marL="514350" marR="0" lvl="0" indent="-514350" algn="l" defTabSz="457200" rtl="0" eaLnBrk="0" fontAlgn="base" latinLnBrk="0" hangingPunct="0">
              <a:lnSpc>
                <a:spcPct val="90000"/>
              </a:lnSpc>
              <a:spcBef>
                <a:spcPct val="500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Faces judgment to come</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23)</a:t>
            </a:r>
          </a:p>
          <a:p>
            <a:pPr marL="514350" marR="0" lvl="0" indent="-514350" algn="l" defTabSz="457200" rtl="0" eaLnBrk="0" fontAlgn="base" latinLnBrk="0" hangingPunct="0">
              <a:lnSpc>
                <a:spcPct val="90000"/>
              </a:lnSpc>
              <a:spcBef>
                <a:spcPct val="500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Punishment </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(vv. 22-23)</a:t>
            </a:r>
          </a:p>
          <a:p>
            <a:pPr marL="971550" marR="0" lvl="1" indent="-514350" algn="l" defTabSz="457200" rtl="0" eaLnBrk="0" fontAlgn="base" latinLnBrk="0" hangingPunct="0">
              <a:lnSpc>
                <a:spcPct val="90000"/>
              </a:lnSpc>
              <a:spcBef>
                <a:spcPct val="50000"/>
              </a:spcBef>
              <a:spcAft>
                <a:spcPct val="0"/>
              </a:spcAft>
              <a:buClrTx/>
              <a:buSzTx/>
              <a:buFont typeface="+mj-lt"/>
              <a:buAutoNum type="arabicPeriod"/>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Sickbed</a:t>
            </a:r>
          </a:p>
          <a:p>
            <a:pPr marL="971550" marR="0" lvl="1" indent="-514350" algn="l" defTabSz="457200" rtl="0" eaLnBrk="0" fontAlgn="base" latinLnBrk="0" hangingPunct="0">
              <a:lnSpc>
                <a:spcPct val="90000"/>
              </a:lnSpc>
              <a:spcBef>
                <a:spcPct val="50000"/>
              </a:spcBef>
              <a:spcAft>
                <a:spcPct val="0"/>
              </a:spcAft>
              <a:buClrTx/>
              <a:buSzTx/>
              <a:buFont typeface="+mj-lt"/>
              <a:buAutoNum type="arabicPeriod"/>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Tribulation</a:t>
            </a:r>
          </a:p>
          <a:p>
            <a:pPr marL="971550" marR="0" lvl="1" indent="-514350" algn="l" defTabSz="457200" rtl="0" eaLnBrk="0" fontAlgn="base" latinLnBrk="0" hangingPunct="0">
              <a:lnSpc>
                <a:spcPct val="90000"/>
              </a:lnSpc>
              <a:spcBef>
                <a:spcPct val="50000"/>
              </a:spcBef>
              <a:spcAft>
                <a:spcPct val="0"/>
              </a:spcAft>
              <a:buClrTx/>
              <a:buSzTx/>
              <a:buFont typeface="+mj-lt"/>
              <a:buAutoNum type="arabicPeriod"/>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Kill children with death</a:t>
            </a:r>
          </a:p>
          <a:p>
            <a:pPr marL="514350" marR="0" lvl="0" indent="-514350" algn="l" defTabSz="457200" rtl="0" eaLnBrk="0" fontAlgn="base" latinLnBrk="0" hangingPunct="0">
              <a:lnSpc>
                <a:spcPct val="90000"/>
              </a:lnSpc>
              <a:spcBef>
                <a:spcPct val="500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choice was theirs </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22)</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2:18-29</a:t>
            </a:r>
          </a:p>
        </p:txBody>
      </p:sp>
      <p:sp>
        <p:nvSpPr>
          <p:cNvPr id="2" name="Slide Number Placeholder 1">
            <a:extLst>
              <a:ext uri="{FF2B5EF4-FFF2-40B4-BE49-F238E27FC236}">
                <a16:creationId xmlns:a16="http://schemas.microsoft.com/office/drawing/2014/main" id="{89AE3D8B-BACE-4816-B426-516CB241C635}"/>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6833255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6436">
                                            <p:bg/>
                                          </p:spTgt>
                                        </p:tgtEl>
                                        <p:attrNameLst>
                                          <p:attrName>style.visibility</p:attrName>
                                        </p:attrNameLst>
                                      </p:cBhvr>
                                      <p:to>
                                        <p:strVal val="visible"/>
                                      </p:to>
                                    </p:set>
                                    <p:animEffect transition="in" filter="fade">
                                      <p:cBhvr>
                                        <p:cTn id="7" dur="1000"/>
                                        <p:tgtEl>
                                          <p:spTgt spid="146436">
                                            <p:bg/>
                                          </p:spTgt>
                                        </p:tgtEl>
                                      </p:cBhvr>
                                    </p:animEffect>
                                    <p:anim calcmode="lin" valueType="num">
                                      <p:cBhvr>
                                        <p:cTn id="8" dur="1000" fill="hold"/>
                                        <p:tgtEl>
                                          <p:spTgt spid="146436">
                                            <p:bg/>
                                          </p:spTgt>
                                        </p:tgtEl>
                                        <p:attrNameLst>
                                          <p:attrName>ppt_x</p:attrName>
                                        </p:attrNameLst>
                                      </p:cBhvr>
                                      <p:tavLst>
                                        <p:tav tm="0">
                                          <p:val>
                                            <p:strVal val="#ppt_x"/>
                                          </p:val>
                                        </p:tav>
                                        <p:tav tm="100000">
                                          <p:val>
                                            <p:strVal val="#ppt_x"/>
                                          </p:val>
                                        </p:tav>
                                      </p:tavLst>
                                    </p:anim>
                                    <p:anim calcmode="lin" valueType="num">
                                      <p:cBhvr>
                                        <p:cTn id="9" dur="1000" fill="hold"/>
                                        <p:tgtEl>
                                          <p:spTgt spid="146436">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46436">
                                            <p:txEl>
                                              <p:pRg st="0" end="0"/>
                                            </p:txEl>
                                          </p:spTgt>
                                        </p:tgtEl>
                                        <p:attrNameLst>
                                          <p:attrName>style.visibility</p:attrName>
                                        </p:attrNameLst>
                                      </p:cBhvr>
                                      <p:to>
                                        <p:strVal val="visible"/>
                                      </p:to>
                                    </p:set>
                                    <p:animEffect transition="in" filter="fade">
                                      <p:cBhvr>
                                        <p:cTn id="14" dur="1000"/>
                                        <p:tgtEl>
                                          <p:spTgt spid="146436">
                                            <p:txEl>
                                              <p:pRg st="0" end="0"/>
                                            </p:txEl>
                                          </p:spTgt>
                                        </p:tgtEl>
                                      </p:cBhvr>
                                    </p:animEffect>
                                    <p:anim calcmode="lin" valueType="num">
                                      <p:cBhvr>
                                        <p:cTn id="15" dur="1000" fill="hold"/>
                                        <p:tgtEl>
                                          <p:spTgt spid="14643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4643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46436">
                                            <p:txEl>
                                              <p:pRg st="1" end="1"/>
                                            </p:txEl>
                                          </p:spTgt>
                                        </p:tgtEl>
                                        <p:attrNameLst>
                                          <p:attrName>style.visibility</p:attrName>
                                        </p:attrNameLst>
                                      </p:cBhvr>
                                      <p:to>
                                        <p:strVal val="visible"/>
                                      </p:to>
                                    </p:set>
                                    <p:animEffect transition="in" filter="fade">
                                      <p:cBhvr>
                                        <p:cTn id="21" dur="1000"/>
                                        <p:tgtEl>
                                          <p:spTgt spid="146436">
                                            <p:txEl>
                                              <p:pRg st="1" end="1"/>
                                            </p:txEl>
                                          </p:spTgt>
                                        </p:tgtEl>
                                      </p:cBhvr>
                                    </p:animEffect>
                                    <p:anim calcmode="lin" valueType="num">
                                      <p:cBhvr>
                                        <p:cTn id="22" dur="1000" fill="hold"/>
                                        <p:tgtEl>
                                          <p:spTgt spid="146436">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4643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46436">
                                            <p:txEl>
                                              <p:pRg st="2" end="2"/>
                                            </p:txEl>
                                          </p:spTgt>
                                        </p:tgtEl>
                                        <p:attrNameLst>
                                          <p:attrName>style.visibility</p:attrName>
                                        </p:attrNameLst>
                                      </p:cBhvr>
                                      <p:to>
                                        <p:strVal val="visible"/>
                                      </p:to>
                                    </p:set>
                                    <p:animEffect transition="in" filter="fade">
                                      <p:cBhvr>
                                        <p:cTn id="28" dur="1000"/>
                                        <p:tgtEl>
                                          <p:spTgt spid="146436">
                                            <p:txEl>
                                              <p:pRg st="2" end="2"/>
                                            </p:txEl>
                                          </p:spTgt>
                                        </p:tgtEl>
                                      </p:cBhvr>
                                    </p:animEffect>
                                    <p:anim calcmode="lin" valueType="num">
                                      <p:cBhvr>
                                        <p:cTn id="29" dur="1000" fill="hold"/>
                                        <p:tgtEl>
                                          <p:spTgt spid="146436">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4643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46436">
                                            <p:txEl>
                                              <p:pRg st="3" end="3"/>
                                            </p:txEl>
                                          </p:spTgt>
                                        </p:tgtEl>
                                        <p:attrNameLst>
                                          <p:attrName>style.visibility</p:attrName>
                                        </p:attrNameLst>
                                      </p:cBhvr>
                                      <p:to>
                                        <p:strVal val="visible"/>
                                      </p:to>
                                    </p:set>
                                    <p:animEffect transition="in" filter="fade">
                                      <p:cBhvr>
                                        <p:cTn id="35" dur="1000"/>
                                        <p:tgtEl>
                                          <p:spTgt spid="146436">
                                            <p:txEl>
                                              <p:pRg st="3" end="3"/>
                                            </p:txEl>
                                          </p:spTgt>
                                        </p:tgtEl>
                                      </p:cBhvr>
                                    </p:animEffect>
                                    <p:anim calcmode="lin" valueType="num">
                                      <p:cBhvr>
                                        <p:cTn id="36" dur="1000" fill="hold"/>
                                        <p:tgtEl>
                                          <p:spTgt spid="146436">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4643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46436">
                                            <p:txEl>
                                              <p:pRg st="4" end="4"/>
                                            </p:txEl>
                                          </p:spTgt>
                                        </p:tgtEl>
                                        <p:attrNameLst>
                                          <p:attrName>style.visibility</p:attrName>
                                        </p:attrNameLst>
                                      </p:cBhvr>
                                      <p:to>
                                        <p:strVal val="visible"/>
                                      </p:to>
                                    </p:set>
                                    <p:animEffect transition="in" filter="fade">
                                      <p:cBhvr>
                                        <p:cTn id="42" dur="1000"/>
                                        <p:tgtEl>
                                          <p:spTgt spid="146436">
                                            <p:txEl>
                                              <p:pRg st="4" end="4"/>
                                            </p:txEl>
                                          </p:spTgt>
                                        </p:tgtEl>
                                      </p:cBhvr>
                                    </p:animEffect>
                                    <p:anim calcmode="lin" valueType="num">
                                      <p:cBhvr>
                                        <p:cTn id="43" dur="1000" fill="hold"/>
                                        <p:tgtEl>
                                          <p:spTgt spid="146436">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14643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46436">
                                            <p:txEl>
                                              <p:pRg st="5" end="5"/>
                                            </p:txEl>
                                          </p:spTgt>
                                        </p:tgtEl>
                                        <p:attrNameLst>
                                          <p:attrName>style.visibility</p:attrName>
                                        </p:attrNameLst>
                                      </p:cBhvr>
                                      <p:to>
                                        <p:strVal val="visible"/>
                                      </p:to>
                                    </p:set>
                                    <p:animEffect transition="in" filter="fade">
                                      <p:cBhvr>
                                        <p:cTn id="49" dur="1000"/>
                                        <p:tgtEl>
                                          <p:spTgt spid="146436">
                                            <p:txEl>
                                              <p:pRg st="5" end="5"/>
                                            </p:txEl>
                                          </p:spTgt>
                                        </p:tgtEl>
                                      </p:cBhvr>
                                    </p:animEffect>
                                    <p:anim calcmode="lin" valueType="num">
                                      <p:cBhvr>
                                        <p:cTn id="50" dur="1000" fill="hold"/>
                                        <p:tgtEl>
                                          <p:spTgt spid="146436">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14643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146436">
                                            <p:txEl>
                                              <p:pRg st="6" end="6"/>
                                            </p:txEl>
                                          </p:spTgt>
                                        </p:tgtEl>
                                        <p:attrNameLst>
                                          <p:attrName>style.visibility</p:attrName>
                                        </p:attrNameLst>
                                      </p:cBhvr>
                                      <p:to>
                                        <p:strVal val="visible"/>
                                      </p:to>
                                    </p:set>
                                    <p:animEffect transition="in" filter="fade">
                                      <p:cBhvr>
                                        <p:cTn id="56" dur="1000"/>
                                        <p:tgtEl>
                                          <p:spTgt spid="146436">
                                            <p:txEl>
                                              <p:pRg st="6" end="6"/>
                                            </p:txEl>
                                          </p:spTgt>
                                        </p:tgtEl>
                                      </p:cBhvr>
                                    </p:animEffect>
                                    <p:anim calcmode="lin" valueType="num">
                                      <p:cBhvr>
                                        <p:cTn id="57" dur="1000" fill="hold"/>
                                        <p:tgtEl>
                                          <p:spTgt spid="146436">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14643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6" grpId="0" build="p" bldLvl="5"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AutoShape 3"/>
          <p:cNvSpPr>
            <a:spLocks noChangeArrowheads="1"/>
          </p:cNvSpPr>
          <p:nvPr/>
        </p:nvSpPr>
        <p:spPr bwMode="auto">
          <a:xfrm>
            <a:off x="2133600" y="381000"/>
            <a:ext cx="7924800" cy="1143000"/>
          </a:xfrm>
          <a:prstGeom prst="rect">
            <a:avLst/>
          </a:prstGeom>
          <a:solidFill>
            <a:schemeClr val="bg1"/>
          </a:solidFill>
          <a:ln w="9525">
            <a:noFill/>
            <a:miter lim="800000"/>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 Tolerant Church</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Rev. 2:18-29</a:t>
            </a:r>
          </a:p>
        </p:txBody>
      </p:sp>
      <p:sp>
        <p:nvSpPr>
          <p:cNvPr id="114692" name="Text Box 4"/>
          <p:cNvSpPr txBox="1">
            <a:spLocks noChangeArrowheads="1"/>
          </p:cNvSpPr>
          <p:nvPr/>
        </p:nvSpPr>
        <p:spPr bwMode="auto">
          <a:xfrm>
            <a:off x="3135895" y="1828800"/>
            <a:ext cx="5920210" cy="3046988"/>
          </a:xfrm>
          <a:prstGeom prst="rect">
            <a:avLst/>
          </a:prstGeom>
          <a:solidFill>
            <a:schemeClr val="bg1"/>
          </a:solidFill>
          <a:ln>
            <a:noFill/>
          </a:ln>
          <a:effectLst/>
          <a:extLst/>
        </p:spPr>
        <p:txBody>
          <a:bodyPr wrap="none">
            <a:spAutoFit/>
          </a:bodyPr>
          <a:lstStyle/>
          <a:p>
            <a:pPr marL="571500" marR="0" lvl="0" indent="-571500" algn="l" defTabSz="914400" rtl="0" eaLnBrk="0" fontAlgn="base" latinLnBrk="0" hangingPunct="0">
              <a:lnSpc>
                <a:spcPct val="120000"/>
              </a:lnSpc>
              <a:spcBef>
                <a:spcPct val="0"/>
              </a:spcBef>
              <a:spcAft>
                <a:spcPct val="0"/>
              </a:spcAft>
              <a:buClrTx/>
              <a:buSzTx/>
              <a:buFont typeface="+mj-lt"/>
              <a:buAutoNum type="romanUcPeriod"/>
              <a:tabLst/>
              <a:defRPr/>
            </a:pPr>
            <a:r>
              <a:rPr kumimoji="0" lang="en-US" altLang="en-US"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Messenger (vv. 18, 23)</a:t>
            </a:r>
          </a:p>
          <a:p>
            <a:pPr marL="571500" marR="0" lvl="0" indent="-571500" algn="l" defTabSz="914400" rtl="0" eaLnBrk="0" fontAlgn="base" latinLnBrk="0" hangingPunct="0">
              <a:lnSpc>
                <a:spcPct val="120000"/>
              </a:lnSpc>
              <a:spcBef>
                <a:spcPct val="0"/>
              </a:spcBef>
              <a:spcAft>
                <a:spcPct val="0"/>
              </a:spcAft>
              <a:buClrTx/>
              <a:buSzTx/>
              <a:buFont typeface="+mj-lt"/>
              <a:buAutoNum type="romanUcPeriod"/>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Strength (v. 19)</a:t>
            </a:r>
          </a:p>
          <a:p>
            <a:pPr marL="571500" marR="0" lvl="0" indent="-571500" algn="l" defTabSz="914400" rtl="0" eaLnBrk="0" fontAlgn="base" latinLnBrk="0" hangingPunct="0">
              <a:lnSpc>
                <a:spcPct val="120000"/>
              </a:lnSpc>
              <a:spcBef>
                <a:spcPct val="0"/>
              </a:spcBef>
              <a:spcAft>
                <a:spcPct val="0"/>
              </a:spcAft>
              <a:buClrTx/>
              <a:buSzTx/>
              <a:buFont typeface="+mj-lt"/>
              <a:buAutoNum type="romanUcPeriod"/>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Weakness (v. 20)</a:t>
            </a:r>
          </a:p>
          <a:p>
            <a:pPr marL="571500" marR="0" lvl="0" indent="-571500" algn="l" defTabSz="914400" rtl="0" eaLnBrk="0" fontAlgn="base" latinLnBrk="0" hangingPunct="0">
              <a:lnSpc>
                <a:spcPct val="120000"/>
              </a:lnSpc>
              <a:spcBef>
                <a:spcPct val="0"/>
              </a:spcBef>
              <a:spcAft>
                <a:spcPct val="0"/>
              </a:spcAft>
              <a:buClrTx/>
              <a:buSzTx/>
              <a:buFont typeface="+mj-lt"/>
              <a:buAutoNum type="romanUcPeriod"/>
              <a:tabLst/>
              <a:defRPr/>
            </a:pPr>
            <a:r>
              <a:rPr kumimoji="0" lang="en-US" altLang="en-US"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Warning (vv. 21-23)</a:t>
            </a:r>
          </a:p>
          <a:p>
            <a:pPr marL="571500" marR="0" lvl="0" indent="-571500" algn="l" defTabSz="914400" rtl="0" eaLnBrk="0" fontAlgn="base" latinLnBrk="0" hangingPunct="0">
              <a:lnSpc>
                <a:spcPct val="120000"/>
              </a:lnSpc>
              <a:spcBef>
                <a:spcPct val="0"/>
              </a:spcBef>
              <a:spcAft>
                <a:spcPct val="0"/>
              </a:spcAft>
              <a:buClrTx/>
              <a:buSzTx/>
              <a:buFont typeface="+mj-lt"/>
              <a:buAutoNum type="romanUcPeriod"/>
              <a:tabLst/>
              <a:defRPr/>
            </a:pPr>
            <a:r>
              <a:rPr kumimoji="0" lang="en-US" altLang="en-US"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Assurance (vv. 24-29)</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2:18-29</a:t>
            </a:r>
          </a:p>
        </p:txBody>
      </p:sp>
      <p:sp>
        <p:nvSpPr>
          <p:cNvPr id="2" name="Slide Number Placeholder 1">
            <a:extLst>
              <a:ext uri="{FF2B5EF4-FFF2-40B4-BE49-F238E27FC236}">
                <a16:creationId xmlns:a16="http://schemas.microsoft.com/office/drawing/2014/main" id="{133D4C2B-C514-4047-A353-72415B77674C}"/>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8789462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4692">
                                            <p:bg/>
                                          </p:spTgt>
                                        </p:tgtEl>
                                        <p:attrNameLst>
                                          <p:attrName>style.visibility</p:attrName>
                                        </p:attrNameLst>
                                      </p:cBhvr>
                                      <p:to>
                                        <p:strVal val="visible"/>
                                      </p:to>
                                    </p:set>
                                    <p:animEffect transition="in" filter="fade">
                                      <p:cBhvr>
                                        <p:cTn id="7" dur="1000"/>
                                        <p:tgtEl>
                                          <p:spTgt spid="114692">
                                            <p:bg/>
                                          </p:spTgt>
                                        </p:tgtEl>
                                      </p:cBhvr>
                                    </p:animEffect>
                                    <p:anim calcmode="lin" valueType="num">
                                      <p:cBhvr>
                                        <p:cTn id="8" dur="1000" fill="hold"/>
                                        <p:tgtEl>
                                          <p:spTgt spid="114692">
                                            <p:bg/>
                                          </p:spTgt>
                                        </p:tgtEl>
                                        <p:attrNameLst>
                                          <p:attrName>ppt_x</p:attrName>
                                        </p:attrNameLst>
                                      </p:cBhvr>
                                      <p:tavLst>
                                        <p:tav tm="0">
                                          <p:val>
                                            <p:strVal val="#ppt_x"/>
                                          </p:val>
                                        </p:tav>
                                        <p:tav tm="100000">
                                          <p:val>
                                            <p:strVal val="#ppt_x"/>
                                          </p:val>
                                        </p:tav>
                                      </p:tavLst>
                                    </p:anim>
                                    <p:anim calcmode="lin" valueType="num">
                                      <p:cBhvr>
                                        <p:cTn id="9" dur="1000" fill="hold"/>
                                        <p:tgtEl>
                                          <p:spTgt spid="114692">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4692">
                                            <p:txEl>
                                              <p:pRg st="0" end="0"/>
                                            </p:txEl>
                                          </p:spTgt>
                                        </p:tgtEl>
                                        <p:attrNameLst>
                                          <p:attrName>style.visibility</p:attrName>
                                        </p:attrNameLst>
                                      </p:cBhvr>
                                      <p:to>
                                        <p:strVal val="visible"/>
                                      </p:to>
                                    </p:set>
                                    <p:animEffect transition="in" filter="fade">
                                      <p:cBhvr>
                                        <p:cTn id="12" dur="1000"/>
                                        <p:tgtEl>
                                          <p:spTgt spid="114692">
                                            <p:txEl>
                                              <p:pRg st="0" end="0"/>
                                            </p:txEl>
                                          </p:spTgt>
                                        </p:tgtEl>
                                      </p:cBhvr>
                                    </p:animEffect>
                                    <p:anim calcmode="lin" valueType="num">
                                      <p:cBhvr>
                                        <p:cTn id="13" dur="1000" fill="hold"/>
                                        <p:tgtEl>
                                          <p:spTgt spid="11469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14692">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14692">
                                            <p:txEl>
                                              <p:pRg st="1" end="1"/>
                                            </p:txEl>
                                          </p:spTgt>
                                        </p:tgtEl>
                                        <p:attrNameLst>
                                          <p:attrName>style.visibility</p:attrName>
                                        </p:attrNameLst>
                                      </p:cBhvr>
                                      <p:to>
                                        <p:strVal val="visible"/>
                                      </p:to>
                                    </p:set>
                                    <p:animEffect transition="in" filter="fade">
                                      <p:cBhvr>
                                        <p:cTn id="17" dur="1000"/>
                                        <p:tgtEl>
                                          <p:spTgt spid="114692">
                                            <p:txEl>
                                              <p:pRg st="1" end="1"/>
                                            </p:txEl>
                                          </p:spTgt>
                                        </p:tgtEl>
                                      </p:cBhvr>
                                    </p:animEffect>
                                    <p:anim calcmode="lin" valueType="num">
                                      <p:cBhvr>
                                        <p:cTn id="18" dur="1000" fill="hold"/>
                                        <p:tgtEl>
                                          <p:spTgt spid="11469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114692">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14692">
                                            <p:txEl>
                                              <p:pRg st="2" end="2"/>
                                            </p:txEl>
                                          </p:spTgt>
                                        </p:tgtEl>
                                        <p:attrNameLst>
                                          <p:attrName>style.visibility</p:attrName>
                                        </p:attrNameLst>
                                      </p:cBhvr>
                                      <p:to>
                                        <p:strVal val="visible"/>
                                      </p:to>
                                    </p:set>
                                    <p:animEffect transition="in" filter="fade">
                                      <p:cBhvr>
                                        <p:cTn id="22" dur="1000"/>
                                        <p:tgtEl>
                                          <p:spTgt spid="114692">
                                            <p:txEl>
                                              <p:pRg st="2" end="2"/>
                                            </p:txEl>
                                          </p:spTgt>
                                        </p:tgtEl>
                                      </p:cBhvr>
                                    </p:animEffect>
                                    <p:anim calcmode="lin" valueType="num">
                                      <p:cBhvr>
                                        <p:cTn id="23" dur="1000" fill="hold"/>
                                        <p:tgtEl>
                                          <p:spTgt spid="114692">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114692">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14692">
                                            <p:txEl>
                                              <p:pRg st="3" end="3"/>
                                            </p:txEl>
                                          </p:spTgt>
                                        </p:tgtEl>
                                        <p:attrNameLst>
                                          <p:attrName>style.visibility</p:attrName>
                                        </p:attrNameLst>
                                      </p:cBhvr>
                                      <p:to>
                                        <p:strVal val="visible"/>
                                      </p:to>
                                    </p:set>
                                    <p:animEffect transition="in" filter="fade">
                                      <p:cBhvr>
                                        <p:cTn id="27" dur="1000"/>
                                        <p:tgtEl>
                                          <p:spTgt spid="114692">
                                            <p:txEl>
                                              <p:pRg st="3" end="3"/>
                                            </p:txEl>
                                          </p:spTgt>
                                        </p:tgtEl>
                                      </p:cBhvr>
                                    </p:animEffect>
                                    <p:anim calcmode="lin" valueType="num">
                                      <p:cBhvr>
                                        <p:cTn id="28" dur="1000" fill="hold"/>
                                        <p:tgtEl>
                                          <p:spTgt spid="114692">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11469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14692">
                                            <p:txEl>
                                              <p:pRg st="4" end="4"/>
                                            </p:txEl>
                                          </p:spTgt>
                                        </p:tgtEl>
                                        <p:attrNameLst>
                                          <p:attrName>style.visibility</p:attrName>
                                        </p:attrNameLst>
                                      </p:cBhvr>
                                      <p:to>
                                        <p:strVal val="visible"/>
                                      </p:to>
                                    </p:set>
                                    <p:animEffect transition="in" filter="fade">
                                      <p:cBhvr>
                                        <p:cTn id="34" dur="1000"/>
                                        <p:tgtEl>
                                          <p:spTgt spid="114692">
                                            <p:txEl>
                                              <p:pRg st="4" end="4"/>
                                            </p:txEl>
                                          </p:spTgt>
                                        </p:tgtEl>
                                      </p:cBhvr>
                                    </p:animEffect>
                                    <p:anim calcmode="lin" valueType="num">
                                      <p:cBhvr>
                                        <p:cTn id="35" dur="1000" fill="hold"/>
                                        <p:tgtEl>
                                          <p:spTgt spid="114692">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11469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2" grpId="0" uiExpand="1" build="allAtOnce"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ChangeArrowheads="1"/>
          </p:cNvSpPr>
          <p:nvPr/>
        </p:nvSpPr>
        <p:spPr bwMode="auto">
          <a:xfrm>
            <a:off x="2057400" y="736601"/>
            <a:ext cx="8077200" cy="646331"/>
          </a:xfrm>
          <a:prstGeom prst="rect">
            <a:avLst/>
          </a:prstGeom>
          <a:solidFill>
            <a:schemeClr val="bg1"/>
          </a:solidFill>
          <a:ln w="9525">
            <a:noFill/>
            <a:miter lim="800000"/>
            <a:headEnd/>
            <a:tailEnd/>
          </a:ln>
          <a:effectLst/>
          <a:extLst/>
        </p:spPr>
        <p:txBody>
          <a:bodyPr>
            <a:spAutoFit/>
          </a:bodyPr>
          <a:lstStyle/>
          <a:p>
            <a:pPr marL="857250" marR="0" lvl="0" indent="-857250" algn="ctr" defTabSz="914400" rtl="0" eaLnBrk="0" fontAlgn="base" latinLnBrk="0" hangingPunct="0">
              <a:lnSpc>
                <a:spcPct val="100000"/>
              </a:lnSpc>
              <a:spcBef>
                <a:spcPct val="0"/>
              </a:spcBef>
              <a:spcAft>
                <a:spcPct val="0"/>
              </a:spcAft>
              <a:buClrTx/>
              <a:buSzTx/>
              <a:buFont typeface="+mj-lt"/>
              <a:buAutoNum type="romanUcPeriod" startAt="5"/>
              <a:tabLst/>
              <a:defRPr/>
            </a:pPr>
            <a:r>
              <a:rPr kumimoji="0" lang="en-US" altLang="en-US" sz="3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Assurance (vv. 24-29)</a:t>
            </a:r>
          </a:p>
        </p:txBody>
      </p:sp>
      <p:sp>
        <p:nvSpPr>
          <p:cNvPr id="147460" name="Text Box 4"/>
          <p:cNvSpPr txBox="1">
            <a:spLocks noChangeArrowheads="1"/>
          </p:cNvSpPr>
          <p:nvPr/>
        </p:nvSpPr>
        <p:spPr bwMode="auto">
          <a:xfrm>
            <a:off x="2075145" y="1981200"/>
            <a:ext cx="8059455" cy="2289858"/>
          </a:xfrm>
          <a:prstGeom prst="rect">
            <a:avLst/>
          </a:prstGeom>
          <a:solidFill>
            <a:schemeClr val="bg1"/>
          </a:solidFill>
          <a:ln>
            <a:noFill/>
          </a:ln>
          <a:effectLst/>
          <a:extLst/>
        </p:spPr>
        <p:txBody>
          <a:bodyPr wrap="square">
            <a:spAutoFit/>
          </a:bodyPr>
          <a:lstStyle>
            <a:lvl1pPr defTabSz="457200">
              <a:defRPr sz="2400">
                <a:solidFill>
                  <a:schemeClr val="tx1"/>
                </a:solidFill>
                <a:latin typeface="Times New Roman" panose="02020603050405020304" pitchFamily="18" charset="0"/>
              </a:defRPr>
            </a:lvl1pPr>
            <a:lvl2pPr defTabSz="457200">
              <a:defRPr sz="2400">
                <a:solidFill>
                  <a:schemeClr val="tx1"/>
                </a:solidFill>
                <a:latin typeface="Times New Roman" panose="02020603050405020304" pitchFamily="18" charset="0"/>
              </a:defRPr>
            </a:lvl2pPr>
            <a:lvl3pPr defTabSz="457200">
              <a:defRPr sz="2400">
                <a:solidFill>
                  <a:schemeClr val="tx1"/>
                </a:solidFill>
                <a:latin typeface="Times New Roman" panose="02020603050405020304" pitchFamily="18" charset="0"/>
              </a:defRPr>
            </a:lvl3pPr>
            <a:lvl4pPr defTabSz="457200">
              <a:defRPr sz="2400">
                <a:solidFill>
                  <a:schemeClr val="tx1"/>
                </a:solidFill>
                <a:latin typeface="Times New Roman" panose="02020603050405020304" pitchFamily="18" charset="0"/>
              </a:defRPr>
            </a:lvl4pPr>
            <a:lvl5pPr defTabSz="457200">
              <a:defRPr sz="2400">
                <a:solidFill>
                  <a:schemeClr val="tx1"/>
                </a:solidFill>
                <a:latin typeface="Times New Roman" panose="02020603050405020304" pitchFamily="18" charset="0"/>
              </a:defRPr>
            </a:lvl5pPr>
            <a:lvl6pPr defTabSz="457200" eaLnBrk="0" fontAlgn="base" hangingPunct="0">
              <a:spcBef>
                <a:spcPct val="0"/>
              </a:spcBef>
              <a:spcAft>
                <a:spcPct val="0"/>
              </a:spcAft>
              <a:defRPr sz="2400">
                <a:solidFill>
                  <a:schemeClr val="tx1"/>
                </a:solidFill>
                <a:latin typeface="Times New Roman" panose="02020603050405020304" pitchFamily="18" charset="0"/>
              </a:defRPr>
            </a:lvl6pPr>
            <a:lvl7pPr defTabSz="457200" eaLnBrk="0" fontAlgn="base" hangingPunct="0">
              <a:spcBef>
                <a:spcPct val="0"/>
              </a:spcBef>
              <a:spcAft>
                <a:spcPct val="0"/>
              </a:spcAft>
              <a:defRPr sz="2400">
                <a:solidFill>
                  <a:schemeClr val="tx1"/>
                </a:solidFill>
                <a:latin typeface="Times New Roman" panose="02020603050405020304" pitchFamily="18" charset="0"/>
              </a:defRPr>
            </a:lvl7pPr>
            <a:lvl8pPr defTabSz="457200" eaLnBrk="0" fontAlgn="base" hangingPunct="0">
              <a:spcBef>
                <a:spcPct val="0"/>
              </a:spcBef>
              <a:spcAft>
                <a:spcPct val="0"/>
              </a:spcAft>
              <a:defRPr sz="2400">
                <a:solidFill>
                  <a:schemeClr val="tx1"/>
                </a:solidFill>
                <a:latin typeface="Times New Roman" panose="02020603050405020304" pitchFamily="18" charset="0"/>
              </a:defRPr>
            </a:lvl8pPr>
            <a:lvl9pPr defTabSz="457200" eaLnBrk="0" fontAlgn="base" hangingPunct="0">
              <a:spcBef>
                <a:spcPct val="0"/>
              </a:spcBef>
              <a:spcAft>
                <a:spcPct val="0"/>
              </a:spcAft>
              <a:defRPr sz="2400">
                <a:solidFill>
                  <a:schemeClr val="tx1"/>
                </a:solidFill>
                <a:latin typeface="Times New Roman" panose="02020603050405020304" pitchFamily="18" charset="0"/>
              </a:defRPr>
            </a:lvl9pPr>
          </a:lstStyle>
          <a:p>
            <a:pPr marL="514350" marR="0" lvl="0" indent="-514350" algn="l" defTabSz="457200" rtl="0" eaLnBrk="0" fontAlgn="base" latinLnBrk="0" hangingPunct="0">
              <a:lnSpc>
                <a:spcPct val="90000"/>
              </a:lnSpc>
              <a:spcBef>
                <a:spcPct val="500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All do not compromise or sin </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 24)</a:t>
            </a:r>
          </a:p>
          <a:p>
            <a:pPr marL="514350" marR="0" lvl="0" indent="-514350" algn="l" defTabSz="457200" rtl="0" eaLnBrk="0" fontAlgn="base" latinLnBrk="0" hangingPunct="0">
              <a:lnSpc>
                <a:spcPct val="90000"/>
              </a:lnSpc>
              <a:spcBef>
                <a:spcPct val="500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Lord knows and understands </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24)</a:t>
            </a:r>
          </a:p>
          <a:p>
            <a:pPr marL="514350" marR="0" lvl="0" indent="-514350" algn="l" defTabSz="457200" rtl="0" eaLnBrk="0" fontAlgn="base" latinLnBrk="0" hangingPunct="0">
              <a:lnSpc>
                <a:spcPct val="90000"/>
              </a:lnSpc>
              <a:spcBef>
                <a:spcPct val="500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Can endure &amp; overcome</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(vv. 25-26a)</a:t>
            </a:r>
          </a:p>
          <a:p>
            <a:pPr marL="514350" marR="0" lvl="0" indent="-514350" algn="l" defTabSz="457200" rtl="0" eaLnBrk="0" fontAlgn="base" latinLnBrk="0" hangingPunct="0">
              <a:lnSpc>
                <a:spcPct val="90000"/>
              </a:lnSpc>
              <a:spcBef>
                <a:spcPct val="500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Rewarded</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(vv. 26b-29)</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2:18-29</a:t>
            </a:r>
          </a:p>
        </p:txBody>
      </p:sp>
      <p:sp>
        <p:nvSpPr>
          <p:cNvPr id="2" name="Slide Number Placeholder 1">
            <a:extLst>
              <a:ext uri="{FF2B5EF4-FFF2-40B4-BE49-F238E27FC236}">
                <a16:creationId xmlns:a16="http://schemas.microsoft.com/office/drawing/2014/main" id="{BB3DDC78-7E15-497E-9CFA-1BDB6D382777}"/>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2400177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7460">
                                            <p:bg/>
                                          </p:spTgt>
                                        </p:tgtEl>
                                        <p:attrNameLst>
                                          <p:attrName>style.visibility</p:attrName>
                                        </p:attrNameLst>
                                      </p:cBhvr>
                                      <p:to>
                                        <p:strVal val="visible"/>
                                      </p:to>
                                    </p:set>
                                    <p:animEffect transition="in" filter="fade">
                                      <p:cBhvr>
                                        <p:cTn id="7" dur="1000"/>
                                        <p:tgtEl>
                                          <p:spTgt spid="147460">
                                            <p:bg/>
                                          </p:spTgt>
                                        </p:tgtEl>
                                      </p:cBhvr>
                                    </p:animEffect>
                                    <p:anim calcmode="lin" valueType="num">
                                      <p:cBhvr>
                                        <p:cTn id="8" dur="1000" fill="hold"/>
                                        <p:tgtEl>
                                          <p:spTgt spid="147460">
                                            <p:bg/>
                                          </p:spTgt>
                                        </p:tgtEl>
                                        <p:attrNameLst>
                                          <p:attrName>ppt_x</p:attrName>
                                        </p:attrNameLst>
                                      </p:cBhvr>
                                      <p:tavLst>
                                        <p:tav tm="0">
                                          <p:val>
                                            <p:strVal val="#ppt_x"/>
                                          </p:val>
                                        </p:tav>
                                        <p:tav tm="100000">
                                          <p:val>
                                            <p:strVal val="#ppt_x"/>
                                          </p:val>
                                        </p:tav>
                                      </p:tavLst>
                                    </p:anim>
                                    <p:anim calcmode="lin" valueType="num">
                                      <p:cBhvr>
                                        <p:cTn id="9" dur="1000" fill="hold"/>
                                        <p:tgtEl>
                                          <p:spTgt spid="147460">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47460">
                                            <p:txEl>
                                              <p:pRg st="0" end="0"/>
                                            </p:txEl>
                                          </p:spTgt>
                                        </p:tgtEl>
                                        <p:attrNameLst>
                                          <p:attrName>style.visibility</p:attrName>
                                        </p:attrNameLst>
                                      </p:cBhvr>
                                      <p:to>
                                        <p:strVal val="visible"/>
                                      </p:to>
                                    </p:set>
                                    <p:animEffect transition="in" filter="fade">
                                      <p:cBhvr>
                                        <p:cTn id="14" dur="1000"/>
                                        <p:tgtEl>
                                          <p:spTgt spid="147460">
                                            <p:txEl>
                                              <p:pRg st="0" end="0"/>
                                            </p:txEl>
                                          </p:spTgt>
                                        </p:tgtEl>
                                      </p:cBhvr>
                                    </p:animEffect>
                                    <p:anim calcmode="lin" valueType="num">
                                      <p:cBhvr>
                                        <p:cTn id="15" dur="1000" fill="hold"/>
                                        <p:tgtEl>
                                          <p:spTgt spid="14746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4746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47460">
                                            <p:txEl>
                                              <p:pRg st="1" end="1"/>
                                            </p:txEl>
                                          </p:spTgt>
                                        </p:tgtEl>
                                        <p:attrNameLst>
                                          <p:attrName>style.visibility</p:attrName>
                                        </p:attrNameLst>
                                      </p:cBhvr>
                                      <p:to>
                                        <p:strVal val="visible"/>
                                      </p:to>
                                    </p:set>
                                    <p:animEffect transition="in" filter="fade">
                                      <p:cBhvr>
                                        <p:cTn id="21" dur="1000"/>
                                        <p:tgtEl>
                                          <p:spTgt spid="147460">
                                            <p:txEl>
                                              <p:pRg st="1" end="1"/>
                                            </p:txEl>
                                          </p:spTgt>
                                        </p:tgtEl>
                                      </p:cBhvr>
                                    </p:animEffect>
                                    <p:anim calcmode="lin" valueType="num">
                                      <p:cBhvr>
                                        <p:cTn id="22" dur="1000" fill="hold"/>
                                        <p:tgtEl>
                                          <p:spTgt spid="147460">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4746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47460">
                                            <p:txEl>
                                              <p:pRg st="2" end="2"/>
                                            </p:txEl>
                                          </p:spTgt>
                                        </p:tgtEl>
                                        <p:attrNameLst>
                                          <p:attrName>style.visibility</p:attrName>
                                        </p:attrNameLst>
                                      </p:cBhvr>
                                      <p:to>
                                        <p:strVal val="visible"/>
                                      </p:to>
                                    </p:set>
                                    <p:animEffect transition="in" filter="fade">
                                      <p:cBhvr>
                                        <p:cTn id="28" dur="1000"/>
                                        <p:tgtEl>
                                          <p:spTgt spid="147460">
                                            <p:txEl>
                                              <p:pRg st="2" end="2"/>
                                            </p:txEl>
                                          </p:spTgt>
                                        </p:tgtEl>
                                      </p:cBhvr>
                                    </p:animEffect>
                                    <p:anim calcmode="lin" valueType="num">
                                      <p:cBhvr>
                                        <p:cTn id="29" dur="1000" fill="hold"/>
                                        <p:tgtEl>
                                          <p:spTgt spid="147460">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4746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47460">
                                            <p:txEl>
                                              <p:pRg st="3" end="3"/>
                                            </p:txEl>
                                          </p:spTgt>
                                        </p:tgtEl>
                                        <p:attrNameLst>
                                          <p:attrName>style.visibility</p:attrName>
                                        </p:attrNameLst>
                                      </p:cBhvr>
                                      <p:to>
                                        <p:strVal val="visible"/>
                                      </p:to>
                                    </p:set>
                                    <p:animEffect transition="in" filter="fade">
                                      <p:cBhvr>
                                        <p:cTn id="35" dur="1000"/>
                                        <p:tgtEl>
                                          <p:spTgt spid="147460">
                                            <p:txEl>
                                              <p:pRg st="3" end="3"/>
                                            </p:txEl>
                                          </p:spTgt>
                                        </p:tgtEl>
                                      </p:cBhvr>
                                    </p:animEffect>
                                    <p:anim calcmode="lin" valueType="num">
                                      <p:cBhvr>
                                        <p:cTn id="36" dur="1000" fill="hold"/>
                                        <p:tgtEl>
                                          <p:spTgt spid="147460">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4746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0"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02" name="Text Box 34"/>
          <p:cNvSpPr txBox="1">
            <a:spLocks noChangeArrowheads="1"/>
          </p:cNvSpPr>
          <p:nvPr/>
        </p:nvSpPr>
        <p:spPr bwMode="auto">
          <a:xfrm>
            <a:off x="3048000" y="2590800"/>
            <a:ext cx="7467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endParaRPr kumimoji="0" lang="en-US" alt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mn-ea"/>
              <a:cs typeface="+mn-cs"/>
            </a:endParaRPr>
          </a:p>
        </p:txBody>
      </p:sp>
      <p:sp>
        <p:nvSpPr>
          <p:cNvPr id="2" name="Slide Number Placeholder 1">
            <a:extLst>
              <a:ext uri="{FF2B5EF4-FFF2-40B4-BE49-F238E27FC236}">
                <a16:creationId xmlns:a16="http://schemas.microsoft.com/office/drawing/2014/main" id="{5E439114-543F-4A6C-BFA5-5B59836857D3}"/>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6" name="Oval 43">
            <a:extLst>
              <a:ext uri="{FF2B5EF4-FFF2-40B4-BE49-F238E27FC236}">
                <a16:creationId xmlns:a16="http://schemas.microsoft.com/office/drawing/2014/main" id="{C4907F73-47B1-4515-8088-438AB60A8014}"/>
              </a:ext>
            </a:extLst>
          </p:cNvPr>
          <p:cNvSpPr>
            <a:spLocks noChangeArrowheads="1"/>
          </p:cNvSpPr>
          <p:nvPr/>
        </p:nvSpPr>
        <p:spPr bwMode="auto">
          <a:xfrm>
            <a:off x="2133600" y="1219200"/>
            <a:ext cx="7848600" cy="3276600"/>
          </a:xfrm>
          <a:prstGeom prst="rect">
            <a:avLst/>
          </a:prstGeom>
          <a:solidFill>
            <a:schemeClr val="bg1"/>
          </a:solidFill>
          <a:ln w="9525">
            <a:no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QUESTIONS</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4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8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Lesson 6</a:t>
            </a:r>
            <a:endParaRPr kumimoji="0" lang="en-US" altLang="en-US" sz="4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172079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2057400" y="591205"/>
            <a:ext cx="8001000" cy="1143000"/>
          </a:xfrm>
          <a:prstGeom prst="rect">
            <a:avLst/>
          </a:prstGeom>
          <a:solidFill>
            <a:schemeClr val="bg1"/>
          </a:solidFill>
          <a:ln>
            <a:noFill/>
          </a:ln>
          <a:effectLs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“Letter to the Church at Thyatira”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400" b="0"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Church That Was Tolerant</a:t>
            </a:r>
          </a:p>
        </p:txBody>
      </p:sp>
      <p:sp>
        <p:nvSpPr>
          <p:cNvPr id="7" name="TextBox 6"/>
          <p:cNvSpPr txBox="1"/>
          <p:nvPr/>
        </p:nvSpPr>
        <p:spPr>
          <a:xfrm>
            <a:off x="2057400" y="1981200"/>
            <a:ext cx="8077200" cy="3539430"/>
          </a:xfrm>
          <a:prstGeom prst="rect">
            <a:avLst/>
          </a:prstGeom>
          <a:solidFill>
            <a:schemeClr val="bg1"/>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Key Verse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Revelation 2:20 </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Nevertheless I have a few things against you, because you allow that woman Jezebel, who calls herself a prophetess, to teach and seduce My servants to commit sexual immorality and eat things sacrificed to idols.</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2:18-29</a:t>
            </a:r>
          </a:p>
        </p:txBody>
      </p:sp>
      <p:sp>
        <p:nvSpPr>
          <p:cNvPr id="2" name="Slide Number Placeholder 1">
            <a:extLst>
              <a:ext uri="{FF2B5EF4-FFF2-40B4-BE49-F238E27FC236}">
                <a16:creationId xmlns:a16="http://schemas.microsoft.com/office/drawing/2014/main" id="{0C4625DB-8D1E-4016-AA23-949F7AEC31A8}"/>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7932338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2133600" y="743635"/>
            <a:ext cx="8001001" cy="1277273"/>
          </a:xfrm>
          <a:prstGeom prst="rect">
            <a:avLst/>
          </a:prstGeom>
          <a:solidFill>
            <a:schemeClr val="bg1"/>
          </a:solidFill>
          <a:ln>
            <a:noFill/>
          </a:ln>
          <a:effectLst/>
          <a:extLst/>
        </p:spPr>
        <p:txBody>
          <a:bodyPr wrap="square">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3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Church At Thyatira</a:t>
            </a:r>
          </a:p>
          <a:p>
            <a:pPr marL="0" marR="0" lvl="0" indent="0" algn="ctr" defTabSz="914400" rtl="0" eaLnBrk="0" fontAlgn="base" latinLnBrk="0" hangingPunct="0">
              <a:lnSpc>
                <a:spcPct val="100000"/>
              </a:lnSpc>
              <a:spcBef>
                <a:spcPts val="600"/>
              </a:spcBef>
              <a:spcAft>
                <a:spcPct val="0"/>
              </a:spcAft>
              <a:buClrTx/>
              <a:buSzTx/>
              <a:buFontTx/>
              <a:buNone/>
              <a:tabLst/>
              <a:defRPr/>
            </a:pPr>
            <a:r>
              <a:rPr kumimoji="0" lang="en-US" altLang="en-US" sz="3600" b="1"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(Rev. 2:18-29)</a:t>
            </a:r>
          </a:p>
        </p:txBody>
      </p:sp>
      <p:sp>
        <p:nvSpPr>
          <p:cNvPr id="18437" name="Text Box 5"/>
          <p:cNvSpPr txBox="1">
            <a:spLocks noChangeArrowheads="1"/>
          </p:cNvSpPr>
          <p:nvPr/>
        </p:nvSpPr>
        <p:spPr bwMode="auto">
          <a:xfrm>
            <a:off x="2133600" y="2209801"/>
            <a:ext cx="8001001" cy="954107"/>
          </a:xfrm>
          <a:prstGeom prst="rect">
            <a:avLst/>
          </a:prstGeom>
          <a:solidFill>
            <a:schemeClr val="bg1"/>
          </a:solidFill>
          <a:ln>
            <a:noFill/>
          </a:ln>
          <a:effectLst/>
          <a:extLst/>
        </p:spPr>
        <p:txBody>
          <a:bodyPr wrap="square">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Get a letter – You have allowed the wicked to do their work!</a:t>
            </a:r>
          </a:p>
        </p:txBody>
      </p:sp>
      <p:sp>
        <p:nvSpPr>
          <p:cNvPr id="18443" name="Text Box 11"/>
          <p:cNvSpPr txBox="1">
            <a:spLocks noChangeArrowheads="1"/>
          </p:cNvSpPr>
          <p:nvPr/>
        </p:nvSpPr>
        <p:spPr bwMode="auto">
          <a:xfrm>
            <a:off x="6324600" y="3847335"/>
            <a:ext cx="3810000" cy="1446550"/>
          </a:xfrm>
          <a:prstGeom prst="rect">
            <a:avLst/>
          </a:prstGeom>
          <a:solidFill>
            <a:schemeClr val="bg2"/>
          </a:solidFill>
          <a:ln>
            <a:solidFill>
              <a:schemeClr val="tx1"/>
            </a:solidFill>
          </a:ln>
          <a:effectLst/>
          <a:extLst/>
        </p:spPr>
        <p:txBody>
          <a:bodyPr wrap="square" anchor="ctr">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4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Church That Was Tolerant</a:t>
            </a:r>
          </a:p>
        </p:txBody>
      </p:sp>
      <p:sp>
        <p:nvSpPr>
          <p:cNvPr id="2" name="Folded Corner 1"/>
          <p:cNvSpPr/>
          <p:nvPr/>
        </p:nvSpPr>
        <p:spPr bwMode="auto">
          <a:xfrm rot="20823480">
            <a:off x="2601379" y="3526065"/>
            <a:ext cx="2589511" cy="2463648"/>
          </a:xfrm>
          <a:prstGeom prst="foldedCorner">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Dear Thyatira,</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 have a few things against you.</a:t>
            </a:r>
          </a:p>
        </p:txBody>
      </p:sp>
      <p:sp>
        <p:nvSpPr>
          <p:cNvPr id="3" name="Slide Number Placeholder 2">
            <a:extLst>
              <a:ext uri="{FF2B5EF4-FFF2-40B4-BE49-F238E27FC236}">
                <a16:creationId xmlns:a16="http://schemas.microsoft.com/office/drawing/2014/main" id="{7AFB8E69-38B7-4FB3-A3A2-8472B65A399C}"/>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2184497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8443"/>
                                        </p:tgtEl>
                                        <p:attrNameLst>
                                          <p:attrName>style.visibility</p:attrName>
                                        </p:attrNameLst>
                                      </p:cBhvr>
                                      <p:to>
                                        <p:strVal val="visible"/>
                                      </p:to>
                                    </p:set>
                                    <p:animEffect transition="in" filter="randombar(horizontal)">
                                      <p:cBhvr>
                                        <p:cTn id="7" dur="500"/>
                                        <p:tgtEl>
                                          <p:spTgt spid="18443"/>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randombar(horizont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3" grpId="0" animBg="1"/>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9" name="Text Box 5"/>
          <p:cNvSpPr txBox="1">
            <a:spLocks noChangeArrowheads="1"/>
          </p:cNvSpPr>
          <p:nvPr/>
        </p:nvSpPr>
        <p:spPr bwMode="auto">
          <a:xfrm>
            <a:off x="4343400" y="2330788"/>
            <a:ext cx="5334000" cy="2043113"/>
          </a:xfrm>
          <a:prstGeom prst="rect">
            <a:avLst/>
          </a:prstGeom>
          <a:solidFill>
            <a:schemeClr val="bg1"/>
          </a:solidFill>
          <a:ln w="28575">
            <a:noFill/>
            <a:miter lim="800000"/>
            <a:headEnd/>
            <a:tailEnd/>
          </a:ln>
          <a:effectLst/>
          <a:extLst/>
        </p:spPr>
        <p:txBody>
          <a:bodyPr>
            <a:spAutoFit/>
          </a:bodyPr>
          <a:lstStyle>
            <a:lvl1pPr>
              <a:tabLst>
                <a:tab pos="228600" algn="l"/>
              </a:tabLst>
              <a:defRPr sz="2400">
                <a:solidFill>
                  <a:schemeClr val="tx1"/>
                </a:solidFill>
                <a:latin typeface="Times New Roman" panose="02020603050405020304" pitchFamily="18" charset="0"/>
              </a:defRPr>
            </a:lvl1pPr>
            <a:lvl2pPr>
              <a:tabLst>
                <a:tab pos="228600" algn="l"/>
              </a:tabLst>
              <a:defRPr sz="2400">
                <a:solidFill>
                  <a:schemeClr val="tx1"/>
                </a:solidFill>
                <a:latin typeface="Times New Roman" panose="02020603050405020304" pitchFamily="18" charset="0"/>
              </a:defRPr>
            </a:lvl2pPr>
            <a:lvl3pPr>
              <a:tabLst>
                <a:tab pos="228600" algn="l"/>
              </a:tabLst>
              <a:defRPr sz="2400">
                <a:solidFill>
                  <a:schemeClr val="tx1"/>
                </a:solidFill>
                <a:latin typeface="Times New Roman" panose="02020603050405020304" pitchFamily="18" charset="0"/>
              </a:defRPr>
            </a:lvl3pPr>
            <a:lvl4pPr>
              <a:tabLst>
                <a:tab pos="228600" algn="l"/>
              </a:tabLst>
              <a:defRPr sz="2400">
                <a:solidFill>
                  <a:schemeClr val="tx1"/>
                </a:solidFill>
                <a:latin typeface="Times New Roman" panose="02020603050405020304" pitchFamily="18" charset="0"/>
              </a:defRPr>
            </a:lvl4pPr>
            <a:lvl5pPr>
              <a:tabLst>
                <a:tab pos="2286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2286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2286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2286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228600" algn="l"/>
              </a:tabLst>
              <a:defRPr sz="2400">
                <a:solidFill>
                  <a:schemeClr val="tx1"/>
                </a:solidFill>
                <a:latin typeface="Times New Roman" panose="02020603050405020304" pitchFamily="18" charset="0"/>
              </a:defRPr>
            </a:lvl9pPr>
          </a:lstStyle>
          <a:p>
            <a:pPr marL="457200" marR="0" lvl="0" indent="-457200" algn="l" defTabSz="914400" rtl="0" eaLnBrk="0" fontAlgn="base" latinLnBrk="0" hangingPunct="0">
              <a:lnSpc>
                <a:spcPct val="100000"/>
              </a:lnSpc>
              <a:spcBef>
                <a:spcPct val="50000"/>
              </a:spcBef>
              <a:spcAft>
                <a:spcPct val="0"/>
              </a:spcAft>
              <a:buClr>
                <a:srgbClr val="E7E6E6"/>
              </a:buClr>
              <a:buSzTx/>
              <a:buFont typeface="Wingdings" panose="05000000000000000000" pitchFamily="2" charset="2"/>
              <a:buChar char="§"/>
              <a:tabLst>
                <a:tab pos="228600" algn="l"/>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Little known about the city from the text</a:t>
            </a:r>
          </a:p>
          <a:p>
            <a:pPr marL="457200" marR="0" lvl="0" indent="-457200" algn="l" defTabSz="914400" rtl="0" eaLnBrk="0" fontAlgn="base" latinLnBrk="0" hangingPunct="0">
              <a:lnSpc>
                <a:spcPct val="100000"/>
              </a:lnSpc>
              <a:spcBef>
                <a:spcPct val="50000"/>
              </a:spcBef>
              <a:spcAft>
                <a:spcPct val="0"/>
              </a:spcAft>
              <a:buClr>
                <a:srgbClr val="E7E6E6"/>
              </a:buClr>
              <a:buSzTx/>
              <a:buFont typeface="Wingdings" panose="05000000000000000000" pitchFamily="2" charset="2"/>
              <a:buChar char="§"/>
              <a:tabLst>
                <a:tab pos="228600" algn="l"/>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Lydia was from Thyatira (Acts 16:14)</a:t>
            </a:r>
          </a:p>
        </p:txBody>
      </p:sp>
      <p:sp>
        <p:nvSpPr>
          <p:cNvPr id="5" name="Rectangle 4"/>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2:18-29</a:t>
            </a:r>
          </a:p>
        </p:txBody>
      </p:sp>
      <p:sp>
        <p:nvSpPr>
          <p:cNvPr id="6" name="TextBox 5"/>
          <p:cNvSpPr txBox="1"/>
          <p:nvPr/>
        </p:nvSpPr>
        <p:spPr>
          <a:xfrm>
            <a:off x="2819400" y="843964"/>
            <a:ext cx="838200" cy="5016758"/>
          </a:xfrm>
          <a:prstGeom prst="rect">
            <a:avLst/>
          </a:prstGeom>
          <a:solidFill>
            <a:schemeClr val="accent4">
              <a:lumMod val="75000"/>
              <a:lumOff val="25000"/>
            </a:schemeClr>
          </a:solid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Y</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a:t>
            </a:r>
          </a:p>
        </p:txBody>
      </p:sp>
      <p:sp>
        <p:nvSpPr>
          <p:cNvPr id="2" name="Slide Number Placeholder 1">
            <a:extLst>
              <a:ext uri="{FF2B5EF4-FFF2-40B4-BE49-F238E27FC236}">
                <a16:creationId xmlns:a16="http://schemas.microsoft.com/office/drawing/2014/main" id="{43ECFD84-29F6-4902-BE23-1CB3516B94EE}"/>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7180691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8069"/>
                                        </p:tgtEl>
                                        <p:attrNameLst>
                                          <p:attrName>style.visibility</p:attrName>
                                        </p:attrNameLst>
                                      </p:cBhvr>
                                      <p:to>
                                        <p:strVal val="visible"/>
                                      </p:to>
                                    </p:set>
                                    <p:animEffect transition="in" filter="fade">
                                      <p:cBhvr>
                                        <p:cTn id="7" dur="1000"/>
                                        <p:tgtEl>
                                          <p:spTgt spid="88069"/>
                                        </p:tgtEl>
                                      </p:cBhvr>
                                    </p:animEffect>
                                    <p:anim calcmode="lin" valueType="num">
                                      <p:cBhvr>
                                        <p:cTn id="8" dur="1000" fill="hold"/>
                                        <p:tgtEl>
                                          <p:spTgt spid="88069"/>
                                        </p:tgtEl>
                                        <p:attrNameLst>
                                          <p:attrName>ppt_x</p:attrName>
                                        </p:attrNameLst>
                                      </p:cBhvr>
                                      <p:tavLst>
                                        <p:tav tm="0">
                                          <p:val>
                                            <p:strVal val="#ppt_x"/>
                                          </p:val>
                                        </p:tav>
                                        <p:tav tm="100000">
                                          <p:val>
                                            <p:strVal val="#ppt_x"/>
                                          </p:val>
                                        </p:tav>
                                      </p:tavLst>
                                    </p:anim>
                                    <p:anim calcmode="lin" valueType="num">
                                      <p:cBhvr>
                                        <p:cTn id="9" dur="1000" fill="hold"/>
                                        <p:tgtEl>
                                          <p:spTgt spid="880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AutoShape 3"/>
          <p:cNvSpPr>
            <a:spLocks noChangeArrowheads="1"/>
          </p:cNvSpPr>
          <p:nvPr/>
        </p:nvSpPr>
        <p:spPr bwMode="auto">
          <a:xfrm>
            <a:off x="2209800" y="533400"/>
            <a:ext cx="7742580" cy="990600"/>
          </a:xfrm>
          <a:prstGeom prst="rect">
            <a:avLst/>
          </a:prstGeom>
          <a:solidFill>
            <a:schemeClr val="bg1"/>
          </a:solidFill>
          <a:ln w="9525">
            <a:noFill/>
            <a:miter lim="800000"/>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 Tolerant Church</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Rev. 2:18-29</a:t>
            </a:r>
          </a:p>
        </p:txBody>
      </p:sp>
      <p:sp>
        <p:nvSpPr>
          <p:cNvPr id="114692" name="Text Box 4"/>
          <p:cNvSpPr txBox="1">
            <a:spLocks noChangeArrowheads="1"/>
          </p:cNvSpPr>
          <p:nvPr/>
        </p:nvSpPr>
        <p:spPr bwMode="auto">
          <a:xfrm>
            <a:off x="3135895" y="1828801"/>
            <a:ext cx="5920210" cy="2992679"/>
          </a:xfrm>
          <a:prstGeom prst="rect">
            <a:avLst/>
          </a:prstGeom>
          <a:solidFill>
            <a:schemeClr val="bg1"/>
          </a:solidFill>
          <a:ln>
            <a:noFill/>
          </a:ln>
          <a:effectLst/>
          <a:extLst/>
        </p:spPr>
        <p:txBody>
          <a:bodyPr wrap="none">
            <a:spAutoFit/>
          </a:bodyPr>
          <a:lstStyle/>
          <a:p>
            <a:pPr marL="571500" marR="0" lvl="0" indent="-571500" algn="l" defTabSz="914400" rtl="0" eaLnBrk="0" fontAlgn="base" latinLnBrk="0" hangingPunct="0">
              <a:lnSpc>
                <a:spcPct val="120000"/>
              </a:lnSpc>
              <a:spcBef>
                <a:spcPct val="0"/>
              </a:spcBef>
              <a:spcAft>
                <a:spcPct val="0"/>
              </a:spcAft>
              <a:buClrTx/>
              <a:buSzTx/>
              <a:buFont typeface="+mj-lt"/>
              <a:buAutoNum type="romanUcPeriod"/>
              <a:tabLst/>
              <a:defRPr/>
            </a:pPr>
            <a:r>
              <a:rPr kumimoji="0" lang="en-US" altLang="en-US"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Messenger (vv. 18, 23)</a:t>
            </a:r>
          </a:p>
          <a:p>
            <a:pPr marL="571500" marR="0" lvl="0" indent="-571500" algn="l" defTabSz="914400" rtl="0" eaLnBrk="0" fontAlgn="base" latinLnBrk="0" hangingPunct="0">
              <a:lnSpc>
                <a:spcPct val="120000"/>
              </a:lnSpc>
              <a:spcBef>
                <a:spcPct val="0"/>
              </a:spcBef>
              <a:spcAft>
                <a:spcPct val="0"/>
              </a:spcAft>
              <a:buClrTx/>
              <a:buSzTx/>
              <a:buFont typeface="+mj-lt"/>
              <a:buAutoNum type="romanUcPeriod"/>
              <a:tabLst/>
              <a:defRPr/>
            </a:pPr>
            <a:r>
              <a:rPr kumimoji="0" lang="en-US" altLang="en-US"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Strength (v. 19)</a:t>
            </a:r>
          </a:p>
          <a:p>
            <a:pPr marL="571500" marR="0" lvl="0" indent="-571500" algn="l" defTabSz="914400" rtl="0" eaLnBrk="0" fontAlgn="base" latinLnBrk="0" hangingPunct="0">
              <a:lnSpc>
                <a:spcPct val="120000"/>
              </a:lnSpc>
              <a:spcBef>
                <a:spcPct val="0"/>
              </a:spcBef>
              <a:spcAft>
                <a:spcPct val="0"/>
              </a:spcAft>
              <a:buClrTx/>
              <a:buSzTx/>
              <a:buFont typeface="+mj-lt"/>
              <a:buAutoNum type="romanUcPeriod"/>
              <a:tabLst/>
              <a:defRPr/>
            </a:pPr>
            <a:r>
              <a:rPr kumimoji="0" lang="en-US" altLang="en-US"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Weakness (v. 20)</a:t>
            </a:r>
          </a:p>
          <a:p>
            <a:pPr marL="571500" marR="0" lvl="0" indent="-571500" algn="l" defTabSz="914400" rtl="0" eaLnBrk="0" fontAlgn="base" latinLnBrk="0" hangingPunct="0">
              <a:lnSpc>
                <a:spcPct val="120000"/>
              </a:lnSpc>
              <a:spcBef>
                <a:spcPct val="0"/>
              </a:spcBef>
              <a:spcAft>
                <a:spcPct val="0"/>
              </a:spcAft>
              <a:buClrTx/>
              <a:buSzTx/>
              <a:buFont typeface="+mj-lt"/>
              <a:buAutoNum type="romanUcPeriod"/>
              <a:tabLst/>
              <a:defRPr/>
            </a:pPr>
            <a:r>
              <a:rPr kumimoji="0" lang="en-US" altLang="en-US"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Warning (vv. 21-23)</a:t>
            </a:r>
          </a:p>
          <a:p>
            <a:pPr marL="571500" marR="0" lvl="0" indent="-571500" algn="l" defTabSz="914400" rtl="0" eaLnBrk="0" fontAlgn="base" latinLnBrk="0" hangingPunct="0">
              <a:lnSpc>
                <a:spcPct val="120000"/>
              </a:lnSpc>
              <a:spcBef>
                <a:spcPct val="0"/>
              </a:spcBef>
              <a:spcAft>
                <a:spcPct val="0"/>
              </a:spcAft>
              <a:buClrTx/>
              <a:buSzTx/>
              <a:buFont typeface="+mj-lt"/>
              <a:buAutoNum type="romanUcPeriod"/>
              <a:tabLst/>
              <a:defRPr/>
            </a:pPr>
            <a:r>
              <a:rPr kumimoji="0" lang="en-US" altLang="en-US"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Assurance (vv. 24-29)</a:t>
            </a:r>
          </a:p>
        </p:txBody>
      </p:sp>
      <p:sp>
        <p:nvSpPr>
          <p:cNvPr id="5" name="Rectangle 4"/>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2:18-29</a:t>
            </a:r>
          </a:p>
        </p:txBody>
      </p:sp>
      <p:sp>
        <p:nvSpPr>
          <p:cNvPr id="2" name="Slide Number Placeholder 1">
            <a:extLst>
              <a:ext uri="{FF2B5EF4-FFF2-40B4-BE49-F238E27FC236}">
                <a16:creationId xmlns:a16="http://schemas.microsoft.com/office/drawing/2014/main" id="{835DC545-BD5C-4180-82C3-AE830A293FA0}"/>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3220599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4692">
                                            <p:bg/>
                                          </p:spTgt>
                                        </p:tgtEl>
                                        <p:attrNameLst>
                                          <p:attrName>style.visibility</p:attrName>
                                        </p:attrNameLst>
                                      </p:cBhvr>
                                      <p:to>
                                        <p:strVal val="visible"/>
                                      </p:to>
                                    </p:set>
                                    <p:animEffect transition="in" filter="fade">
                                      <p:cBhvr>
                                        <p:cTn id="7" dur="1000"/>
                                        <p:tgtEl>
                                          <p:spTgt spid="114692">
                                            <p:bg/>
                                          </p:spTgt>
                                        </p:tgtEl>
                                      </p:cBhvr>
                                    </p:animEffect>
                                    <p:anim calcmode="lin" valueType="num">
                                      <p:cBhvr>
                                        <p:cTn id="8" dur="1000" fill="hold"/>
                                        <p:tgtEl>
                                          <p:spTgt spid="114692">
                                            <p:bg/>
                                          </p:spTgt>
                                        </p:tgtEl>
                                        <p:attrNameLst>
                                          <p:attrName>ppt_x</p:attrName>
                                        </p:attrNameLst>
                                      </p:cBhvr>
                                      <p:tavLst>
                                        <p:tav tm="0">
                                          <p:val>
                                            <p:strVal val="#ppt_x"/>
                                          </p:val>
                                        </p:tav>
                                        <p:tav tm="100000">
                                          <p:val>
                                            <p:strVal val="#ppt_x"/>
                                          </p:val>
                                        </p:tav>
                                      </p:tavLst>
                                    </p:anim>
                                    <p:anim calcmode="lin" valueType="num">
                                      <p:cBhvr>
                                        <p:cTn id="9" dur="1000" fill="hold"/>
                                        <p:tgtEl>
                                          <p:spTgt spid="114692">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4692">
                                            <p:txEl>
                                              <p:pRg st="0" end="0"/>
                                            </p:txEl>
                                          </p:spTgt>
                                        </p:tgtEl>
                                        <p:attrNameLst>
                                          <p:attrName>style.visibility</p:attrName>
                                        </p:attrNameLst>
                                      </p:cBhvr>
                                      <p:to>
                                        <p:strVal val="visible"/>
                                      </p:to>
                                    </p:set>
                                    <p:animEffect transition="in" filter="fade">
                                      <p:cBhvr>
                                        <p:cTn id="14" dur="1000"/>
                                        <p:tgtEl>
                                          <p:spTgt spid="114692">
                                            <p:txEl>
                                              <p:pRg st="0" end="0"/>
                                            </p:txEl>
                                          </p:spTgt>
                                        </p:tgtEl>
                                      </p:cBhvr>
                                    </p:animEffect>
                                    <p:anim calcmode="lin" valueType="num">
                                      <p:cBhvr>
                                        <p:cTn id="15" dur="1000" fill="hold"/>
                                        <p:tgtEl>
                                          <p:spTgt spid="11469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469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4692">
                                            <p:txEl>
                                              <p:pRg st="1" end="1"/>
                                            </p:txEl>
                                          </p:spTgt>
                                        </p:tgtEl>
                                        <p:attrNameLst>
                                          <p:attrName>style.visibility</p:attrName>
                                        </p:attrNameLst>
                                      </p:cBhvr>
                                      <p:to>
                                        <p:strVal val="visible"/>
                                      </p:to>
                                    </p:set>
                                    <p:animEffect transition="in" filter="fade">
                                      <p:cBhvr>
                                        <p:cTn id="21" dur="1000"/>
                                        <p:tgtEl>
                                          <p:spTgt spid="114692">
                                            <p:txEl>
                                              <p:pRg st="1" end="1"/>
                                            </p:txEl>
                                          </p:spTgt>
                                        </p:tgtEl>
                                      </p:cBhvr>
                                    </p:animEffect>
                                    <p:anim calcmode="lin" valueType="num">
                                      <p:cBhvr>
                                        <p:cTn id="22" dur="1000" fill="hold"/>
                                        <p:tgtEl>
                                          <p:spTgt spid="11469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1469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4692">
                                            <p:txEl>
                                              <p:pRg st="2" end="2"/>
                                            </p:txEl>
                                          </p:spTgt>
                                        </p:tgtEl>
                                        <p:attrNameLst>
                                          <p:attrName>style.visibility</p:attrName>
                                        </p:attrNameLst>
                                      </p:cBhvr>
                                      <p:to>
                                        <p:strVal val="visible"/>
                                      </p:to>
                                    </p:set>
                                    <p:animEffect transition="in" filter="fade">
                                      <p:cBhvr>
                                        <p:cTn id="28" dur="1000"/>
                                        <p:tgtEl>
                                          <p:spTgt spid="114692">
                                            <p:txEl>
                                              <p:pRg st="2" end="2"/>
                                            </p:txEl>
                                          </p:spTgt>
                                        </p:tgtEl>
                                      </p:cBhvr>
                                    </p:animEffect>
                                    <p:anim calcmode="lin" valueType="num">
                                      <p:cBhvr>
                                        <p:cTn id="29" dur="1000" fill="hold"/>
                                        <p:tgtEl>
                                          <p:spTgt spid="11469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1469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4692">
                                            <p:txEl>
                                              <p:pRg st="3" end="3"/>
                                            </p:txEl>
                                          </p:spTgt>
                                        </p:tgtEl>
                                        <p:attrNameLst>
                                          <p:attrName>style.visibility</p:attrName>
                                        </p:attrNameLst>
                                      </p:cBhvr>
                                      <p:to>
                                        <p:strVal val="visible"/>
                                      </p:to>
                                    </p:set>
                                    <p:animEffect transition="in" filter="fade">
                                      <p:cBhvr>
                                        <p:cTn id="35" dur="1000"/>
                                        <p:tgtEl>
                                          <p:spTgt spid="114692">
                                            <p:txEl>
                                              <p:pRg st="3" end="3"/>
                                            </p:txEl>
                                          </p:spTgt>
                                        </p:tgtEl>
                                      </p:cBhvr>
                                    </p:animEffect>
                                    <p:anim calcmode="lin" valueType="num">
                                      <p:cBhvr>
                                        <p:cTn id="36" dur="1000" fill="hold"/>
                                        <p:tgtEl>
                                          <p:spTgt spid="11469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1469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4692">
                                            <p:txEl>
                                              <p:pRg st="4" end="4"/>
                                            </p:txEl>
                                          </p:spTgt>
                                        </p:tgtEl>
                                        <p:attrNameLst>
                                          <p:attrName>style.visibility</p:attrName>
                                        </p:attrNameLst>
                                      </p:cBhvr>
                                      <p:to>
                                        <p:strVal val="visible"/>
                                      </p:to>
                                    </p:set>
                                    <p:animEffect transition="in" filter="fade">
                                      <p:cBhvr>
                                        <p:cTn id="42" dur="1000"/>
                                        <p:tgtEl>
                                          <p:spTgt spid="114692">
                                            <p:txEl>
                                              <p:pRg st="4" end="4"/>
                                            </p:txEl>
                                          </p:spTgt>
                                        </p:tgtEl>
                                      </p:cBhvr>
                                    </p:animEffect>
                                    <p:anim calcmode="lin" valueType="num">
                                      <p:cBhvr>
                                        <p:cTn id="43" dur="1000" fill="hold"/>
                                        <p:tgtEl>
                                          <p:spTgt spid="11469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11469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2"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AutoShape 3"/>
          <p:cNvSpPr>
            <a:spLocks noChangeArrowheads="1"/>
          </p:cNvSpPr>
          <p:nvPr/>
        </p:nvSpPr>
        <p:spPr bwMode="auto">
          <a:xfrm>
            <a:off x="2438400" y="381000"/>
            <a:ext cx="7513980" cy="1143000"/>
          </a:xfrm>
          <a:prstGeom prst="rect">
            <a:avLst/>
          </a:prstGeom>
          <a:solidFill>
            <a:schemeClr val="bg1"/>
          </a:solidFill>
          <a:ln w="9525">
            <a:noFill/>
            <a:miter lim="800000"/>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 Tolerant Church</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Rev. 2:18-29</a:t>
            </a:r>
          </a:p>
        </p:txBody>
      </p:sp>
      <p:sp>
        <p:nvSpPr>
          <p:cNvPr id="114692" name="Text Box 4"/>
          <p:cNvSpPr txBox="1">
            <a:spLocks noChangeArrowheads="1"/>
          </p:cNvSpPr>
          <p:nvPr/>
        </p:nvSpPr>
        <p:spPr bwMode="auto">
          <a:xfrm>
            <a:off x="3235285" y="1828801"/>
            <a:ext cx="5920210" cy="628955"/>
          </a:xfrm>
          <a:prstGeom prst="rect">
            <a:avLst/>
          </a:prstGeom>
          <a:solidFill>
            <a:schemeClr val="bg1"/>
          </a:solidFill>
          <a:ln>
            <a:noFill/>
          </a:ln>
          <a:effectLst/>
          <a:extLst/>
        </p:spPr>
        <p:txBody>
          <a:bodyPr wrap="none">
            <a:spAutoFit/>
          </a:bodyPr>
          <a:lstStyle/>
          <a:p>
            <a:pPr marL="571500" marR="0" lvl="0" indent="-571500" algn="l" defTabSz="914400" rtl="0" eaLnBrk="0" fontAlgn="base" latinLnBrk="0" hangingPunct="0">
              <a:lnSpc>
                <a:spcPct val="120000"/>
              </a:lnSpc>
              <a:spcBef>
                <a:spcPct val="0"/>
              </a:spcBef>
              <a:spcAft>
                <a:spcPct val="0"/>
              </a:spcAft>
              <a:buClrTx/>
              <a:buSzTx/>
              <a:buFont typeface="+mj-lt"/>
              <a:buAutoNum type="romanUcPeriod"/>
              <a:tabLst/>
              <a:defRPr/>
            </a:pPr>
            <a:r>
              <a:rPr kumimoji="0" lang="en-US" altLang="en-US"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Messenger (vv. 18, 23)</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2:18-29</a:t>
            </a:r>
          </a:p>
        </p:txBody>
      </p:sp>
      <p:sp>
        <p:nvSpPr>
          <p:cNvPr id="2" name="Slide Number Placeholder 1">
            <a:extLst>
              <a:ext uri="{FF2B5EF4-FFF2-40B4-BE49-F238E27FC236}">
                <a16:creationId xmlns:a16="http://schemas.microsoft.com/office/drawing/2014/main" id="{D7822240-B6F8-4A95-A878-AA551B36CD3A}"/>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4455976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4692"/>
                                        </p:tgtEl>
                                        <p:attrNameLst>
                                          <p:attrName>style.visibility</p:attrName>
                                        </p:attrNameLst>
                                      </p:cBhvr>
                                      <p:to>
                                        <p:strVal val="visible"/>
                                      </p:to>
                                    </p:set>
                                    <p:animEffect transition="in" filter="fade">
                                      <p:cBhvr>
                                        <p:cTn id="7" dur="1000"/>
                                        <p:tgtEl>
                                          <p:spTgt spid="114692"/>
                                        </p:tgtEl>
                                      </p:cBhvr>
                                    </p:animEffect>
                                    <p:anim calcmode="lin" valueType="num">
                                      <p:cBhvr>
                                        <p:cTn id="8" dur="1000" fill="hold"/>
                                        <p:tgtEl>
                                          <p:spTgt spid="114692"/>
                                        </p:tgtEl>
                                        <p:attrNameLst>
                                          <p:attrName>ppt_x</p:attrName>
                                        </p:attrNameLst>
                                      </p:cBhvr>
                                      <p:tavLst>
                                        <p:tav tm="0">
                                          <p:val>
                                            <p:strVal val="#ppt_x"/>
                                          </p:val>
                                        </p:tav>
                                        <p:tav tm="100000">
                                          <p:val>
                                            <p:strVal val="#ppt_x"/>
                                          </p:val>
                                        </p:tav>
                                      </p:tavLst>
                                    </p:anim>
                                    <p:anim calcmode="lin" valueType="num">
                                      <p:cBhvr>
                                        <p:cTn id="9" dur="1000" fill="hold"/>
                                        <p:tgtEl>
                                          <p:spTgt spid="1146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4" name="Text Box 4"/>
          <p:cNvSpPr txBox="1">
            <a:spLocks noChangeArrowheads="1"/>
          </p:cNvSpPr>
          <p:nvPr/>
        </p:nvSpPr>
        <p:spPr bwMode="auto">
          <a:xfrm>
            <a:off x="2209800" y="762000"/>
            <a:ext cx="7897210" cy="696024"/>
          </a:xfrm>
          <a:prstGeom prst="rect">
            <a:avLst/>
          </a:prstGeom>
          <a:solidFill>
            <a:schemeClr val="bg1"/>
          </a:solidFill>
          <a:ln w="9525">
            <a:noFill/>
            <a:miter lim="800000"/>
            <a:headEnd/>
            <a:tailEnd/>
          </a:ln>
          <a:effectLst/>
          <a:extLst/>
        </p:spPr>
        <p:txBody>
          <a:bodyPr wrap="square">
            <a:spAutoFit/>
          </a:bodyPr>
          <a:lstStyle/>
          <a:p>
            <a:pPr marL="857250" marR="0" lvl="0" indent="-857250" algn="ctr" defTabSz="914400" rtl="0" eaLnBrk="0" fontAlgn="base" latinLnBrk="0" hangingPunct="0">
              <a:lnSpc>
                <a:spcPct val="120000"/>
              </a:lnSpc>
              <a:spcBef>
                <a:spcPct val="0"/>
              </a:spcBef>
              <a:spcAft>
                <a:spcPct val="0"/>
              </a:spcAft>
              <a:buClrTx/>
              <a:buSzTx/>
              <a:buFont typeface="+mj-lt"/>
              <a:buAutoNum type="romanUcPeriod"/>
              <a:tabLst/>
              <a:defRPr/>
            </a:pPr>
            <a:r>
              <a:rPr kumimoji="0" lang="en-US" altLang="en-US" sz="3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Messenger (vv. 18, 23)</a:t>
            </a:r>
          </a:p>
        </p:txBody>
      </p:sp>
      <p:sp>
        <p:nvSpPr>
          <p:cNvPr id="143365" name="Text Box 5"/>
          <p:cNvSpPr txBox="1">
            <a:spLocks noChangeArrowheads="1"/>
          </p:cNvSpPr>
          <p:nvPr/>
        </p:nvSpPr>
        <p:spPr bwMode="auto">
          <a:xfrm>
            <a:off x="2209800" y="1905001"/>
            <a:ext cx="7897210" cy="2908489"/>
          </a:xfrm>
          <a:prstGeom prst="rect">
            <a:avLst/>
          </a:prstGeom>
          <a:solidFill>
            <a:schemeClr val="bg1"/>
          </a:solidFill>
          <a:ln>
            <a:noFill/>
          </a:ln>
          <a:effectLst/>
          <a:extLst/>
        </p:spPr>
        <p:txBody>
          <a:bodyPr wrap="square">
            <a:spAutoFit/>
          </a:bodyPr>
          <a:lstStyle>
            <a:lvl1pPr defTabSz="457200">
              <a:defRPr sz="2400">
                <a:solidFill>
                  <a:schemeClr val="tx1"/>
                </a:solidFill>
                <a:latin typeface="Times New Roman" panose="02020603050405020304" pitchFamily="18" charset="0"/>
              </a:defRPr>
            </a:lvl1pPr>
            <a:lvl2pPr defTabSz="457200">
              <a:defRPr sz="2400">
                <a:solidFill>
                  <a:schemeClr val="tx1"/>
                </a:solidFill>
                <a:latin typeface="Times New Roman" panose="02020603050405020304" pitchFamily="18" charset="0"/>
              </a:defRPr>
            </a:lvl2pPr>
            <a:lvl3pPr defTabSz="457200">
              <a:defRPr sz="2400">
                <a:solidFill>
                  <a:schemeClr val="tx1"/>
                </a:solidFill>
                <a:latin typeface="Times New Roman" panose="02020603050405020304" pitchFamily="18" charset="0"/>
              </a:defRPr>
            </a:lvl3pPr>
            <a:lvl4pPr defTabSz="457200">
              <a:defRPr sz="2400">
                <a:solidFill>
                  <a:schemeClr val="tx1"/>
                </a:solidFill>
                <a:latin typeface="Times New Roman" panose="02020603050405020304" pitchFamily="18" charset="0"/>
              </a:defRPr>
            </a:lvl4pPr>
            <a:lvl5pPr defTabSz="457200">
              <a:defRPr sz="2400">
                <a:solidFill>
                  <a:schemeClr val="tx1"/>
                </a:solidFill>
                <a:latin typeface="Times New Roman" panose="02020603050405020304" pitchFamily="18" charset="0"/>
              </a:defRPr>
            </a:lvl5pPr>
            <a:lvl6pPr defTabSz="457200" eaLnBrk="0" fontAlgn="base" hangingPunct="0">
              <a:spcBef>
                <a:spcPct val="0"/>
              </a:spcBef>
              <a:spcAft>
                <a:spcPct val="0"/>
              </a:spcAft>
              <a:defRPr sz="2400">
                <a:solidFill>
                  <a:schemeClr val="tx1"/>
                </a:solidFill>
                <a:latin typeface="Times New Roman" panose="02020603050405020304" pitchFamily="18" charset="0"/>
              </a:defRPr>
            </a:lvl6pPr>
            <a:lvl7pPr defTabSz="457200" eaLnBrk="0" fontAlgn="base" hangingPunct="0">
              <a:spcBef>
                <a:spcPct val="0"/>
              </a:spcBef>
              <a:spcAft>
                <a:spcPct val="0"/>
              </a:spcAft>
              <a:defRPr sz="2400">
                <a:solidFill>
                  <a:schemeClr val="tx1"/>
                </a:solidFill>
                <a:latin typeface="Times New Roman" panose="02020603050405020304" pitchFamily="18" charset="0"/>
              </a:defRPr>
            </a:lvl7pPr>
            <a:lvl8pPr defTabSz="457200" eaLnBrk="0" fontAlgn="base" hangingPunct="0">
              <a:spcBef>
                <a:spcPct val="0"/>
              </a:spcBef>
              <a:spcAft>
                <a:spcPct val="0"/>
              </a:spcAft>
              <a:defRPr sz="2400">
                <a:solidFill>
                  <a:schemeClr val="tx1"/>
                </a:solidFill>
                <a:latin typeface="Times New Roman" panose="02020603050405020304" pitchFamily="18" charset="0"/>
              </a:defRPr>
            </a:lvl8pPr>
            <a:lvl9pPr defTabSz="457200" eaLnBrk="0" fontAlgn="base" hangingPunct="0">
              <a:spcBef>
                <a:spcPct val="0"/>
              </a:spcBef>
              <a:spcAft>
                <a:spcPct val="0"/>
              </a:spcAft>
              <a:defRPr sz="2400">
                <a:solidFill>
                  <a:schemeClr val="tx1"/>
                </a:solidFill>
                <a:latin typeface="Times New Roman" panose="02020603050405020304" pitchFamily="18" charset="0"/>
              </a:defRPr>
            </a:lvl9pPr>
          </a:lstStyle>
          <a:p>
            <a:pPr marL="514350" marR="0" lvl="0" indent="-514350" algn="l" defTabSz="457200" rtl="0" eaLnBrk="0" fontAlgn="base" latinLnBrk="0" hangingPunct="0">
              <a:lnSpc>
                <a:spcPct val="100000"/>
              </a:lnSpc>
              <a:spcBef>
                <a:spcPts val="6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Son of God</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deity, God, Judge (v. 18)</a:t>
            </a:r>
          </a:p>
          <a:p>
            <a:pPr marL="514350" marR="0" lvl="0" indent="-514350" algn="l" defTabSz="457200" rtl="0" eaLnBrk="0" fontAlgn="base" latinLnBrk="0" hangingPunct="0">
              <a:lnSpc>
                <a:spcPct val="100000"/>
              </a:lnSpc>
              <a:spcBef>
                <a:spcPts val="6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Eyes like a flame of fire </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18)</a:t>
            </a:r>
            <a:endPar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971550" marR="0" lvl="1" indent="-514350" algn="l" defTabSz="457200" rtl="0" eaLnBrk="0" fontAlgn="base" latinLnBrk="0" hangingPunct="0">
              <a:lnSpc>
                <a:spcPct val="100000"/>
              </a:lnSpc>
              <a:spcBef>
                <a:spcPts val="600"/>
              </a:spcBef>
              <a:spcAft>
                <a:spcPct val="0"/>
              </a:spcAft>
              <a:buClrTx/>
              <a:buSzTx/>
              <a:buFont typeface="+mj-lt"/>
              <a:buAutoNum type="arabicPeriod"/>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May refer to his anger when saw the problems</a:t>
            </a:r>
          </a:p>
          <a:p>
            <a:pPr marL="971550" marR="0" lvl="1" indent="-514350" algn="l" defTabSz="457200" rtl="0" eaLnBrk="0" fontAlgn="base" latinLnBrk="0" hangingPunct="0">
              <a:lnSpc>
                <a:spcPct val="100000"/>
              </a:lnSpc>
              <a:spcBef>
                <a:spcPts val="600"/>
              </a:spcBef>
              <a:spcAft>
                <a:spcPct val="0"/>
              </a:spcAft>
              <a:buClrTx/>
              <a:buSzTx/>
              <a:buFont typeface="+mj-lt"/>
              <a:buAutoNum type="arabicPeriod"/>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May refer to penetrating nature of his vision</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2:18-29</a:t>
            </a:r>
          </a:p>
        </p:txBody>
      </p:sp>
      <p:sp>
        <p:nvSpPr>
          <p:cNvPr id="2" name="Slide Number Placeholder 1">
            <a:extLst>
              <a:ext uri="{FF2B5EF4-FFF2-40B4-BE49-F238E27FC236}">
                <a16:creationId xmlns:a16="http://schemas.microsoft.com/office/drawing/2014/main" id="{CA0702AF-7C87-406B-A242-C61114E32689}"/>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3463342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3365">
                                            <p:bg/>
                                          </p:spTgt>
                                        </p:tgtEl>
                                        <p:attrNameLst>
                                          <p:attrName>style.visibility</p:attrName>
                                        </p:attrNameLst>
                                      </p:cBhvr>
                                      <p:to>
                                        <p:strVal val="visible"/>
                                      </p:to>
                                    </p:set>
                                    <p:animEffect transition="in" filter="fade">
                                      <p:cBhvr>
                                        <p:cTn id="7" dur="1000"/>
                                        <p:tgtEl>
                                          <p:spTgt spid="143365">
                                            <p:bg/>
                                          </p:spTgt>
                                        </p:tgtEl>
                                      </p:cBhvr>
                                    </p:animEffect>
                                    <p:anim calcmode="lin" valueType="num">
                                      <p:cBhvr>
                                        <p:cTn id="8" dur="1000" fill="hold"/>
                                        <p:tgtEl>
                                          <p:spTgt spid="143365">
                                            <p:bg/>
                                          </p:spTgt>
                                        </p:tgtEl>
                                        <p:attrNameLst>
                                          <p:attrName>ppt_x</p:attrName>
                                        </p:attrNameLst>
                                      </p:cBhvr>
                                      <p:tavLst>
                                        <p:tav tm="0">
                                          <p:val>
                                            <p:strVal val="#ppt_x"/>
                                          </p:val>
                                        </p:tav>
                                        <p:tav tm="100000">
                                          <p:val>
                                            <p:strVal val="#ppt_x"/>
                                          </p:val>
                                        </p:tav>
                                      </p:tavLst>
                                    </p:anim>
                                    <p:anim calcmode="lin" valueType="num">
                                      <p:cBhvr>
                                        <p:cTn id="9" dur="1000" fill="hold"/>
                                        <p:tgtEl>
                                          <p:spTgt spid="143365">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43365">
                                            <p:txEl>
                                              <p:pRg st="0" end="0"/>
                                            </p:txEl>
                                          </p:spTgt>
                                        </p:tgtEl>
                                        <p:attrNameLst>
                                          <p:attrName>style.visibility</p:attrName>
                                        </p:attrNameLst>
                                      </p:cBhvr>
                                      <p:to>
                                        <p:strVal val="visible"/>
                                      </p:to>
                                    </p:set>
                                    <p:animEffect transition="in" filter="fade">
                                      <p:cBhvr>
                                        <p:cTn id="14" dur="1000"/>
                                        <p:tgtEl>
                                          <p:spTgt spid="143365">
                                            <p:txEl>
                                              <p:pRg st="0" end="0"/>
                                            </p:txEl>
                                          </p:spTgt>
                                        </p:tgtEl>
                                      </p:cBhvr>
                                    </p:animEffect>
                                    <p:anim calcmode="lin" valueType="num">
                                      <p:cBhvr>
                                        <p:cTn id="15" dur="1000" fill="hold"/>
                                        <p:tgtEl>
                                          <p:spTgt spid="14336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4336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43365">
                                            <p:txEl>
                                              <p:pRg st="1" end="1"/>
                                            </p:txEl>
                                          </p:spTgt>
                                        </p:tgtEl>
                                        <p:attrNameLst>
                                          <p:attrName>style.visibility</p:attrName>
                                        </p:attrNameLst>
                                      </p:cBhvr>
                                      <p:to>
                                        <p:strVal val="visible"/>
                                      </p:to>
                                    </p:set>
                                    <p:animEffect transition="in" filter="fade">
                                      <p:cBhvr>
                                        <p:cTn id="21" dur="1000"/>
                                        <p:tgtEl>
                                          <p:spTgt spid="143365">
                                            <p:txEl>
                                              <p:pRg st="1" end="1"/>
                                            </p:txEl>
                                          </p:spTgt>
                                        </p:tgtEl>
                                      </p:cBhvr>
                                    </p:animEffect>
                                    <p:anim calcmode="lin" valueType="num">
                                      <p:cBhvr>
                                        <p:cTn id="22" dur="1000" fill="hold"/>
                                        <p:tgtEl>
                                          <p:spTgt spid="14336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4336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43365">
                                            <p:txEl>
                                              <p:pRg st="2" end="2"/>
                                            </p:txEl>
                                          </p:spTgt>
                                        </p:tgtEl>
                                        <p:attrNameLst>
                                          <p:attrName>style.visibility</p:attrName>
                                        </p:attrNameLst>
                                      </p:cBhvr>
                                      <p:to>
                                        <p:strVal val="visible"/>
                                      </p:to>
                                    </p:set>
                                    <p:animEffect transition="in" filter="fade">
                                      <p:cBhvr>
                                        <p:cTn id="28" dur="1000"/>
                                        <p:tgtEl>
                                          <p:spTgt spid="143365">
                                            <p:txEl>
                                              <p:pRg st="2" end="2"/>
                                            </p:txEl>
                                          </p:spTgt>
                                        </p:tgtEl>
                                      </p:cBhvr>
                                    </p:animEffect>
                                    <p:anim calcmode="lin" valueType="num">
                                      <p:cBhvr>
                                        <p:cTn id="29" dur="1000" fill="hold"/>
                                        <p:tgtEl>
                                          <p:spTgt spid="14336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4336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43365">
                                            <p:txEl>
                                              <p:pRg st="3" end="3"/>
                                            </p:txEl>
                                          </p:spTgt>
                                        </p:tgtEl>
                                        <p:attrNameLst>
                                          <p:attrName>style.visibility</p:attrName>
                                        </p:attrNameLst>
                                      </p:cBhvr>
                                      <p:to>
                                        <p:strVal val="visible"/>
                                      </p:to>
                                    </p:set>
                                    <p:animEffect transition="in" filter="fade">
                                      <p:cBhvr>
                                        <p:cTn id="35" dur="1000"/>
                                        <p:tgtEl>
                                          <p:spTgt spid="143365">
                                            <p:txEl>
                                              <p:pRg st="3" end="3"/>
                                            </p:txEl>
                                          </p:spTgt>
                                        </p:tgtEl>
                                      </p:cBhvr>
                                    </p:animEffect>
                                    <p:anim calcmode="lin" valueType="num">
                                      <p:cBhvr>
                                        <p:cTn id="36" dur="1000" fill="hold"/>
                                        <p:tgtEl>
                                          <p:spTgt spid="14336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4336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5" grpId="0" build="p" bldLvl="3"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4" name="Text Box 4"/>
          <p:cNvSpPr txBox="1">
            <a:spLocks noChangeArrowheads="1"/>
          </p:cNvSpPr>
          <p:nvPr/>
        </p:nvSpPr>
        <p:spPr bwMode="auto">
          <a:xfrm>
            <a:off x="2209800" y="762000"/>
            <a:ext cx="7897210" cy="696024"/>
          </a:xfrm>
          <a:prstGeom prst="rect">
            <a:avLst/>
          </a:prstGeom>
          <a:solidFill>
            <a:schemeClr val="bg1"/>
          </a:solidFill>
          <a:ln w="9525">
            <a:noFill/>
            <a:miter lim="800000"/>
            <a:headEnd/>
            <a:tailEnd/>
          </a:ln>
          <a:effectLst/>
          <a:extLst/>
        </p:spPr>
        <p:txBody>
          <a:bodyPr wrap="square">
            <a:spAutoFit/>
          </a:bodyPr>
          <a:lstStyle/>
          <a:p>
            <a:pPr marL="857250" marR="0" lvl="0" indent="-857250" algn="ctr" defTabSz="914400" rtl="0" eaLnBrk="0" fontAlgn="base" latinLnBrk="0" hangingPunct="0">
              <a:lnSpc>
                <a:spcPct val="120000"/>
              </a:lnSpc>
              <a:spcBef>
                <a:spcPct val="0"/>
              </a:spcBef>
              <a:spcAft>
                <a:spcPct val="0"/>
              </a:spcAft>
              <a:buClrTx/>
              <a:buSzTx/>
              <a:buFont typeface="+mj-lt"/>
              <a:buAutoNum type="romanUcPeriod"/>
              <a:tabLst/>
              <a:defRPr/>
            </a:pPr>
            <a:r>
              <a:rPr kumimoji="0" lang="en-US" altLang="en-US" sz="3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Messenger (vv. 18, 23)</a:t>
            </a:r>
          </a:p>
        </p:txBody>
      </p:sp>
      <p:sp>
        <p:nvSpPr>
          <p:cNvPr id="143365" name="Text Box 5"/>
          <p:cNvSpPr txBox="1">
            <a:spLocks noChangeArrowheads="1"/>
          </p:cNvSpPr>
          <p:nvPr/>
        </p:nvSpPr>
        <p:spPr bwMode="auto">
          <a:xfrm>
            <a:off x="2209800" y="1905001"/>
            <a:ext cx="7897210" cy="2985433"/>
          </a:xfrm>
          <a:prstGeom prst="rect">
            <a:avLst/>
          </a:prstGeom>
          <a:solidFill>
            <a:schemeClr val="bg1"/>
          </a:solidFill>
          <a:ln>
            <a:noFill/>
          </a:ln>
          <a:effectLst/>
          <a:extLst/>
        </p:spPr>
        <p:txBody>
          <a:bodyPr wrap="square">
            <a:spAutoFit/>
          </a:bodyPr>
          <a:lstStyle>
            <a:lvl1pPr defTabSz="457200">
              <a:defRPr sz="2400">
                <a:solidFill>
                  <a:schemeClr val="tx1"/>
                </a:solidFill>
                <a:latin typeface="Times New Roman" panose="02020603050405020304" pitchFamily="18" charset="0"/>
              </a:defRPr>
            </a:lvl1pPr>
            <a:lvl2pPr defTabSz="457200">
              <a:defRPr sz="2400">
                <a:solidFill>
                  <a:schemeClr val="tx1"/>
                </a:solidFill>
                <a:latin typeface="Times New Roman" panose="02020603050405020304" pitchFamily="18" charset="0"/>
              </a:defRPr>
            </a:lvl2pPr>
            <a:lvl3pPr defTabSz="457200">
              <a:defRPr sz="2400">
                <a:solidFill>
                  <a:schemeClr val="tx1"/>
                </a:solidFill>
                <a:latin typeface="Times New Roman" panose="02020603050405020304" pitchFamily="18" charset="0"/>
              </a:defRPr>
            </a:lvl3pPr>
            <a:lvl4pPr defTabSz="457200">
              <a:defRPr sz="2400">
                <a:solidFill>
                  <a:schemeClr val="tx1"/>
                </a:solidFill>
                <a:latin typeface="Times New Roman" panose="02020603050405020304" pitchFamily="18" charset="0"/>
              </a:defRPr>
            </a:lvl4pPr>
            <a:lvl5pPr defTabSz="457200">
              <a:defRPr sz="2400">
                <a:solidFill>
                  <a:schemeClr val="tx1"/>
                </a:solidFill>
                <a:latin typeface="Times New Roman" panose="02020603050405020304" pitchFamily="18" charset="0"/>
              </a:defRPr>
            </a:lvl5pPr>
            <a:lvl6pPr defTabSz="457200" eaLnBrk="0" fontAlgn="base" hangingPunct="0">
              <a:spcBef>
                <a:spcPct val="0"/>
              </a:spcBef>
              <a:spcAft>
                <a:spcPct val="0"/>
              </a:spcAft>
              <a:defRPr sz="2400">
                <a:solidFill>
                  <a:schemeClr val="tx1"/>
                </a:solidFill>
                <a:latin typeface="Times New Roman" panose="02020603050405020304" pitchFamily="18" charset="0"/>
              </a:defRPr>
            </a:lvl6pPr>
            <a:lvl7pPr defTabSz="457200" eaLnBrk="0" fontAlgn="base" hangingPunct="0">
              <a:spcBef>
                <a:spcPct val="0"/>
              </a:spcBef>
              <a:spcAft>
                <a:spcPct val="0"/>
              </a:spcAft>
              <a:defRPr sz="2400">
                <a:solidFill>
                  <a:schemeClr val="tx1"/>
                </a:solidFill>
                <a:latin typeface="Times New Roman" panose="02020603050405020304" pitchFamily="18" charset="0"/>
              </a:defRPr>
            </a:lvl7pPr>
            <a:lvl8pPr defTabSz="457200" eaLnBrk="0" fontAlgn="base" hangingPunct="0">
              <a:spcBef>
                <a:spcPct val="0"/>
              </a:spcBef>
              <a:spcAft>
                <a:spcPct val="0"/>
              </a:spcAft>
              <a:defRPr sz="2400">
                <a:solidFill>
                  <a:schemeClr val="tx1"/>
                </a:solidFill>
                <a:latin typeface="Times New Roman" panose="02020603050405020304" pitchFamily="18" charset="0"/>
              </a:defRPr>
            </a:lvl8pPr>
            <a:lvl9pPr defTabSz="457200" eaLnBrk="0" fontAlgn="base" hangingPunct="0">
              <a:spcBef>
                <a:spcPct val="0"/>
              </a:spcBef>
              <a:spcAft>
                <a:spcPct val="0"/>
              </a:spcAft>
              <a:defRPr sz="2400">
                <a:solidFill>
                  <a:schemeClr val="tx1"/>
                </a:solidFill>
                <a:latin typeface="Times New Roman" panose="02020603050405020304" pitchFamily="18" charset="0"/>
              </a:defRPr>
            </a:lvl9pPr>
          </a:lstStyle>
          <a:p>
            <a:pPr marL="514350" marR="0" lvl="0" indent="-514350" algn="l" defTabSz="457200" rtl="0" eaLnBrk="0" fontAlgn="base" latinLnBrk="0" hangingPunct="0">
              <a:lnSpc>
                <a:spcPct val="100000"/>
              </a:lnSpc>
              <a:spcBef>
                <a:spcPts val="6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Son of God</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deity, God, Judge (v. 18)</a:t>
            </a:r>
          </a:p>
          <a:p>
            <a:pPr marL="514350" marR="0" lvl="0" indent="-514350" algn="l" defTabSz="457200" rtl="0" eaLnBrk="0" fontAlgn="base" latinLnBrk="0" hangingPunct="0">
              <a:lnSpc>
                <a:spcPct val="100000"/>
              </a:lnSpc>
              <a:spcBef>
                <a:spcPts val="600"/>
              </a:spcBef>
              <a:spcAft>
                <a:spcPct val="0"/>
              </a:spcAft>
              <a:buClrTx/>
              <a:buSzTx/>
              <a:buFont typeface="+mj-lt"/>
              <a:buAutoNum type="alphaUcPeriod"/>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Eyes like a flame of fire </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18)</a:t>
            </a:r>
            <a:endPar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514350" marR="0" lvl="0" indent="-514350" algn="l" defTabSz="457200" rtl="0" eaLnBrk="0" fontAlgn="base" latinLnBrk="0" hangingPunct="0">
              <a:lnSpc>
                <a:spcPct val="100000"/>
              </a:lnSpc>
              <a:spcBef>
                <a:spcPts val="600"/>
              </a:spcBef>
              <a:spcAft>
                <a:spcPct val="0"/>
              </a:spcAft>
              <a:buClrTx/>
              <a:buSzTx/>
              <a:buFont typeface="+mj-lt"/>
              <a:buAutoNum type="alphaUcPeriod" startAt="3"/>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Feet like fine brass</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18)</a:t>
            </a:r>
          </a:p>
          <a:p>
            <a:pPr marL="971550" marR="0" lvl="1" indent="-514350" algn="l" defTabSz="457200" rtl="0" eaLnBrk="0" fontAlgn="base" latinLnBrk="0" hangingPunct="0">
              <a:lnSpc>
                <a:spcPct val="100000"/>
              </a:lnSpc>
              <a:spcBef>
                <a:spcPts val="600"/>
              </a:spcBef>
              <a:spcAft>
                <a:spcPct val="0"/>
              </a:spcAft>
              <a:buClrTx/>
              <a:buSzTx/>
              <a:buFont typeface="+mj-lt"/>
              <a:buAutoNum type="arabicPeriod"/>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Firmness of his stand against sin &amp; error</a:t>
            </a:r>
          </a:p>
          <a:p>
            <a:pPr marL="971550" marR="0" lvl="1" indent="-514350" algn="l" defTabSz="457200" rtl="0" eaLnBrk="0" fontAlgn="base" latinLnBrk="0" hangingPunct="0">
              <a:lnSpc>
                <a:spcPct val="100000"/>
              </a:lnSpc>
              <a:spcBef>
                <a:spcPts val="600"/>
              </a:spcBef>
              <a:spcAft>
                <a:spcPct val="0"/>
              </a:spcAft>
              <a:buClrTx/>
              <a:buSzTx/>
              <a:buFont typeface="+mj-lt"/>
              <a:buAutoNum type="arabicPeriod"/>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beauty of his stand</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2:18-29</a:t>
            </a:r>
          </a:p>
        </p:txBody>
      </p:sp>
      <p:sp>
        <p:nvSpPr>
          <p:cNvPr id="2" name="Slide Number Placeholder 1">
            <a:extLst>
              <a:ext uri="{FF2B5EF4-FFF2-40B4-BE49-F238E27FC236}">
                <a16:creationId xmlns:a16="http://schemas.microsoft.com/office/drawing/2014/main" id="{F53E7C0F-8058-46DA-974B-33531C634722}"/>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786882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3365">
                                            <p:txEl>
                                              <p:pRg st="2" end="2"/>
                                            </p:txEl>
                                          </p:spTgt>
                                        </p:tgtEl>
                                        <p:attrNameLst>
                                          <p:attrName>style.visibility</p:attrName>
                                        </p:attrNameLst>
                                      </p:cBhvr>
                                      <p:to>
                                        <p:strVal val="visible"/>
                                      </p:to>
                                    </p:set>
                                    <p:animEffect transition="in" filter="fade">
                                      <p:cBhvr>
                                        <p:cTn id="7" dur="1000"/>
                                        <p:tgtEl>
                                          <p:spTgt spid="143365">
                                            <p:txEl>
                                              <p:pRg st="2" end="2"/>
                                            </p:txEl>
                                          </p:spTgt>
                                        </p:tgtEl>
                                      </p:cBhvr>
                                    </p:animEffect>
                                    <p:anim calcmode="lin" valueType="num">
                                      <p:cBhvr>
                                        <p:cTn id="8" dur="1000" fill="hold"/>
                                        <p:tgtEl>
                                          <p:spTgt spid="14336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4336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3365">
                                            <p:txEl>
                                              <p:pRg st="3" end="3"/>
                                            </p:txEl>
                                          </p:spTgt>
                                        </p:tgtEl>
                                        <p:attrNameLst>
                                          <p:attrName>style.visibility</p:attrName>
                                        </p:attrNameLst>
                                      </p:cBhvr>
                                      <p:to>
                                        <p:strVal val="visible"/>
                                      </p:to>
                                    </p:set>
                                    <p:animEffect transition="in" filter="fade">
                                      <p:cBhvr>
                                        <p:cTn id="14" dur="1000"/>
                                        <p:tgtEl>
                                          <p:spTgt spid="143365">
                                            <p:txEl>
                                              <p:pRg st="3" end="3"/>
                                            </p:txEl>
                                          </p:spTgt>
                                        </p:tgtEl>
                                      </p:cBhvr>
                                    </p:animEffect>
                                    <p:anim calcmode="lin" valueType="num">
                                      <p:cBhvr>
                                        <p:cTn id="15" dur="1000" fill="hold"/>
                                        <p:tgtEl>
                                          <p:spTgt spid="14336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43365">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43365">
                                            <p:txEl>
                                              <p:pRg st="4" end="4"/>
                                            </p:txEl>
                                          </p:spTgt>
                                        </p:tgtEl>
                                        <p:attrNameLst>
                                          <p:attrName>style.visibility</p:attrName>
                                        </p:attrNameLst>
                                      </p:cBhvr>
                                      <p:to>
                                        <p:strVal val="visible"/>
                                      </p:to>
                                    </p:set>
                                    <p:animEffect transition="in" filter="fade">
                                      <p:cBhvr>
                                        <p:cTn id="19" dur="1000"/>
                                        <p:tgtEl>
                                          <p:spTgt spid="143365">
                                            <p:txEl>
                                              <p:pRg st="4" end="4"/>
                                            </p:txEl>
                                          </p:spTgt>
                                        </p:tgtEl>
                                      </p:cBhvr>
                                    </p:animEffect>
                                    <p:anim calcmode="lin" valueType="num">
                                      <p:cBhvr>
                                        <p:cTn id="20" dur="1000" fill="hold"/>
                                        <p:tgtEl>
                                          <p:spTgt spid="143365">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14336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Quadrant">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1077</Words>
  <Application>Microsoft Office PowerPoint</Application>
  <PresentationFormat>Widescreen</PresentationFormat>
  <Paragraphs>196</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Times New Roman</vt:lpstr>
      <vt:lpstr>Wingdings</vt:lpstr>
      <vt:lpstr>Quadrant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Library</dc:creator>
  <cp:lastModifiedBy>Library</cp:lastModifiedBy>
  <cp:revision>1</cp:revision>
  <dcterms:created xsi:type="dcterms:W3CDTF">2019-01-24T17:06:22Z</dcterms:created>
  <dcterms:modified xsi:type="dcterms:W3CDTF">2019-01-24T17:07:38Z</dcterms:modified>
</cp:coreProperties>
</file>