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344" r:id="rId2"/>
    <p:sldId id="347" r:id="rId3"/>
    <p:sldId id="377" r:id="rId4"/>
    <p:sldId id="822" r:id="rId5"/>
    <p:sldId id="351" r:id="rId6"/>
    <p:sldId id="352" r:id="rId7"/>
    <p:sldId id="353" r:id="rId8"/>
    <p:sldId id="354" r:id="rId9"/>
    <p:sldId id="356" r:id="rId10"/>
    <p:sldId id="357" r:id="rId11"/>
    <p:sldId id="824" r:id="rId12"/>
    <p:sldId id="360" r:id="rId13"/>
    <p:sldId id="825" r:id="rId14"/>
    <p:sldId id="826" r:id="rId15"/>
    <p:sldId id="362" r:id="rId16"/>
    <p:sldId id="363" r:id="rId17"/>
    <p:sldId id="364" r:id="rId18"/>
    <p:sldId id="827" r:id="rId19"/>
    <p:sldId id="366" r:id="rId20"/>
    <p:sldId id="828" r:id="rId21"/>
    <p:sldId id="829" r:id="rId22"/>
    <p:sldId id="369" r:id="rId23"/>
    <p:sldId id="830" r:id="rId24"/>
    <p:sldId id="831" r:id="rId25"/>
    <p:sldId id="372" r:id="rId26"/>
    <p:sldId id="832" r:id="rId27"/>
    <p:sldId id="374" r:id="rId28"/>
    <p:sldId id="83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9011" autoAdjust="0"/>
    <p:restoredTop sz="94660"/>
  </p:normalViewPr>
  <p:slideViewPr>
    <p:cSldViewPr snapToGrid="0">
      <p:cViewPr varScale="1">
        <p:scale>
          <a:sx n="69" d="100"/>
          <a:sy n="69" d="100"/>
        </p:scale>
        <p:origin x="78" y="3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DB376D-5D87-449E-9D89-9E1A055DD579}" type="datetimeFigureOut">
              <a:rPr lang="en-US" smtClean="0"/>
              <a:t>1/13/2019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60BCAB-F01B-4F77-B929-957B8CFD05EC}" type="slidenum">
              <a:rPr lang="en-US" smtClean="0"/>
              <a:t>‹#›</a:t>
            </a:fld>
            <a:endParaRPr lang="en-US"/>
          </a:p>
        </p:txBody>
      </p:sp>
    </p:spTree>
    <p:extLst>
      <p:ext uri="{BB962C8B-B14F-4D97-AF65-F5344CB8AC3E}">
        <p14:creationId xmlns:p14="http://schemas.microsoft.com/office/powerpoint/2010/main" val="2470438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https://www.christianhistoryinstitute.org/incontext/article/polycarp-testimony/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A5C283-3077-4DCB-88FA-91348FD183E5}" type="slidenum">
              <a:rPr kumimoji="0" lang="en-US" altLang="en-US" sz="1800" b="0" i="0" u="none" strike="noStrike" kern="0" cap="none" spc="0" normalizeH="0" baseline="0" noProof="0" smtClean="0">
                <a:ln>
                  <a:noFill/>
                </a:ln>
                <a:solidFill>
                  <a:sysClr val="windowText" lastClr="000000"/>
                </a:solidFill>
                <a:effectLst/>
                <a:uLnTx/>
                <a:uFillTx/>
                <a:latin typeface="Times New Roman" panose="0202060305040502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alt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320436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https://www.christianhistoryinstitute.org/incontext/article/polycarp-testimony/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A5C283-3077-4DCB-88FA-91348FD183E5}" type="slidenum">
              <a:rPr kumimoji="0" lang="en-US" altLang="en-US" sz="1800" b="0" i="0" u="none" strike="noStrike" kern="0" cap="none" spc="0" normalizeH="0" baseline="0" noProof="0" smtClean="0">
                <a:ln>
                  <a:noFill/>
                </a:ln>
                <a:solidFill>
                  <a:sysClr val="windowText" lastClr="000000"/>
                </a:solidFill>
                <a:effectLst/>
                <a:uLnTx/>
                <a:uFillTx/>
                <a:latin typeface="Times New Roman" panose="0202060305040502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alt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320436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https://www.christianhistoryinstitute.org/incontext/article/polycarp-testimony/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A5C283-3077-4DCB-88FA-91348FD183E5}" type="slidenum">
              <a:rPr kumimoji="0" lang="en-US" altLang="en-US" sz="1800" b="0" i="0" u="none" strike="noStrike" kern="0" cap="none" spc="0" normalizeH="0" baseline="0" noProof="0" smtClean="0">
                <a:ln>
                  <a:noFill/>
                </a:ln>
                <a:solidFill>
                  <a:sysClr val="windowText" lastClr="000000"/>
                </a:solidFill>
                <a:effectLst/>
                <a:uLnTx/>
                <a:uFillTx/>
                <a:latin typeface="Times New Roman" panose="0202060305040502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alt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320436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2C2085DC-C5DD-4A28-94F6-F9F029BCA1AE}" type="slidenum">
              <a:rPr lang="en-US" altLang="en-US" smtClean="0"/>
              <a:pPr/>
              <a:t>‹#›</a:t>
            </a:fld>
            <a:endParaRPr lang="en-US" altLang="en-US" dirty="0"/>
          </a:p>
        </p:txBody>
      </p:sp>
    </p:spTree>
    <p:extLst>
      <p:ext uri="{BB962C8B-B14F-4D97-AF65-F5344CB8AC3E}">
        <p14:creationId xmlns:p14="http://schemas.microsoft.com/office/powerpoint/2010/main" val="5053864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2814E910-BBD9-4C6C-B553-9F185752B042}" type="slidenum">
              <a:rPr lang="en-US" altLang="en-US" smtClean="0"/>
              <a:pPr/>
              <a:t>‹#›</a:t>
            </a:fld>
            <a:endParaRPr lang="en-US" altLang="en-US" dirty="0"/>
          </a:p>
        </p:txBody>
      </p:sp>
    </p:spTree>
    <p:extLst>
      <p:ext uri="{BB962C8B-B14F-4D97-AF65-F5344CB8AC3E}">
        <p14:creationId xmlns:p14="http://schemas.microsoft.com/office/powerpoint/2010/main" val="40323276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A9B584D8-2FAB-4CF1-AF74-0E7F3D958B3D}" type="slidenum">
              <a:rPr lang="en-US" altLang="en-US" smtClean="0"/>
              <a:pPr/>
              <a:t>‹#›</a:t>
            </a:fld>
            <a:endParaRPr lang="en-US" altLang="en-US" dirty="0"/>
          </a:p>
        </p:txBody>
      </p:sp>
    </p:spTree>
    <p:extLst>
      <p:ext uri="{BB962C8B-B14F-4D97-AF65-F5344CB8AC3E}">
        <p14:creationId xmlns:p14="http://schemas.microsoft.com/office/powerpoint/2010/main" val="18507562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71DD7C3C-26EA-48D1-89DB-82086917E937}" type="slidenum">
              <a:rPr lang="en-US" altLang="en-US" smtClean="0"/>
              <a:pPr/>
              <a:t>‹#›</a:t>
            </a:fld>
            <a:endParaRPr lang="en-US" altLang="en-US" dirty="0"/>
          </a:p>
        </p:txBody>
      </p:sp>
    </p:spTree>
    <p:extLst>
      <p:ext uri="{BB962C8B-B14F-4D97-AF65-F5344CB8AC3E}">
        <p14:creationId xmlns:p14="http://schemas.microsoft.com/office/powerpoint/2010/main" val="31072246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075DFFC-4C7E-4580-BD58-D28052B8411C}" type="slidenum">
              <a:rPr lang="en-US" altLang="en-US" smtClean="0"/>
              <a:pPr/>
              <a:t>‹#›</a:t>
            </a:fld>
            <a:endParaRPr lang="en-US" altLang="en-US" dirty="0"/>
          </a:p>
        </p:txBody>
      </p:sp>
    </p:spTree>
    <p:extLst>
      <p:ext uri="{BB962C8B-B14F-4D97-AF65-F5344CB8AC3E}">
        <p14:creationId xmlns:p14="http://schemas.microsoft.com/office/powerpoint/2010/main" val="21440685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3981AFB8-6607-4BFB-A990-26AE2ECB36E5}" type="slidenum">
              <a:rPr lang="en-US" altLang="en-US" smtClean="0"/>
              <a:pPr/>
              <a:t>‹#›</a:t>
            </a:fld>
            <a:endParaRPr lang="en-US" altLang="en-US" dirty="0"/>
          </a:p>
        </p:txBody>
      </p:sp>
    </p:spTree>
    <p:extLst>
      <p:ext uri="{BB962C8B-B14F-4D97-AF65-F5344CB8AC3E}">
        <p14:creationId xmlns:p14="http://schemas.microsoft.com/office/powerpoint/2010/main" val="27199772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3D3B5985-F0FB-461C-A410-C18B3EA5F9E1}" type="slidenum">
              <a:rPr lang="en-US" altLang="en-US" smtClean="0"/>
              <a:pPr/>
              <a:t>‹#›</a:t>
            </a:fld>
            <a:endParaRPr lang="en-US" altLang="en-US" dirty="0"/>
          </a:p>
        </p:txBody>
      </p:sp>
    </p:spTree>
    <p:extLst>
      <p:ext uri="{BB962C8B-B14F-4D97-AF65-F5344CB8AC3E}">
        <p14:creationId xmlns:p14="http://schemas.microsoft.com/office/powerpoint/2010/main" val="5615721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FA8F3877-D21C-4381-AFB3-9CF0607A0B12}" type="slidenum">
              <a:rPr lang="en-US" altLang="en-US" smtClean="0"/>
              <a:pPr/>
              <a:t>‹#›</a:t>
            </a:fld>
            <a:endParaRPr lang="en-US" altLang="en-US" dirty="0"/>
          </a:p>
        </p:txBody>
      </p:sp>
    </p:spTree>
    <p:extLst>
      <p:ext uri="{BB962C8B-B14F-4D97-AF65-F5344CB8AC3E}">
        <p14:creationId xmlns:p14="http://schemas.microsoft.com/office/powerpoint/2010/main" val="41692824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adrant Slide Mast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CADAA9E-FB3A-4A2E-B616-17841AC89C49}"/>
              </a:ext>
            </a:extLst>
          </p:cNvPr>
          <p:cNvSpPr>
            <a:spLocks noGrp="1"/>
          </p:cNvSpPr>
          <p:nvPr>
            <p:ph type="dt" sz="half" idx="10"/>
          </p:nvPr>
        </p:nvSpPr>
        <p:spPr/>
        <p:txBody>
          <a:bodyPr/>
          <a:lstStyle/>
          <a:p>
            <a:endParaRPr lang="en-US" altLang="en-US" dirty="0"/>
          </a:p>
        </p:txBody>
      </p:sp>
      <p:sp>
        <p:nvSpPr>
          <p:cNvPr id="5" name="Footer Placeholder 4">
            <a:extLst>
              <a:ext uri="{FF2B5EF4-FFF2-40B4-BE49-F238E27FC236}">
                <a16:creationId xmlns:a16="http://schemas.microsoft.com/office/drawing/2014/main" id="{A2492989-903B-46A4-9357-8520120F3F14}"/>
              </a:ext>
            </a:extLst>
          </p:cNvPr>
          <p:cNvSpPr>
            <a:spLocks noGrp="1"/>
          </p:cNvSpPr>
          <p:nvPr>
            <p:ph type="ftr" sz="quarter" idx="11"/>
          </p:nvPr>
        </p:nvSpPr>
        <p:spPr/>
        <p:txBody>
          <a:bodyPr/>
          <a:lstStyle/>
          <a:p>
            <a:endParaRPr lang="en-US" altLang="en-US" dirty="0"/>
          </a:p>
        </p:txBody>
      </p:sp>
      <p:sp>
        <p:nvSpPr>
          <p:cNvPr id="6" name="Slide Number Placeholder 5">
            <a:extLst>
              <a:ext uri="{FF2B5EF4-FFF2-40B4-BE49-F238E27FC236}">
                <a16:creationId xmlns:a16="http://schemas.microsoft.com/office/drawing/2014/main" id="{B75DA4C0-8019-47A6-81CC-9E5B2B00CE1C}"/>
              </a:ext>
            </a:extLst>
          </p:cNvPr>
          <p:cNvSpPr>
            <a:spLocks noGrp="1"/>
          </p:cNvSpPr>
          <p:nvPr>
            <p:ph type="sldNum" sz="quarter" idx="12"/>
          </p:nvPr>
        </p:nvSpPr>
        <p:spPr/>
        <p:txBody>
          <a:bodyPr/>
          <a:lstStyle/>
          <a:p>
            <a:fld id="{562D9CF1-084D-4702-A71D-CADB32F5E74D}" type="slidenum">
              <a:rPr lang="en-US" altLang="en-US" smtClean="0"/>
              <a:pPr/>
              <a:t>‹#›</a:t>
            </a:fld>
            <a:endParaRPr lang="en-US" altLang="en-US" dirty="0"/>
          </a:p>
        </p:txBody>
      </p:sp>
    </p:spTree>
    <p:extLst>
      <p:ext uri="{BB962C8B-B14F-4D97-AF65-F5344CB8AC3E}">
        <p14:creationId xmlns:p14="http://schemas.microsoft.com/office/powerpoint/2010/main" val="29612912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B837187E-E6D4-4886-BDEE-08F8AEB698FB}" type="slidenum">
              <a:rPr lang="en-US" altLang="en-US" smtClean="0"/>
              <a:pPr/>
              <a:t>‹#›</a:t>
            </a:fld>
            <a:endParaRPr lang="en-US" altLang="en-US" dirty="0"/>
          </a:p>
        </p:txBody>
      </p:sp>
    </p:spTree>
    <p:extLst>
      <p:ext uri="{BB962C8B-B14F-4D97-AF65-F5344CB8AC3E}">
        <p14:creationId xmlns:p14="http://schemas.microsoft.com/office/powerpoint/2010/main" val="9539936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86CCBCD0-433E-4322-8891-D43E1F630C1A}" type="slidenum">
              <a:rPr lang="en-US" altLang="en-US" smtClean="0"/>
              <a:pPr/>
              <a:t>‹#›</a:t>
            </a:fld>
            <a:endParaRPr lang="en-US" altLang="en-US" dirty="0"/>
          </a:p>
        </p:txBody>
      </p:sp>
    </p:spTree>
    <p:extLst>
      <p:ext uri="{BB962C8B-B14F-4D97-AF65-F5344CB8AC3E}">
        <p14:creationId xmlns:p14="http://schemas.microsoft.com/office/powerpoint/2010/main" val="24391432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2D9CF1-084D-4702-A71D-CADB32F5E74D}" type="slidenum">
              <a:rPr lang="en-US" altLang="en-US" smtClean="0"/>
              <a:pPr/>
              <a:t>‹#›</a:t>
            </a:fld>
            <a:endParaRPr lang="en-US" altLang="en-US" dirty="0"/>
          </a:p>
        </p:txBody>
      </p:sp>
    </p:spTree>
    <p:extLst>
      <p:ext uri="{BB962C8B-B14F-4D97-AF65-F5344CB8AC3E}">
        <p14:creationId xmlns:p14="http://schemas.microsoft.com/office/powerpoint/2010/main" val="12328009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gbgm-umc.org/gifs/worldhistory/polycarp.jp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hyperlink" Target="http://gbgm-umc.org/gifs/worldhistory/polycarp.jp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4.xml.rels><?xml version="1.0" encoding="UTF-8" standalone="yes"?>
<Relationships xmlns="http://schemas.openxmlformats.org/package/2006/relationships"><Relationship Id="rId3" Type="http://schemas.openxmlformats.org/officeDocument/2006/relationships/hyperlink" Target="http://gbgm-umc.org/gifs/worldhistory/polycarp.jp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524000" y="1828800"/>
            <a:ext cx="9144000" cy="2514600"/>
          </a:xfrm>
        </p:spPr>
        <p:txBody>
          <a:bodyPr/>
          <a:lstStyle/>
          <a:p>
            <a:pPr algn="ctr"/>
            <a:r>
              <a:rPr lang="en-US" altLang="en-US" sz="3600" b="1" dirty="0"/>
              <a:t>Lesson 4</a:t>
            </a:r>
          </a:p>
          <a:p>
            <a:pPr algn="ctr"/>
            <a:r>
              <a:rPr lang="en-US" altLang="en-US" sz="3600" dirty="0"/>
              <a:t>Revelation 2:8-11</a:t>
            </a:r>
          </a:p>
          <a:p>
            <a:pPr algn="ctr"/>
            <a:r>
              <a:rPr lang="en-US" altLang="en-US" sz="3600" dirty="0"/>
              <a:t>Letter to the church at Smyrna</a:t>
            </a:r>
          </a:p>
        </p:txBody>
      </p:sp>
      <p:sp>
        <p:nvSpPr>
          <p:cNvPr id="2" name="Slide Number Placeholder 1">
            <a:extLst>
              <a:ext uri="{FF2B5EF4-FFF2-40B4-BE49-F238E27FC236}">
                <a16:creationId xmlns:a16="http://schemas.microsoft.com/office/drawing/2014/main" id="{90C074D2-4E37-4A01-A64D-020E2C6341D4}"/>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2C2085DC-C5DD-4A28-94F6-F9F029BCA1AE}"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5440572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Text Box 4"/>
          <p:cNvSpPr txBox="1">
            <a:spLocks noChangeArrowheads="1"/>
          </p:cNvSpPr>
          <p:nvPr/>
        </p:nvSpPr>
        <p:spPr bwMode="auto">
          <a:xfrm>
            <a:off x="1981200" y="1981200"/>
            <a:ext cx="8077200" cy="3511550"/>
          </a:xfrm>
          <a:prstGeom prst="rect">
            <a:avLst/>
          </a:prstGeom>
          <a:solidFill>
            <a:schemeClr val="bg1"/>
          </a:solidFill>
          <a:ln>
            <a:noFill/>
          </a:ln>
          <a:effectLst/>
          <a:extLst/>
        </p:spPr>
        <p:txBody>
          <a:bodyPr wrap="square">
            <a:spAutoFit/>
          </a:bodyPr>
          <a:lstStyle>
            <a:lvl1pPr>
              <a:tabLst>
                <a:tab pos="457200" algn="l"/>
              </a:tabLst>
              <a:defRPr sz="2400">
                <a:solidFill>
                  <a:schemeClr val="tx1"/>
                </a:solidFill>
                <a:latin typeface="Times New Roman" panose="02020603050405020304" pitchFamily="18" charset="0"/>
              </a:defRPr>
            </a:lvl1pPr>
            <a:lvl2pPr>
              <a:tabLst>
                <a:tab pos="457200" algn="l"/>
              </a:tabLst>
              <a:defRPr sz="2400">
                <a:solidFill>
                  <a:schemeClr val="tx1"/>
                </a:solidFill>
                <a:latin typeface="Times New Roman" panose="02020603050405020304" pitchFamily="18" charset="0"/>
              </a:defRPr>
            </a:lvl2pPr>
            <a:lvl3pPr>
              <a:tabLst>
                <a:tab pos="457200" algn="l"/>
              </a:tabLst>
              <a:defRPr sz="2400">
                <a:solidFill>
                  <a:schemeClr val="tx1"/>
                </a:solidFill>
                <a:latin typeface="Times New Roman" panose="02020603050405020304" pitchFamily="18" charset="0"/>
              </a:defRPr>
            </a:lvl3pPr>
            <a:lvl4pPr>
              <a:tabLst>
                <a:tab pos="457200" algn="l"/>
              </a:tabLst>
              <a:defRPr sz="2400">
                <a:solidFill>
                  <a:schemeClr val="tx1"/>
                </a:solidFill>
                <a:latin typeface="Times New Roman" panose="02020603050405020304" pitchFamily="18" charset="0"/>
              </a:defRPr>
            </a:lvl4pPr>
            <a:lvl5pPr>
              <a:tabLst>
                <a:tab pos="4572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tab pos="457200"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a:t>
            </a: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Tribulation</a:t>
            </a: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9)</a:t>
            </a:r>
          </a:p>
          <a:p>
            <a:pPr marL="0" marR="0" lvl="0" indent="0" algn="l" defTabSz="914400" rtl="0" eaLnBrk="1" fontAlgn="auto" latinLnBrk="0" hangingPunct="1">
              <a:lnSpc>
                <a:spcPct val="100000"/>
              </a:lnSpc>
              <a:spcBef>
                <a:spcPct val="50000"/>
              </a:spcBef>
              <a:spcAft>
                <a:spcPts val="0"/>
              </a:spcAft>
              <a:buClrTx/>
              <a:buSzTx/>
              <a:buFontTx/>
              <a:buNone/>
              <a:tabLst>
                <a:tab pos="457200"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 </a:t>
            </a: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Poverty</a:t>
            </a: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9)</a:t>
            </a:r>
          </a:p>
          <a:p>
            <a:pPr marL="0" marR="0" lvl="0" indent="0" algn="l" defTabSz="914400" rtl="0" eaLnBrk="1" fontAlgn="auto" latinLnBrk="0" hangingPunct="1">
              <a:lnSpc>
                <a:spcPct val="100000"/>
              </a:lnSpc>
              <a:spcBef>
                <a:spcPct val="50000"/>
              </a:spcBef>
              <a:spcAft>
                <a:spcPts val="0"/>
              </a:spcAft>
              <a:buClrTx/>
              <a:buSzTx/>
              <a:buFontTx/>
              <a:buNone/>
              <a:tabLst>
                <a:tab pos="457200"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 </a:t>
            </a: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Blasphemy</a:t>
            </a: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9)</a:t>
            </a:r>
          </a:p>
          <a:p>
            <a:pPr marL="0" marR="0" lvl="0" indent="0" algn="l" defTabSz="914400" rtl="0" eaLnBrk="1" fontAlgn="auto" latinLnBrk="0" hangingPunct="1">
              <a:lnSpc>
                <a:spcPct val="100000"/>
              </a:lnSpc>
              <a:spcBef>
                <a:spcPct val="50000"/>
              </a:spcBef>
              <a:spcAft>
                <a:spcPts val="0"/>
              </a:spcAft>
              <a:buClrTx/>
              <a:buSzTx/>
              <a:buFontTx/>
              <a:buNone/>
              <a:tabLst>
                <a:tab pos="457200"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1. Slander their character – name</a:t>
            </a:r>
          </a:p>
          <a:p>
            <a:pPr marL="0" marR="0" lvl="0" indent="0" algn="l" defTabSz="914400" rtl="0" eaLnBrk="1" fontAlgn="auto" latinLnBrk="0" hangingPunct="1">
              <a:lnSpc>
                <a:spcPct val="100000"/>
              </a:lnSpc>
              <a:spcBef>
                <a:spcPct val="50000"/>
              </a:spcBef>
              <a:spcAft>
                <a:spcPts val="0"/>
              </a:spcAft>
              <a:buClrTx/>
              <a:buSzTx/>
              <a:buFontTx/>
              <a:buNone/>
              <a:tabLst>
                <a:tab pos="457200"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2. Perhaps refers to Jews who escaped 				persecution through compromise</a:t>
            </a:r>
          </a:p>
        </p:txBody>
      </p:sp>
      <p:sp>
        <p:nvSpPr>
          <p:cNvPr id="5" name="Rectangle 10"/>
          <p:cNvSpPr>
            <a:spLocks noChangeArrowheads="1"/>
          </p:cNvSpPr>
          <p:nvPr/>
        </p:nvSpPr>
        <p:spPr bwMode="auto">
          <a:xfrm>
            <a:off x="1981200" y="685801"/>
            <a:ext cx="8077200" cy="766557"/>
          </a:xfrm>
          <a:prstGeom prst="rect">
            <a:avLst/>
          </a:prstGeom>
          <a:solidFill>
            <a:schemeClr val="bg1"/>
          </a:solidFill>
          <a:ln w="9525">
            <a:noFill/>
            <a:miter lim="800000"/>
            <a:headEnd/>
            <a:tailEnd/>
          </a:ln>
          <a:effectLst/>
          <a:extLst/>
        </p:spPr>
        <p:txBody>
          <a:bodyPr>
            <a:spAutoFit/>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0" lang="en-US" altLang="en-US" sz="4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 Their Challenges</a:t>
            </a:r>
          </a:p>
        </p:txBody>
      </p:sp>
      <p:sp>
        <p:nvSpPr>
          <p:cNvPr id="6" name="Rectangle 5"/>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2:8-11</a:t>
            </a:r>
          </a:p>
        </p:txBody>
      </p:sp>
      <p:sp>
        <p:nvSpPr>
          <p:cNvPr id="2" name="Slide Number Placeholder 1">
            <a:extLst>
              <a:ext uri="{FF2B5EF4-FFF2-40B4-BE49-F238E27FC236}">
                <a16:creationId xmlns:a16="http://schemas.microsoft.com/office/drawing/2014/main" id="{49DD68E1-01E7-49B4-A094-F9C6F6DEF16F}"/>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483225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5236">
                                            <p:bg/>
                                          </p:spTgt>
                                        </p:tgtEl>
                                        <p:attrNameLst>
                                          <p:attrName>style.visibility</p:attrName>
                                        </p:attrNameLst>
                                      </p:cBhvr>
                                      <p:to>
                                        <p:strVal val="visible"/>
                                      </p:to>
                                    </p:set>
                                    <p:animEffect transition="in" filter="fade">
                                      <p:cBhvr>
                                        <p:cTn id="7" dur="1000"/>
                                        <p:tgtEl>
                                          <p:spTgt spid="95236">
                                            <p:bg/>
                                          </p:spTgt>
                                        </p:tgtEl>
                                      </p:cBhvr>
                                    </p:animEffect>
                                    <p:anim calcmode="lin" valueType="num">
                                      <p:cBhvr>
                                        <p:cTn id="8" dur="1000" fill="hold"/>
                                        <p:tgtEl>
                                          <p:spTgt spid="95236">
                                            <p:bg/>
                                          </p:spTgt>
                                        </p:tgtEl>
                                        <p:attrNameLst>
                                          <p:attrName>ppt_x</p:attrName>
                                        </p:attrNameLst>
                                      </p:cBhvr>
                                      <p:tavLst>
                                        <p:tav tm="0">
                                          <p:val>
                                            <p:strVal val="#ppt_x"/>
                                          </p:val>
                                        </p:tav>
                                        <p:tav tm="100000">
                                          <p:val>
                                            <p:strVal val="#ppt_x"/>
                                          </p:val>
                                        </p:tav>
                                      </p:tavLst>
                                    </p:anim>
                                    <p:anim calcmode="lin" valueType="num">
                                      <p:cBhvr>
                                        <p:cTn id="9" dur="1000" fill="hold"/>
                                        <p:tgtEl>
                                          <p:spTgt spid="95236">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5236">
                                            <p:txEl>
                                              <p:pRg st="2" end="2"/>
                                            </p:txEl>
                                          </p:spTgt>
                                        </p:tgtEl>
                                        <p:attrNameLst>
                                          <p:attrName>style.visibility</p:attrName>
                                        </p:attrNameLst>
                                      </p:cBhvr>
                                      <p:to>
                                        <p:strVal val="visible"/>
                                      </p:to>
                                    </p:set>
                                    <p:animEffect transition="in" filter="fade">
                                      <p:cBhvr>
                                        <p:cTn id="14" dur="1000"/>
                                        <p:tgtEl>
                                          <p:spTgt spid="95236">
                                            <p:txEl>
                                              <p:pRg st="2" end="2"/>
                                            </p:txEl>
                                          </p:spTgt>
                                        </p:tgtEl>
                                      </p:cBhvr>
                                    </p:animEffect>
                                    <p:anim calcmode="lin" valueType="num">
                                      <p:cBhvr>
                                        <p:cTn id="15" dur="1000" fill="hold"/>
                                        <p:tgtEl>
                                          <p:spTgt spid="9523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523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5236">
                                            <p:txEl>
                                              <p:pRg st="3" end="3"/>
                                            </p:txEl>
                                          </p:spTgt>
                                        </p:tgtEl>
                                        <p:attrNameLst>
                                          <p:attrName>style.visibility</p:attrName>
                                        </p:attrNameLst>
                                      </p:cBhvr>
                                      <p:to>
                                        <p:strVal val="visible"/>
                                      </p:to>
                                    </p:set>
                                    <p:animEffect transition="in" filter="fade">
                                      <p:cBhvr>
                                        <p:cTn id="21" dur="1000"/>
                                        <p:tgtEl>
                                          <p:spTgt spid="95236">
                                            <p:txEl>
                                              <p:pRg st="3" end="3"/>
                                            </p:txEl>
                                          </p:spTgt>
                                        </p:tgtEl>
                                      </p:cBhvr>
                                    </p:animEffect>
                                    <p:anim calcmode="lin" valueType="num">
                                      <p:cBhvr>
                                        <p:cTn id="22" dur="1000" fill="hold"/>
                                        <p:tgtEl>
                                          <p:spTgt spid="9523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9523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5236">
                                            <p:txEl>
                                              <p:pRg st="4" end="4"/>
                                            </p:txEl>
                                          </p:spTgt>
                                        </p:tgtEl>
                                        <p:attrNameLst>
                                          <p:attrName>style.visibility</p:attrName>
                                        </p:attrNameLst>
                                      </p:cBhvr>
                                      <p:to>
                                        <p:strVal val="visible"/>
                                      </p:to>
                                    </p:set>
                                    <p:animEffect transition="in" filter="fade">
                                      <p:cBhvr>
                                        <p:cTn id="28" dur="1000"/>
                                        <p:tgtEl>
                                          <p:spTgt spid="95236">
                                            <p:txEl>
                                              <p:pRg st="4" end="4"/>
                                            </p:txEl>
                                          </p:spTgt>
                                        </p:tgtEl>
                                      </p:cBhvr>
                                    </p:animEffect>
                                    <p:anim calcmode="lin" valueType="num">
                                      <p:cBhvr>
                                        <p:cTn id="29" dur="1000" fill="hold"/>
                                        <p:tgtEl>
                                          <p:spTgt spid="95236">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9523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02" name="Text Box 34"/>
          <p:cNvSpPr txBox="1">
            <a:spLocks noChangeArrowheads="1"/>
          </p:cNvSpPr>
          <p:nvPr/>
        </p:nvSpPr>
        <p:spPr bwMode="auto">
          <a:xfrm>
            <a:off x="3048000" y="2590800"/>
            <a:ext cx="7467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endParaRPr kumimoji="0" lang="en-US" alt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mn-ea"/>
              <a:cs typeface="+mn-cs"/>
            </a:endParaRPr>
          </a:p>
        </p:txBody>
      </p:sp>
      <p:sp>
        <p:nvSpPr>
          <p:cNvPr id="32820" name="AutoShape 52"/>
          <p:cNvSpPr>
            <a:spLocks noChangeArrowheads="1"/>
          </p:cNvSpPr>
          <p:nvPr/>
        </p:nvSpPr>
        <p:spPr bwMode="auto">
          <a:xfrm>
            <a:off x="2362200" y="533400"/>
            <a:ext cx="7391400" cy="1295400"/>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800" b="1"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 Church Under Pressure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800" b="1" i="1"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Rev. 2:8-11</a:t>
            </a:r>
          </a:p>
        </p:txBody>
      </p:sp>
      <p:sp>
        <p:nvSpPr>
          <p:cNvPr id="5" name="Text Box 8"/>
          <p:cNvSpPr txBox="1">
            <a:spLocks noChangeArrowheads="1"/>
          </p:cNvSpPr>
          <p:nvPr/>
        </p:nvSpPr>
        <p:spPr bwMode="auto">
          <a:xfrm>
            <a:off x="3733800" y="2209800"/>
            <a:ext cx="4490332" cy="1501758"/>
          </a:xfrm>
          <a:prstGeom prst="rect">
            <a:avLst/>
          </a:prstGeom>
          <a:solidFill>
            <a:schemeClr val="bg1"/>
          </a:solidFill>
          <a:ln>
            <a:noFill/>
          </a:ln>
          <a:effectLst/>
          <a:extLst/>
        </p:spPr>
        <p:txBody>
          <a:bodyPr wrap="none">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en-US" altLang="en-US" sz="4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 Their Challenges</a:t>
            </a:r>
          </a:p>
          <a:p>
            <a:pPr marL="0" marR="0" lvl="0" indent="0" algn="l" defTabSz="914400" rtl="0" eaLnBrk="1" fontAlgn="auto" latinLnBrk="0" hangingPunct="1">
              <a:lnSpc>
                <a:spcPct val="120000"/>
              </a:lnSpc>
              <a:spcBef>
                <a:spcPts val="0"/>
              </a:spcBef>
              <a:spcAft>
                <a:spcPts val="0"/>
              </a:spcAft>
              <a:buClrTx/>
              <a:buSzTx/>
              <a:buFontTx/>
              <a:buNone/>
              <a:tabLst/>
              <a:defRPr/>
            </a:pPr>
            <a:r>
              <a:rPr kumimoji="0" lang="en-US" altLang="en-US" sz="4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II. Their Strength</a:t>
            </a:r>
          </a:p>
        </p:txBody>
      </p:sp>
      <p:sp>
        <p:nvSpPr>
          <p:cNvPr id="6" name="Rectangle 5"/>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2:8-11</a:t>
            </a:r>
          </a:p>
        </p:txBody>
      </p:sp>
      <p:sp>
        <p:nvSpPr>
          <p:cNvPr id="2" name="Slide Number Placeholder 1">
            <a:extLst>
              <a:ext uri="{FF2B5EF4-FFF2-40B4-BE49-F238E27FC236}">
                <a16:creationId xmlns:a16="http://schemas.microsoft.com/office/drawing/2014/main" id="{7D735024-4E60-4806-823A-1EAEE6D68E20}"/>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1850451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ChangeArrowheads="1"/>
          </p:cNvSpPr>
          <p:nvPr/>
        </p:nvSpPr>
        <p:spPr bwMode="auto">
          <a:xfrm>
            <a:off x="2057400" y="838200"/>
            <a:ext cx="8077200" cy="711200"/>
          </a:xfrm>
          <a:prstGeom prst="rect">
            <a:avLst/>
          </a:prstGeom>
          <a:solidFill>
            <a:schemeClr val="bg1"/>
          </a:solidFill>
          <a:ln w="9525">
            <a:noFill/>
            <a:miter lim="800000"/>
            <a:headEnd/>
            <a:tailEnd/>
          </a:ln>
          <a:effectLs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4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II. Their Strength</a:t>
            </a:r>
          </a:p>
        </p:txBody>
      </p:sp>
      <p:sp>
        <p:nvSpPr>
          <p:cNvPr id="90116" name="Text Box 4"/>
          <p:cNvSpPr txBox="1">
            <a:spLocks noChangeArrowheads="1"/>
          </p:cNvSpPr>
          <p:nvPr/>
        </p:nvSpPr>
        <p:spPr bwMode="auto">
          <a:xfrm>
            <a:off x="1905000" y="1905000"/>
            <a:ext cx="8534400" cy="2893100"/>
          </a:xfrm>
          <a:prstGeom prst="rect">
            <a:avLst/>
          </a:prstGeom>
          <a:solidFill>
            <a:schemeClr val="bg1"/>
          </a:solidFill>
          <a:ln>
            <a:noFill/>
          </a:ln>
          <a:effectLst/>
          <a:extLst/>
        </p:spPr>
        <p:txBody>
          <a:bodyPr wrap="square">
            <a:spAutoFit/>
          </a:bodyPr>
          <a:lstStyle>
            <a:lvl1pPr>
              <a:tabLst>
                <a:tab pos="517525" algn="l"/>
              </a:tabLst>
              <a:defRPr sz="2400">
                <a:solidFill>
                  <a:schemeClr val="tx1"/>
                </a:solidFill>
                <a:latin typeface="Times New Roman" panose="02020603050405020304" pitchFamily="18" charset="0"/>
              </a:defRPr>
            </a:lvl1pPr>
            <a:lvl2pPr>
              <a:tabLst>
                <a:tab pos="517525" algn="l"/>
              </a:tabLst>
              <a:defRPr sz="2400">
                <a:solidFill>
                  <a:schemeClr val="tx1"/>
                </a:solidFill>
                <a:latin typeface="Times New Roman" panose="02020603050405020304" pitchFamily="18" charset="0"/>
              </a:defRPr>
            </a:lvl2pPr>
            <a:lvl3pPr>
              <a:tabLst>
                <a:tab pos="517525" algn="l"/>
              </a:tabLst>
              <a:defRPr sz="2400">
                <a:solidFill>
                  <a:schemeClr val="tx1"/>
                </a:solidFill>
                <a:latin typeface="Times New Roman" panose="02020603050405020304" pitchFamily="18" charset="0"/>
              </a:defRPr>
            </a:lvl3pPr>
            <a:lvl4pPr>
              <a:tabLst>
                <a:tab pos="517525" algn="l"/>
              </a:tabLst>
              <a:defRPr sz="2400">
                <a:solidFill>
                  <a:schemeClr val="tx1"/>
                </a:solidFill>
                <a:latin typeface="Times New Roman" panose="02020603050405020304" pitchFamily="18" charset="0"/>
              </a:defRPr>
            </a:lvl4pPr>
            <a:lvl5pPr>
              <a:tabLst>
                <a:tab pos="517525"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9pPr>
          </a:lstStyle>
          <a:p>
            <a:pPr marL="514350" marR="0" lvl="0" indent="-514350" algn="l" defTabSz="914400" rtl="0" eaLnBrk="1" fontAlgn="auto" latinLnBrk="0" hangingPunct="1">
              <a:lnSpc>
                <a:spcPct val="100000"/>
              </a:lnSpc>
              <a:spcBef>
                <a:spcPct val="50000"/>
              </a:spcBef>
              <a:spcAft>
                <a:spcPts val="0"/>
              </a:spcAft>
              <a:buClrTx/>
              <a:buSzTx/>
              <a:buFont typeface="+mj-lt"/>
              <a:buAutoNum type="alphaUcPeriod"/>
              <a:tabLst>
                <a:tab pos="517525" algn="l"/>
              </a:tabLst>
              <a:defRPr/>
            </a:pP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Works</a:t>
            </a: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9)</a:t>
            </a:r>
          </a:p>
          <a:p>
            <a:pPr marL="971550" marR="0" lvl="1" indent="-514350" algn="l" defTabSz="914400" rtl="0" eaLnBrk="1" fontAlgn="auto" latinLnBrk="0" hangingPunct="1">
              <a:lnSpc>
                <a:spcPct val="100000"/>
              </a:lnSpc>
              <a:spcBef>
                <a:spcPct val="50000"/>
              </a:spcBef>
              <a:spcAft>
                <a:spcPts val="0"/>
              </a:spcAft>
              <a:buClrTx/>
              <a:buSzTx/>
              <a:buFont typeface="+mj-lt"/>
              <a:buAutoNum type="arabicPeriod"/>
              <a:tabLst>
                <a:tab pos="517525"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Active – faith was not dead</a:t>
            </a:r>
          </a:p>
          <a:p>
            <a:pPr marL="914400" marR="0" lvl="1" indent="-457200" algn="l" defTabSz="914400" rtl="0" eaLnBrk="1" fontAlgn="auto" latinLnBrk="0" hangingPunct="1">
              <a:lnSpc>
                <a:spcPct val="100000"/>
              </a:lnSpc>
              <a:spcBef>
                <a:spcPct val="50000"/>
              </a:spcBef>
              <a:spcAft>
                <a:spcPts val="0"/>
              </a:spcAft>
              <a:buClrTx/>
              <a:buSzTx/>
              <a:buFont typeface="+mj-lt"/>
              <a:buAutoNum type="arabicPeriod"/>
              <a:tabLst>
                <a:tab pos="517525"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Worked – didn’t merely talk the talk – they walked the walk!</a:t>
            </a:r>
          </a:p>
          <a:p>
            <a:pPr marL="914400" marR="0" lvl="1" indent="-457200" algn="l" defTabSz="914400" rtl="0" eaLnBrk="1" fontAlgn="auto" latinLnBrk="0" hangingPunct="1">
              <a:lnSpc>
                <a:spcPct val="100000"/>
              </a:lnSpc>
              <a:spcBef>
                <a:spcPct val="50000"/>
              </a:spcBef>
              <a:spcAft>
                <a:spcPts val="0"/>
              </a:spcAft>
              <a:buClrTx/>
              <a:buSzTx/>
              <a:buFont typeface="+mj-lt"/>
              <a:buAutoNum type="arabicPeriod"/>
              <a:tabLst>
                <a:tab pos="517525"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Apparently good – no condemnation</a:t>
            </a: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2:8-11</a:t>
            </a:r>
          </a:p>
        </p:txBody>
      </p:sp>
      <p:sp>
        <p:nvSpPr>
          <p:cNvPr id="2" name="Slide Number Placeholder 1">
            <a:extLst>
              <a:ext uri="{FF2B5EF4-FFF2-40B4-BE49-F238E27FC236}">
                <a16:creationId xmlns:a16="http://schemas.microsoft.com/office/drawing/2014/main" id="{44D9FB09-B012-4EF6-A1F2-47A97F4258E5}"/>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4252416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0116">
                                            <p:bg/>
                                          </p:spTgt>
                                        </p:tgtEl>
                                        <p:attrNameLst>
                                          <p:attrName>style.visibility</p:attrName>
                                        </p:attrNameLst>
                                      </p:cBhvr>
                                      <p:to>
                                        <p:strVal val="visible"/>
                                      </p:to>
                                    </p:set>
                                    <p:animEffect transition="in" filter="fade">
                                      <p:cBhvr>
                                        <p:cTn id="7" dur="1000"/>
                                        <p:tgtEl>
                                          <p:spTgt spid="90116">
                                            <p:bg/>
                                          </p:spTgt>
                                        </p:tgtEl>
                                      </p:cBhvr>
                                    </p:animEffect>
                                    <p:anim calcmode="lin" valueType="num">
                                      <p:cBhvr>
                                        <p:cTn id="8" dur="1000" fill="hold"/>
                                        <p:tgtEl>
                                          <p:spTgt spid="90116">
                                            <p:bg/>
                                          </p:spTgt>
                                        </p:tgtEl>
                                        <p:attrNameLst>
                                          <p:attrName>ppt_x</p:attrName>
                                        </p:attrNameLst>
                                      </p:cBhvr>
                                      <p:tavLst>
                                        <p:tav tm="0">
                                          <p:val>
                                            <p:strVal val="#ppt_x"/>
                                          </p:val>
                                        </p:tav>
                                        <p:tav tm="100000">
                                          <p:val>
                                            <p:strVal val="#ppt_x"/>
                                          </p:val>
                                        </p:tav>
                                      </p:tavLst>
                                    </p:anim>
                                    <p:anim calcmode="lin" valueType="num">
                                      <p:cBhvr>
                                        <p:cTn id="9" dur="1000" fill="hold"/>
                                        <p:tgtEl>
                                          <p:spTgt spid="90116">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90116">
                                            <p:txEl>
                                              <p:pRg st="0" end="0"/>
                                            </p:txEl>
                                          </p:spTgt>
                                        </p:tgtEl>
                                        <p:attrNameLst>
                                          <p:attrName>style.visibility</p:attrName>
                                        </p:attrNameLst>
                                      </p:cBhvr>
                                      <p:to>
                                        <p:strVal val="visible"/>
                                      </p:to>
                                    </p:set>
                                    <p:animEffect transition="in" filter="fade">
                                      <p:cBhvr>
                                        <p:cTn id="14" dur="1000"/>
                                        <p:tgtEl>
                                          <p:spTgt spid="90116">
                                            <p:txEl>
                                              <p:pRg st="0" end="0"/>
                                            </p:txEl>
                                          </p:spTgt>
                                        </p:tgtEl>
                                      </p:cBhvr>
                                    </p:animEffect>
                                    <p:anim calcmode="lin" valueType="num">
                                      <p:cBhvr>
                                        <p:cTn id="15" dur="1000" fill="hold"/>
                                        <p:tgtEl>
                                          <p:spTgt spid="9011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0116">
                                            <p:txEl>
                                              <p:pRg st="0" end="0"/>
                                            </p:txEl>
                                          </p:spTgt>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90116">
                                            <p:txEl>
                                              <p:pRg st="1" end="1"/>
                                            </p:txEl>
                                          </p:spTgt>
                                        </p:tgtEl>
                                        <p:attrNameLst>
                                          <p:attrName>style.visibility</p:attrName>
                                        </p:attrNameLst>
                                      </p:cBhvr>
                                      <p:to>
                                        <p:strVal val="visible"/>
                                      </p:to>
                                    </p:set>
                                    <p:animEffect transition="in" filter="fade">
                                      <p:cBhvr>
                                        <p:cTn id="19" dur="1000"/>
                                        <p:tgtEl>
                                          <p:spTgt spid="90116">
                                            <p:txEl>
                                              <p:pRg st="1" end="1"/>
                                            </p:txEl>
                                          </p:spTgt>
                                        </p:tgtEl>
                                      </p:cBhvr>
                                    </p:animEffect>
                                    <p:anim calcmode="lin" valueType="num">
                                      <p:cBhvr>
                                        <p:cTn id="20" dur="1000" fill="hold"/>
                                        <p:tgtEl>
                                          <p:spTgt spid="90116">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90116">
                                            <p:txEl>
                                              <p:pRg st="1" end="1"/>
                                            </p:txEl>
                                          </p:spTgt>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90116">
                                            <p:txEl>
                                              <p:pRg st="2" end="2"/>
                                            </p:txEl>
                                          </p:spTgt>
                                        </p:tgtEl>
                                        <p:attrNameLst>
                                          <p:attrName>style.visibility</p:attrName>
                                        </p:attrNameLst>
                                      </p:cBhvr>
                                      <p:to>
                                        <p:strVal val="visible"/>
                                      </p:to>
                                    </p:set>
                                    <p:animEffect transition="in" filter="fade">
                                      <p:cBhvr>
                                        <p:cTn id="24" dur="1000"/>
                                        <p:tgtEl>
                                          <p:spTgt spid="90116">
                                            <p:txEl>
                                              <p:pRg st="2" end="2"/>
                                            </p:txEl>
                                          </p:spTgt>
                                        </p:tgtEl>
                                      </p:cBhvr>
                                    </p:animEffect>
                                    <p:anim calcmode="lin" valueType="num">
                                      <p:cBhvr>
                                        <p:cTn id="25" dur="1000" fill="hold"/>
                                        <p:tgtEl>
                                          <p:spTgt spid="90116">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90116">
                                            <p:txEl>
                                              <p:pRg st="2" end="2"/>
                                            </p:txEl>
                                          </p:spTgt>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90116">
                                            <p:txEl>
                                              <p:pRg st="3" end="3"/>
                                            </p:txEl>
                                          </p:spTgt>
                                        </p:tgtEl>
                                        <p:attrNameLst>
                                          <p:attrName>style.visibility</p:attrName>
                                        </p:attrNameLst>
                                      </p:cBhvr>
                                      <p:to>
                                        <p:strVal val="visible"/>
                                      </p:to>
                                    </p:set>
                                    <p:animEffect transition="in" filter="fade">
                                      <p:cBhvr>
                                        <p:cTn id="29" dur="1000"/>
                                        <p:tgtEl>
                                          <p:spTgt spid="90116">
                                            <p:txEl>
                                              <p:pRg st="3" end="3"/>
                                            </p:txEl>
                                          </p:spTgt>
                                        </p:tgtEl>
                                      </p:cBhvr>
                                    </p:animEffect>
                                    <p:anim calcmode="lin" valueType="num">
                                      <p:cBhvr>
                                        <p:cTn id="30" dur="1000" fill="hold"/>
                                        <p:tgtEl>
                                          <p:spTgt spid="90116">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9011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6"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ChangeArrowheads="1"/>
          </p:cNvSpPr>
          <p:nvPr/>
        </p:nvSpPr>
        <p:spPr bwMode="auto">
          <a:xfrm>
            <a:off x="2057400" y="838200"/>
            <a:ext cx="8077200" cy="711200"/>
          </a:xfrm>
          <a:prstGeom prst="rect">
            <a:avLst/>
          </a:prstGeom>
          <a:solidFill>
            <a:schemeClr val="bg1"/>
          </a:solidFill>
          <a:ln w="9525">
            <a:noFill/>
            <a:miter lim="800000"/>
            <a:headEnd/>
            <a:tailEnd/>
          </a:ln>
          <a:effectLs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4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II. Their Strength</a:t>
            </a:r>
          </a:p>
        </p:txBody>
      </p:sp>
      <p:sp>
        <p:nvSpPr>
          <p:cNvPr id="90116" name="Text Box 4"/>
          <p:cNvSpPr txBox="1">
            <a:spLocks noChangeArrowheads="1"/>
          </p:cNvSpPr>
          <p:nvPr/>
        </p:nvSpPr>
        <p:spPr bwMode="auto">
          <a:xfrm>
            <a:off x="1905000" y="1905001"/>
            <a:ext cx="8534400" cy="2462213"/>
          </a:xfrm>
          <a:prstGeom prst="rect">
            <a:avLst/>
          </a:prstGeom>
          <a:solidFill>
            <a:schemeClr val="bg1"/>
          </a:solidFill>
          <a:ln>
            <a:noFill/>
          </a:ln>
          <a:effectLst/>
          <a:extLst/>
        </p:spPr>
        <p:txBody>
          <a:bodyPr wrap="square">
            <a:spAutoFit/>
          </a:bodyPr>
          <a:lstStyle>
            <a:lvl1pPr>
              <a:tabLst>
                <a:tab pos="517525" algn="l"/>
              </a:tabLst>
              <a:defRPr sz="2400">
                <a:solidFill>
                  <a:schemeClr val="tx1"/>
                </a:solidFill>
                <a:latin typeface="Times New Roman" panose="02020603050405020304" pitchFamily="18" charset="0"/>
              </a:defRPr>
            </a:lvl1pPr>
            <a:lvl2pPr>
              <a:tabLst>
                <a:tab pos="517525" algn="l"/>
              </a:tabLst>
              <a:defRPr sz="2400">
                <a:solidFill>
                  <a:schemeClr val="tx1"/>
                </a:solidFill>
                <a:latin typeface="Times New Roman" panose="02020603050405020304" pitchFamily="18" charset="0"/>
              </a:defRPr>
            </a:lvl2pPr>
            <a:lvl3pPr>
              <a:tabLst>
                <a:tab pos="517525" algn="l"/>
              </a:tabLst>
              <a:defRPr sz="2400">
                <a:solidFill>
                  <a:schemeClr val="tx1"/>
                </a:solidFill>
                <a:latin typeface="Times New Roman" panose="02020603050405020304" pitchFamily="18" charset="0"/>
              </a:defRPr>
            </a:lvl3pPr>
            <a:lvl4pPr>
              <a:tabLst>
                <a:tab pos="517525" algn="l"/>
              </a:tabLst>
              <a:defRPr sz="2400">
                <a:solidFill>
                  <a:schemeClr val="tx1"/>
                </a:solidFill>
                <a:latin typeface="Times New Roman" panose="02020603050405020304" pitchFamily="18" charset="0"/>
              </a:defRPr>
            </a:lvl4pPr>
            <a:lvl5pPr>
              <a:tabLst>
                <a:tab pos="517525"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9pPr>
          </a:lstStyle>
          <a:p>
            <a:pPr marL="514350" marR="0" lvl="0" indent="-514350" algn="l" defTabSz="914400" rtl="0" eaLnBrk="1" fontAlgn="auto" latinLnBrk="0" hangingPunct="1">
              <a:lnSpc>
                <a:spcPct val="100000"/>
              </a:lnSpc>
              <a:spcBef>
                <a:spcPct val="50000"/>
              </a:spcBef>
              <a:spcAft>
                <a:spcPts val="0"/>
              </a:spcAft>
              <a:buClrTx/>
              <a:buSzTx/>
              <a:buFont typeface="+mj-lt"/>
              <a:buAutoNum type="alphaUcPeriod"/>
              <a:tabLst>
                <a:tab pos="517525" algn="l"/>
              </a:tabLst>
              <a:defRPr/>
            </a:pP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Works</a:t>
            </a: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9)</a:t>
            </a:r>
          </a:p>
          <a:p>
            <a:pPr marL="514350" marR="0" lvl="0" indent="-514350" algn="l" defTabSz="914400" rtl="0" eaLnBrk="1" fontAlgn="auto" latinLnBrk="0" hangingPunct="1">
              <a:lnSpc>
                <a:spcPct val="100000"/>
              </a:lnSpc>
              <a:spcBef>
                <a:spcPct val="50000"/>
              </a:spcBef>
              <a:spcAft>
                <a:spcPts val="0"/>
              </a:spcAft>
              <a:buClrTx/>
              <a:buSzTx/>
              <a:buFont typeface="+mj-lt"/>
              <a:buAutoNum type="alphaUcPeriod"/>
              <a:tabLst>
                <a:tab pos="517525" algn="l"/>
              </a:tabLst>
              <a:defRPr/>
            </a:pP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Rich</a:t>
            </a: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9)</a:t>
            </a:r>
          </a:p>
          <a:p>
            <a:pPr marL="914400" marR="0" lvl="1" indent="-457200" algn="l" defTabSz="914400" rtl="0" eaLnBrk="1" fontAlgn="auto" latinLnBrk="0" hangingPunct="1">
              <a:lnSpc>
                <a:spcPct val="100000"/>
              </a:lnSpc>
              <a:spcBef>
                <a:spcPct val="50000"/>
              </a:spcBef>
              <a:spcAft>
                <a:spcPts val="0"/>
              </a:spcAft>
              <a:buClrTx/>
              <a:buSzTx/>
              <a:buFont typeface="+mj-lt"/>
              <a:buAutoNum type="arabicPeriod"/>
              <a:tabLst>
                <a:tab pos="517525"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 what really mattered</a:t>
            </a:r>
          </a:p>
          <a:p>
            <a:pPr marL="914400" marR="0" lvl="1" indent="-457200" algn="l" defTabSz="914400" rtl="0" eaLnBrk="1" fontAlgn="auto" latinLnBrk="0" hangingPunct="1">
              <a:lnSpc>
                <a:spcPct val="100000"/>
              </a:lnSpc>
              <a:spcBef>
                <a:spcPct val="50000"/>
              </a:spcBef>
              <a:spcAft>
                <a:spcPts val="0"/>
              </a:spcAft>
              <a:buClrTx/>
              <a:buSzTx/>
              <a:buFont typeface="+mj-lt"/>
              <a:buAutoNum type="arabicPeriod"/>
              <a:tabLst>
                <a:tab pos="517525"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Faith, character &amp; works</a:t>
            </a: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2:8-11</a:t>
            </a:r>
          </a:p>
        </p:txBody>
      </p:sp>
      <p:sp>
        <p:nvSpPr>
          <p:cNvPr id="2" name="Slide Number Placeholder 1">
            <a:extLst>
              <a:ext uri="{FF2B5EF4-FFF2-40B4-BE49-F238E27FC236}">
                <a16:creationId xmlns:a16="http://schemas.microsoft.com/office/drawing/2014/main" id="{E64598C6-5BF3-4E07-B056-131E28E2CB9A}"/>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1717624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0116">
                                            <p:bg/>
                                          </p:spTgt>
                                        </p:tgtEl>
                                        <p:attrNameLst>
                                          <p:attrName>style.visibility</p:attrName>
                                        </p:attrNameLst>
                                      </p:cBhvr>
                                      <p:to>
                                        <p:strVal val="visible"/>
                                      </p:to>
                                    </p:set>
                                    <p:animEffect transition="in" filter="fade">
                                      <p:cBhvr>
                                        <p:cTn id="7" dur="1000"/>
                                        <p:tgtEl>
                                          <p:spTgt spid="90116">
                                            <p:bg/>
                                          </p:spTgt>
                                        </p:tgtEl>
                                      </p:cBhvr>
                                    </p:animEffect>
                                    <p:anim calcmode="lin" valueType="num">
                                      <p:cBhvr>
                                        <p:cTn id="8" dur="1000" fill="hold"/>
                                        <p:tgtEl>
                                          <p:spTgt spid="90116">
                                            <p:bg/>
                                          </p:spTgt>
                                        </p:tgtEl>
                                        <p:attrNameLst>
                                          <p:attrName>ppt_x</p:attrName>
                                        </p:attrNameLst>
                                      </p:cBhvr>
                                      <p:tavLst>
                                        <p:tav tm="0">
                                          <p:val>
                                            <p:strVal val="#ppt_x"/>
                                          </p:val>
                                        </p:tav>
                                        <p:tav tm="100000">
                                          <p:val>
                                            <p:strVal val="#ppt_x"/>
                                          </p:val>
                                        </p:tav>
                                      </p:tavLst>
                                    </p:anim>
                                    <p:anim calcmode="lin" valueType="num">
                                      <p:cBhvr>
                                        <p:cTn id="9" dur="1000" fill="hold"/>
                                        <p:tgtEl>
                                          <p:spTgt spid="90116">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90116">
                                            <p:txEl>
                                              <p:pRg st="0" end="0"/>
                                            </p:txEl>
                                          </p:spTgt>
                                        </p:tgtEl>
                                        <p:attrNameLst>
                                          <p:attrName>style.visibility</p:attrName>
                                        </p:attrNameLst>
                                      </p:cBhvr>
                                      <p:to>
                                        <p:strVal val="visible"/>
                                      </p:to>
                                    </p:set>
                                    <p:animEffect transition="in" filter="fade">
                                      <p:cBhvr>
                                        <p:cTn id="14" dur="1000"/>
                                        <p:tgtEl>
                                          <p:spTgt spid="90116">
                                            <p:txEl>
                                              <p:pRg st="0" end="0"/>
                                            </p:txEl>
                                          </p:spTgt>
                                        </p:tgtEl>
                                      </p:cBhvr>
                                    </p:animEffect>
                                    <p:anim calcmode="lin" valueType="num">
                                      <p:cBhvr>
                                        <p:cTn id="15" dur="1000" fill="hold"/>
                                        <p:tgtEl>
                                          <p:spTgt spid="9011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01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90116">
                                            <p:txEl>
                                              <p:pRg st="1" end="1"/>
                                            </p:txEl>
                                          </p:spTgt>
                                        </p:tgtEl>
                                        <p:attrNameLst>
                                          <p:attrName>style.visibility</p:attrName>
                                        </p:attrNameLst>
                                      </p:cBhvr>
                                      <p:to>
                                        <p:strVal val="visible"/>
                                      </p:to>
                                    </p:set>
                                    <p:animEffect transition="in" filter="fade">
                                      <p:cBhvr>
                                        <p:cTn id="21" dur="1000"/>
                                        <p:tgtEl>
                                          <p:spTgt spid="90116">
                                            <p:txEl>
                                              <p:pRg st="1" end="1"/>
                                            </p:txEl>
                                          </p:spTgt>
                                        </p:tgtEl>
                                      </p:cBhvr>
                                    </p:animEffect>
                                    <p:anim calcmode="lin" valueType="num">
                                      <p:cBhvr>
                                        <p:cTn id="22" dur="1000" fill="hold"/>
                                        <p:tgtEl>
                                          <p:spTgt spid="90116">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0116">
                                            <p:txEl>
                                              <p:pRg st="1" end="1"/>
                                            </p:txEl>
                                          </p:spTgt>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90116">
                                            <p:txEl>
                                              <p:pRg st="2" end="2"/>
                                            </p:txEl>
                                          </p:spTgt>
                                        </p:tgtEl>
                                        <p:attrNameLst>
                                          <p:attrName>style.visibility</p:attrName>
                                        </p:attrNameLst>
                                      </p:cBhvr>
                                      <p:to>
                                        <p:strVal val="visible"/>
                                      </p:to>
                                    </p:set>
                                    <p:animEffect transition="in" filter="fade">
                                      <p:cBhvr>
                                        <p:cTn id="26" dur="1000"/>
                                        <p:tgtEl>
                                          <p:spTgt spid="90116">
                                            <p:txEl>
                                              <p:pRg st="2" end="2"/>
                                            </p:txEl>
                                          </p:spTgt>
                                        </p:tgtEl>
                                      </p:cBhvr>
                                    </p:animEffect>
                                    <p:anim calcmode="lin" valueType="num">
                                      <p:cBhvr>
                                        <p:cTn id="27" dur="1000" fill="hold"/>
                                        <p:tgtEl>
                                          <p:spTgt spid="90116">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90116">
                                            <p:txEl>
                                              <p:pRg st="2" end="2"/>
                                            </p:txEl>
                                          </p:spTgt>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90116">
                                            <p:txEl>
                                              <p:pRg st="3" end="3"/>
                                            </p:txEl>
                                          </p:spTgt>
                                        </p:tgtEl>
                                        <p:attrNameLst>
                                          <p:attrName>style.visibility</p:attrName>
                                        </p:attrNameLst>
                                      </p:cBhvr>
                                      <p:to>
                                        <p:strVal val="visible"/>
                                      </p:to>
                                    </p:set>
                                    <p:animEffect transition="in" filter="fade">
                                      <p:cBhvr>
                                        <p:cTn id="31" dur="1000"/>
                                        <p:tgtEl>
                                          <p:spTgt spid="90116">
                                            <p:txEl>
                                              <p:pRg st="3" end="3"/>
                                            </p:txEl>
                                          </p:spTgt>
                                        </p:tgtEl>
                                      </p:cBhvr>
                                    </p:animEffect>
                                    <p:anim calcmode="lin" valueType="num">
                                      <p:cBhvr>
                                        <p:cTn id="32" dur="1000" fill="hold"/>
                                        <p:tgtEl>
                                          <p:spTgt spid="90116">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9011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6"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02" name="Text Box 34"/>
          <p:cNvSpPr txBox="1">
            <a:spLocks noChangeArrowheads="1"/>
          </p:cNvSpPr>
          <p:nvPr/>
        </p:nvSpPr>
        <p:spPr bwMode="auto">
          <a:xfrm>
            <a:off x="3048000" y="2590800"/>
            <a:ext cx="7467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endParaRPr kumimoji="0" lang="en-US" alt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mn-ea"/>
              <a:cs typeface="+mn-cs"/>
            </a:endParaRPr>
          </a:p>
        </p:txBody>
      </p:sp>
      <p:sp>
        <p:nvSpPr>
          <p:cNvPr id="32820" name="AutoShape 52"/>
          <p:cNvSpPr>
            <a:spLocks noChangeArrowheads="1"/>
          </p:cNvSpPr>
          <p:nvPr/>
        </p:nvSpPr>
        <p:spPr bwMode="auto">
          <a:xfrm>
            <a:off x="2362200" y="533400"/>
            <a:ext cx="7391400" cy="1295400"/>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800" b="1"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 Church Under Pressure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800" b="1" i="1"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Rev. 2:8-11</a:t>
            </a:r>
          </a:p>
        </p:txBody>
      </p:sp>
      <p:sp>
        <p:nvSpPr>
          <p:cNvPr id="6" name="Text Box 8"/>
          <p:cNvSpPr txBox="1">
            <a:spLocks noChangeArrowheads="1"/>
          </p:cNvSpPr>
          <p:nvPr/>
        </p:nvSpPr>
        <p:spPr bwMode="auto">
          <a:xfrm>
            <a:off x="3141877" y="2286000"/>
            <a:ext cx="6126998" cy="2308324"/>
          </a:xfrm>
          <a:prstGeom prst="rect">
            <a:avLst/>
          </a:prstGeom>
          <a:solidFill>
            <a:schemeClr val="bg1"/>
          </a:solidFill>
          <a:ln>
            <a:noFill/>
          </a:ln>
          <a:effectLst/>
          <a:extLst/>
        </p:spPr>
        <p:txBody>
          <a:bodyPr wrap="none">
            <a:spAutoFit/>
          </a:bodyPr>
          <a:lstStyle/>
          <a:p>
            <a:pPr marL="857250" marR="0" lvl="0" indent="-857250" algn="l" defTabSz="914400" rtl="0" eaLnBrk="1" fontAlgn="auto" latinLnBrk="0" hangingPunct="1">
              <a:lnSpc>
                <a:spcPct val="120000"/>
              </a:lnSpc>
              <a:spcBef>
                <a:spcPts val="0"/>
              </a:spcBef>
              <a:spcAft>
                <a:spcPts val="0"/>
              </a:spcAft>
              <a:buClrTx/>
              <a:buSzTx/>
              <a:buFont typeface="+mj-lt"/>
              <a:buAutoNum type="romanUcPeriod"/>
              <a:tabLst/>
              <a:defRPr/>
            </a:pPr>
            <a:r>
              <a:rPr kumimoji="0" lang="en-US" altLang="en-US" sz="4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Their Challenges</a:t>
            </a:r>
          </a:p>
          <a:p>
            <a:pPr marL="857250" marR="0" lvl="0" indent="-857250" algn="l" defTabSz="914400" rtl="0" eaLnBrk="1" fontAlgn="auto" latinLnBrk="0" hangingPunct="1">
              <a:lnSpc>
                <a:spcPct val="120000"/>
              </a:lnSpc>
              <a:spcBef>
                <a:spcPts val="0"/>
              </a:spcBef>
              <a:spcAft>
                <a:spcPts val="0"/>
              </a:spcAft>
              <a:buClrTx/>
              <a:buSzTx/>
              <a:buFont typeface="+mj-lt"/>
              <a:buAutoNum type="romanUcPeriod"/>
              <a:tabLst/>
              <a:defRPr/>
            </a:pPr>
            <a:r>
              <a:rPr kumimoji="0" lang="en-US" altLang="en-US" sz="4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Their Strength</a:t>
            </a:r>
          </a:p>
          <a:p>
            <a:pPr marL="857250" marR="0" lvl="0" indent="-857250" algn="l" defTabSz="914400" rtl="0" eaLnBrk="1" fontAlgn="auto" latinLnBrk="0" hangingPunct="1">
              <a:lnSpc>
                <a:spcPct val="120000"/>
              </a:lnSpc>
              <a:spcBef>
                <a:spcPts val="0"/>
              </a:spcBef>
              <a:spcAft>
                <a:spcPts val="0"/>
              </a:spcAft>
              <a:buClrTx/>
              <a:buSzTx/>
              <a:buFont typeface="+mj-lt"/>
              <a:buAutoNum type="romanUcPeriod"/>
              <a:tabLst/>
              <a:defRPr/>
            </a:pPr>
            <a:r>
              <a:rPr kumimoji="0" lang="en-US" altLang="en-US" sz="4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Their Encouragement</a:t>
            </a:r>
          </a:p>
        </p:txBody>
      </p:sp>
      <p:sp>
        <p:nvSpPr>
          <p:cNvPr id="7" name="Rectangle 6"/>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2:8-11</a:t>
            </a:r>
          </a:p>
        </p:txBody>
      </p:sp>
      <p:sp>
        <p:nvSpPr>
          <p:cNvPr id="2" name="Slide Number Placeholder 1">
            <a:extLst>
              <a:ext uri="{FF2B5EF4-FFF2-40B4-BE49-F238E27FC236}">
                <a16:creationId xmlns:a16="http://schemas.microsoft.com/office/drawing/2014/main" id="{9B828B27-939D-417B-99D1-ECE7CED5D3FB}"/>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3458287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ChangeArrowheads="1"/>
          </p:cNvSpPr>
          <p:nvPr/>
        </p:nvSpPr>
        <p:spPr bwMode="auto">
          <a:xfrm>
            <a:off x="2057400" y="533400"/>
            <a:ext cx="8077200" cy="711200"/>
          </a:xfrm>
          <a:prstGeom prst="rect">
            <a:avLst/>
          </a:prstGeom>
          <a:solidFill>
            <a:schemeClr val="bg1"/>
          </a:solidFill>
          <a:ln w="9525">
            <a:noFill/>
            <a:miter lim="800000"/>
            <a:headEnd/>
            <a:tailEnd/>
          </a:ln>
          <a:effectLs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4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III. Their Encouragement</a:t>
            </a:r>
          </a:p>
        </p:txBody>
      </p:sp>
      <p:sp>
        <p:nvSpPr>
          <p:cNvPr id="91140" name="Text Box 4"/>
          <p:cNvSpPr txBox="1">
            <a:spLocks noChangeArrowheads="1"/>
          </p:cNvSpPr>
          <p:nvPr/>
        </p:nvSpPr>
        <p:spPr bwMode="auto">
          <a:xfrm>
            <a:off x="2057400" y="1538288"/>
            <a:ext cx="8077200" cy="519113"/>
          </a:xfrm>
          <a:prstGeom prst="rect">
            <a:avLst/>
          </a:prstGeom>
          <a:solidFill>
            <a:schemeClr val="bg1"/>
          </a:solidFill>
          <a:ln>
            <a:noFill/>
          </a:ln>
          <a:effectLst/>
          <a:extLst/>
        </p:spPr>
        <p:txBody>
          <a:bodyPr wrap="square">
            <a:spAutoFit/>
          </a:bodyPr>
          <a:lstStyle>
            <a:lvl1pPr>
              <a:tabLst>
                <a:tab pos="517525" algn="l"/>
              </a:tabLst>
              <a:defRPr sz="2400">
                <a:solidFill>
                  <a:schemeClr val="tx1"/>
                </a:solidFill>
                <a:latin typeface="Times New Roman" panose="02020603050405020304" pitchFamily="18" charset="0"/>
              </a:defRPr>
            </a:lvl1pPr>
            <a:lvl2pPr>
              <a:tabLst>
                <a:tab pos="517525" algn="l"/>
              </a:tabLst>
              <a:defRPr sz="2400">
                <a:solidFill>
                  <a:schemeClr val="tx1"/>
                </a:solidFill>
                <a:latin typeface="Times New Roman" panose="02020603050405020304" pitchFamily="18" charset="0"/>
              </a:defRPr>
            </a:lvl2pPr>
            <a:lvl3pPr>
              <a:tabLst>
                <a:tab pos="517525" algn="l"/>
              </a:tabLst>
              <a:defRPr sz="2400">
                <a:solidFill>
                  <a:schemeClr val="tx1"/>
                </a:solidFill>
                <a:latin typeface="Times New Roman" panose="02020603050405020304" pitchFamily="18" charset="0"/>
              </a:defRPr>
            </a:lvl3pPr>
            <a:lvl4pPr>
              <a:tabLst>
                <a:tab pos="517525" algn="l"/>
              </a:tabLst>
              <a:defRPr sz="2400">
                <a:solidFill>
                  <a:schemeClr val="tx1"/>
                </a:solidFill>
                <a:latin typeface="Times New Roman" panose="02020603050405020304" pitchFamily="18" charset="0"/>
              </a:defRPr>
            </a:lvl4pPr>
            <a:lvl5pPr>
              <a:tabLst>
                <a:tab pos="517525"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tab pos="517525"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a:t>
            </a: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Resurrection – Gives Hope</a:t>
            </a: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8)</a:t>
            </a:r>
          </a:p>
        </p:txBody>
      </p:sp>
      <p:sp>
        <p:nvSpPr>
          <p:cNvPr id="91141" name="Text Box 5"/>
          <p:cNvSpPr txBox="1">
            <a:spLocks noChangeArrowheads="1"/>
          </p:cNvSpPr>
          <p:nvPr/>
        </p:nvSpPr>
        <p:spPr bwMode="auto">
          <a:xfrm>
            <a:off x="2057400" y="2590801"/>
            <a:ext cx="8077200" cy="3354765"/>
          </a:xfrm>
          <a:prstGeom prst="rect">
            <a:avLst/>
          </a:prstGeom>
          <a:solidFill>
            <a:schemeClr val="bg1"/>
          </a:solidFill>
          <a:ln w="9525">
            <a:noFill/>
            <a:miter lim="800000"/>
            <a:headEnd/>
            <a:tailEnd/>
          </a:ln>
          <a:effectLst/>
          <a:extLst/>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Lord’s victory over death and His present position should inspire confidence within a church that was about to suffer imprisonment and tribulation even unto death.”</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He who became dead is now alive and able to give victory over every obstacle, even death.”</a:t>
            </a:r>
          </a:p>
          <a:p>
            <a:pPr marL="0" marR="0" lvl="0" indent="0" algn="r" defTabSz="914400" rtl="0" eaLnBrk="1" fontAlgn="auto" latinLnBrk="0" hangingPunct="1">
              <a:lnSpc>
                <a:spcPct val="100000"/>
              </a:lnSpc>
              <a:spcBef>
                <a:spcPct val="50000"/>
              </a:spcBef>
              <a:spcAft>
                <a:spcPts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Hailey, p 125, 127 </a:t>
            </a:r>
          </a:p>
        </p:txBody>
      </p:sp>
      <p:sp>
        <p:nvSpPr>
          <p:cNvPr id="5" name="Rectangle 4"/>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2:8-11</a:t>
            </a:r>
          </a:p>
        </p:txBody>
      </p:sp>
      <p:sp>
        <p:nvSpPr>
          <p:cNvPr id="2" name="Slide Number Placeholder 1">
            <a:extLst>
              <a:ext uri="{FF2B5EF4-FFF2-40B4-BE49-F238E27FC236}">
                <a16:creationId xmlns:a16="http://schemas.microsoft.com/office/drawing/2014/main" id="{225145C0-40C3-4B10-B7A4-7CFE61EBD871}"/>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9926524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1140"/>
                                        </p:tgtEl>
                                        <p:attrNameLst>
                                          <p:attrName>style.visibility</p:attrName>
                                        </p:attrNameLst>
                                      </p:cBhvr>
                                      <p:to>
                                        <p:strVal val="visible"/>
                                      </p:to>
                                    </p:set>
                                    <p:animEffect transition="in" filter="fade">
                                      <p:cBhvr>
                                        <p:cTn id="7" dur="1000"/>
                                        <p:tgtEl>
                                          <p:spTgt spid="91140"/>
                                        </p:tgtEl>
                                      </p:cBhvr>
                                    </p:animEffect>
                                    <p:anim calcmode="lin" valueType="num">
                                      <p:cBhvr>
                                        <p:cTn id="8" dur="1000" fill="hold"/>
                                        <p:tgtEl>
                                          <p:spTgt spid="91140"/>
                                        </p:tgtEl>
                                        <p:attrNameLst>
                                          <p:attrName>ppt_x</p:attrName>
                                        </p:attrNameLst>
                                      </p:cBhvr>
                                      <p:tavLst>
                                        <p:tav tm="0">
                                          <p:val>
                                            <p:strVal val="#ppt_x"/>
                                          </p:val>
                                        </p:tav>
                                        <p:tav tm="100000">
                                          <p:val>
                                            <p:strVal val="#ppt_x"/>
                                          </p:val>
                                        </p:tav>
                                      </p:tavLst>
                                    </p:anim>
                                    <p:anim calcmode="lin" valueType="num">
                                      <p:cBhvr>
                                        <p:cTn id="9" dur="1000" fill="hold"/>
                                        <p:tgtEl>
                                          <p:spTgt spid="9114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1141"/>
                                        </p:tgtEl>
                                        <p:attrNameLst>
                                          <p:attrName>style.visibility</p:attrName>
                                        </p:attrNameLst>
                                      </p:cBhvr>
                                      <p:to>
                                        <p:strVal val="visible"/>
                                      </p:to>
                                    </p:set>
                                    <p:animEffect transition="in" filter="fade">
                                      <p:cBhvr>
                                        <p:cTn id="14" dur="1000"/>
                                        <p:tgtEl>
                                          <p:spTgt spid="91141"/>
                                        </p:tgtEl>
                                      </p:cBhvr>
                                    </p:animEffect>
                                    <p:anim calcmode="lin" valueType="num">
                                      <p:cBhvr>
                                        <p:cTn id="15" dur="1000" fill="hold"/>
                                        <p:tgtEl>
                                          <p:spTgt spid="91141"/>
                                        </p:tgtEl>
                                        <p:attrNameLst>
                                          <p:attrName>ppt_x</p:attrName>
                                        </p:attrNameLst>
                                      </p:cBhvr>
                                      <p:tavLst>
                                        <p:tav tm="0">
                                          <p:val>
                                            <p:strVal val="#ppt_x"/>
                                          </p:val>
                                        </p:tav>
                                        <p:tav tm="100000">
                                          <p:val>
                                            <p:strVal val="#ppt_x"/>
                                          </p:val>
                                        </p:tav>
                                      </p:tavLst>
                                    </p:anim>
                                    <p:anim calcmode="lin" valueType="num">
                                      <p:cBhvr>
                                        <p:cTn id="16" dur="1000" fill="hold"/>
                                        <p:tgtEl>
                                          <p:spTgt spid="911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animBg="1"/>
      <p:bldP spid="9114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ChangeArrowheads="1"/>
          </p:cNvSpPr>
          <p:nvPr/>
        </p:nvSpPr>
        <p:spPr bwMode="auto">
          <a:xfrm>
            <a:off x="2133600" y="762000"/>
            <a:ext cx="7924800" cy="711200"/>
          </a:xfrm>
          <a:prstGeom prst="rect">
            <a:avLst/>
          </a:prstGeom>
          <a:solidFill>
            <a:schemeClr val="bg1"/>
          </a:solidFill>
          <a:ln w="9525">
            <a:noFill/>
            <a:miter lim="800000"/>
            <a:headEnd/>
            <a:tailEnd/>
          </a:ln>
          <a:effectLst/>
          <a:ex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4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III. Their Encouragement</a:t>
            </a:r>
          </a:p>
        </p:txBody>
      </p:sp>
      <p:sp>
        <p:nvSpPr>
          <p:cNvPr id="103427" name="Text Box 3"/>
          <p:cNvSpPr txBox="1">
            <a:spLocks noChangeArrowheads="1"/>
          </p:cNvSpPr>
          <p:nvPr/>
        </p:nvSpPr>
        <p:spPr bwMode="auto">
          <a:xfrm>
            <a:off x="2133600" y="2133601"/>
            <a:ext cx="7924800" cy="3355975"/>
          </a:xfrm>
          <a:prstGeom prst="rect">
            <a:avLst/>
          </a:prstGeom>
          <a:solidFill>
            <a:schemeClr val="bg1"/>
          </a:solidFill>
          <a:ln>
            <a:noFill/>
          </a:ln>
          <a:effectLst/>
          <a:extLst/>
        </p:spPr>
        <p:txBody>
          <a:bodyPr wrap="square">
            <a:spAutoFit/>
          </a:bodyPr>
          <a:lstStyle>
            <a:lvl1pPr>
              <a:tabLst>
                <a:tab pos="517525" algn="l"/>
              </a:tabLst>
              <a:defRPr sz="2400">
                <a:solidFill>
                  <a:schemeClr val="tx1"/>
                </a:solidFill>
                <a:latin typeface="Times New Roman" panose="02020603050405020304" pitchFamily="18" charset="0"/>
              </a:defRPr>
            </a:lvl1pPr>
            <a:lvl2pPr>
              <a:tabLst>
                <a:tab pos="517525" algn="l"/>
              </a:tabLst>
              <a:defRPr sz="2400">
                <a:solidFill>
                  <a:schemeClr val="tx1"/>
                </a:solidFill>
                <a:latin typeface="Times New Roman" panose="02020603050405020304" pitchFamily="18" charset="0"/>
              </a:defRPr>
            </a:lvl2pPr>
            <a:lvl3pPr>
              <a:tabLst>
                <a:tab pos="517525" algn="l"/>
              </a:tabLst>
              <a:defRPr sz="2400">
                <a:solidFill>
                  <a:schemeClr val="tx1"/>
                </a:solidFill>
                <a:latin typeface="Times New Roman" panose="02020603050405020304" pitchFamily="18" charset="0"/>
              </a:defRPr>
            </a:lvl3pPr>
            <a:lvl4pPr>
              <a:tabLst>
                <a:tab pos="517525" algn="l"/>
              </a:tabLst>
              <a:defRPr sz="2400">
                <a:solidFill>
                  <a:schemeClr val="tx1"/>
                </a:solidFill>
                <a:latin typeface="Times New Roman" panose="02020603050405020304" pitchFamily="18" charset="0"/>
              </a:defRPr>
            </a:lvl4pPr>
            <a:lvl5pPr>
              <a:tabLst>
                <a:tab pos="517525"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tab pos="517525"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a:t>
            </a: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Resurrection – Gives Hope</a:t>
            </a: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8)</a:t>
            </a:r>
          </a:p>
          <a:p>
            <a:pPr marL="0" marR="0" lvl="0" indent="0" algn="l" defTabSz="914400" rtl="0" eaLnBrk="1" fontAlgn="auto" latinLnBrk="0" hangingPunct="1">
              <a:lnSpc>
                <a:spcPct val="100000"/>
              </a:lnSpc>
              <a:spcBef>
                <a:spcPct val="50000"/>
              </a:spcBef>
              <a:spcAft>
                <a:spcPts val="0"/>
              </a:spcAft>
              <a:buClrTx/>
              <a:buSzTx/>
              <a:buFontTx/>
              <a:buNone/>
              <a:tabLst>
                <a:tab pos="517525"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 </a:t>
            </a: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God Knows All</a:t>
            </a: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8)</a:t>
            </a:r>
          </a:p>
          <a:p>
            <a:pPr marL="0" marR="0" lvl="0" indent="0" algn="l" defTabSz="914400" rtl="0" eaLnBrk="1" fontAlgn="auto" latinLnBrk="0" hangingPunct="1">
              <a:lnSpc>
                <a:spcPct val="100000"/>
              </a:lnSpc>
              <a:spcBef>
                <a:spcPct val="50000"/>
              </a:spcBef>
              <a:spcAft>
                <a:spcPts val="0"/>
              </a:spcAft>
              <a:buClrTx/>
              <a:buSzTx/>
              <a:buFontTx/>
              <a:buNone/>
              <a:tabLst>
                <a:tab pos="517525"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altLang="en-US" sz="2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Knows the truth about you – what you really are 		at heart</a:t>
            </a:r>
          </a:p>
          <a:p>
            <a:pPr marL="0" marR="0" lvl="0" indent="0" algn="l" defTabSz="914400" rtl="0" eaLnBrk="1" fontAlgn="auto" latinLnBrk="0" hangingPunct="1">
              <a:lnSpc>
                <a:spcPct val="100000"/>
              </a:lnSpc>
              <a:spcBef>
                <a:spcPct val="50000"/>
              </a:spcBef>
              <a:spcAft>
                <a:spcPts val="0"/>
              </a:spcAft>
              <a:buClrTx/>
              <a:buSzTx/>
              <a:buFontTx/>
              <a:buNone/>
              <a:tabLst>
                <a:tab pos="517525" algn="l"/>
              </a:tabLst>
              <a:defRPr/>
            </a:pPr>
            <a:r>
              <a:rPr kumimoji="0" lang="en-US" altLang="en-US" sz="2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2. Knows the truth about your enemy</a:t>
            </a:r>
            <a:endPar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ct val="50000"/>
              </a:spcBef>
              <a:spcAft>
                <a:spcPts val="0"/>
              </a:spcAft>
              <a:buClrTx/>
              <a:buSzTx/>
              <a:buFontTx/>
              <a:buNone/>
              <a:tabLst>
                <a:tab pos="517525"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 </a:t>
            </a: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Can Overcome</a:t>
            </a: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11)</a:t>
            </a: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2:8-11</a:t>
            </a:r>
          </a:p>
        </p:txBody>
      </p:sp>
      <p:sp>
        <p:nvSpPr>
          <p:cNvPr id="2" name="Slide Number Placeholder 1">
            <a:extLst>
              <a:ext uri="{FF2B5EF4-FFF2-40B4-BE49-F238E27FC236}">
                <a16:creationId xmlns:a16="http://schemas.microsoft.com/office/drawing/2014/main" id="{80ECFF5C-D883-4F65-BA3E-EA4473E756D0}"/>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343209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3427">
                                            <p:bg/>
                                          </p:spTgt>
                                        </p:tgtEl>
                                        <p:attrNameLst>
                                          <p:attrName>style.visibility</p:attrName>
                                        </p:attrNameLst>
                                      </p:cBhvr>
                                      <p:to>
                                        <p:strVal val="visible"/>
                                      </p:to>
                                    </p:set>
                                    <p:animEffect transition="in" filter="fade">
                                      <p:cBhvr>
                                        <p:cTn id="7" dur="1000"/>
                                        <p:tgtEl>
                                          <p:spTgt spid="103427">
                                            <p:bg/>
                                          </p:spTgt>
                                        </p:tgtEl>
                                      </p:cBhvr>
                                    </p:animEffect>
                                    <p:anim calcmode="lin" valueType="num">
                                      <p:cBhvr>
                                        <p:cTn id="8" dur="1000" fill="hold"/>
                                        <p:tgtEl>
                                          <p:spTgt spid="103427">
                                            <p:bg/>
                                          </p:spTgt>
                                        </p:tgtEl>
                                        <p:attrNameLst>
                                          <p:attrName>ppt_x</p:attrName>
                                        </p:attrNameLst>
                                      </p:cBhvr>
                                      <p:tavLst>
                                        <p:tav tm="0">
                                          <p:val>
                                            <p:strVal val="#ppt_x"/>
                                          </p:val>
                                        </p:tav>
                                        <p:tav tm="100000">
                                          <p:val>
                                            <p:strVal val="#ppt_x"/>
                                          </p:val>
                                        </p:tav>
                                      </p:tavLst>
                                    </p:anim>
                                    <p:anim calcmode="lin" valueType="num">
                                      <p:cBhvr>
                                        <p:cTn id="9" dur="1000" fill="hold"/>
                                        <p:tgtEl>
                                          <p:spTgt spid="103427">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03427">
                                            <p:txEl>
                                              <p:pRg st="1" end="1"/>
                                            </p:txEl>
                                          </p:spTgt>
                                        </p:tgtEl>
                                        <p:attrNameLst>
                                          <p:attrName>style.visibility</p:attrName>
                                        </p:attrNameLst>
                                      </p:cBhvr>
                                      <p:to>
                                        <p:strVal val="visible"/>
                                      </p:to>
                                    </p:set>
                                    <p:animEffect transition="in" filter="fade">
                                      <p:cBhvr>
                                        <p:cTn id="14" dur="1000"/>
                                        <p:tgtEl>
                                          <p:spTgt spid="103427">
                                            <p:txEl>
                                              <p:pRg st="1" end="1"/>
                                            </p:txEl>
                                          </p:spTgt>
                                        </p:tgtEl>
                                      </p:cBhvr>
                                    </p:animEffect>
                                    <p:anim calcmode="lin" valueType="num">
                                      <p:cBhvr>
                                        <p:cTn id="15" dur="1000" fill="hold"/>
                                        <p:tgtEl>
                                          <p:spTgt spid="10342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342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03427">
                                            <p:txEl>
                                              <p:pRg st="2" end="2"/>
                                            </p:txEl>
                                          </p:spTgt>
                                        </p:tgtEl>
                                        <p:attrNameLst>
                                          <p:attrName>style.visibility</p:attrName>
                                        </p:attrNameLst>
                                      </p:cBhvr>
                                      <p:to>
                                        <p:strVal val="visible"/>
                                      </p:to>
                                    </p:set>
                                    <p:animEffect transition="in" filter="fade">
                                      <p:cBhvr>
                                        <p:cTn id="21" dur="1000"/>
                                        <p:tgtEl>
                                          <p:spTgt spid="103427">
                                            <p:txEl>
                                              <p:pRg st="2" end="2"/>
                                            </p:txEl>
                                          </p:spTgt>
                                        </p:tgtEl>
                                      </p:cBhvr>
                                    </p:animEffect>
                                    <p:anim calcmode="lin" valueType="num">
                                      <p:cBhvr>
                                        <p:cTn id="22" dur="1000" fill="hold"/>
                                        <p:tgtEl>
                                          <p:spTgt spid="10342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342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03427">
                                            <p:txEl>
                                              <p:pRg st="3" end="3"/>
                                            </p:txEl>
                                          </p:spTgt>
                                        </p:tgtEl>
                                        <p:attrNameLst>
                                          <p:attrName>style.visibility</p:attrName>
                                        </p:attrNameLst>
                                      </p:cBhvr>
                                      <p:to>
                                        <p:strVal val="visible"/>
                                      </p:to>
                                    </p:set>
                                    <p:animEffect transition="in" filter="fade">
                                      <p:cBhvr>
                                        <p:cTn id="28" dur="1000"/>
                                        <p:tgtEl>
                                          <p:spTgt spid="103427">
                                            <p:txEl>
                                              <p:pRg st="3" end="3"/>
                                            </p:txEl>
                                          </p:spTgt>
                                        </p:tgtEl>
                                      </p:cBhvr>
                                    </p:animEffect>
                                    <p:anim calcmode="lin" valueType="num">
                                      <p:cBhvr>
                                        <p:cTn id="29" dur="1000" fill="hold"/>
                                        <p:tgtEl>
                                          <p:spTgt spid="10342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342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03427">
                                            <p:txEl>
                                              <p:pRg st="4" end="4"/>
                                            </p:txEl>
                                          </p:spTgt>
                                        </p:tgtEl>
                                        <p:attrNameLst>
                                          <p:attrName>style.visibility</p:attrName>
                                        </p:attrNameLst>
                                      </p:cBhvr>
                                      <p:to>
                                        <p:strVal val="visible"/>
                                      </p:to>
                                    </p:set>
                                    <p:animEffect transition="in" filter="fade">
                                      <p:cBhvr>
                                        <p:cTn id="35" dur="1000"/>
                                        <p:tgtEl>
                                          <p:spTgt spid="103427">
                                            <p:txEl>
                                              <p:pRg st="4" end="4"/>
                                            </p:txEl>
                                          </p:spTgt>
                                        </p:tgtEl>
                                      </p:cBhvr>
                                    </p:animEffect>
                                    <p:anim calcmode="lin" valueType="num">
                                      <p:cBhvr>
                                        <p:cTn id="36" dur="1000" fill="hold"/>
                                        <p:tgtEl>
                                          <p:spTgt spid="10342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0342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uiExpan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Text Box 4"/>
          <p:cNvSpPr txBox="1">
            <a:spLocks noChangeArrowheads="1"/>
          </p:cNvSpPr>
          <p:nvPr/>
        </p:nvSpPr>
        <p:spPr bwMode="auto">
          <a:xfrm>
            <a:off x="2209800" y="1143000"/>
            <a:ext cx="7848600" cy="4124206"/>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8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beauty of this city, which rivaled Ephesus, was the beauty of a resurrection. Seven hundred years before, old Smyrna had been destroyed, and had lain in ruins for three centuries. The city of John’s time was one which had risen from the dead. And resurrection was to be the experience of its church also.”</a:t>
            </a:r>
          </a:p>
          <a:p>
            <a:pPr marL="0" marR="0" lvl="0" indent="0" algn="l" defTabSz="914400" rtl="0" eaLnBrk="1" fontAlgn="auto" latinLnBrk="0" hangingPunct="1">
              <a:lnSpc>
                <a:spcPct val="100000"/>
              </a:lnSpc>
              <a:spcBef>
                <a:spcPct val="50000"/>
              </a:spcBef>
              <a:spcAft>
                <a:spcPts val="0"/>
              </a:spcAft>
              <a:buClrTx/>
              <a:buSzTx/>
              <a:buFontTx/>
              <a:buNone/>
              <a:tabLst/>
              <a:defRPr/>
            </a:pPr>
            <a:endParaRPr kumimoji="0" lang="en-US" altLang="en-US" sz="24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r" defTabSz="914400" rtl="0" eaLnBrk="1" fontAlgn="auto" latinLnBrk="0" hangingPunct="1">
              <a:lnSpc>
                <a:spcPct val="100000"/>
              </a:lnSpc>
              <a:spcBef>
                <a:spcPct val="50000"/>
              </a:spcBef>
              <a:spcAft>
                <a:spcPts val="0"/>
              </a:spcAft>
              <a:buClrTx/>
              <a:buSzTx/>
              <a:buFontTx/>
              <a:buNone/>
              <a:tabLst/>
              <a:defRPr/>
            </a:pP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Michael Wilcock, </a:t>
            </a:r>
            <a:r>
              <a:rPr kumimoji="0" lang="en-US" altLang="en-US" sz="2000" b="0" i="1"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Message of Revelation</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p. 45</a:t>
            </a:r>
          </a:p>
        </p:txBody>
      </p:sp>
      <p:sp>
        <p:nvSpPr>
          <p:cNvPr id="3" name="Rectangle 2"/>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2:8-11</a:t>
            </a:r>
          </a:p>
        </p:txBody>
      </p:sp>
      <p:sp>
        <p:nvSpPr>
          <p:cNvPr id="2" name="Slide Number Placeholder 1">
            <a:extLst>
              <a:ext uri="{FF2B5EF4-FFF2-40B4-BE49-F238E27FC236}">
                <a16:creationId xmlns:a16="http://schemas.microsoft.com/office/drawing/2014/main" id="{D6DBAD76-F3AB-4AEC-AD06-1EE6E69F7C1E}"/>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1384616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02" name="Text Box 34"/>
          <p:cNvSpPr txBox="1">
            <a:spLocks noChangeArrowheads="1"/>
          </p:cNvSpPr>
          <p:nvPr/>
        </p:nvSpPr>
        <p:spPr bwMode="auto">
          <a:xfrm>
            <a:off x="3048000" y="2590800"/>
            <a:ext cx="7467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endParaRPr kumimoji="0" lang="en-US" alt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mn-ea"/>
              <a:cs typeface="+mn-cs"/>
            </a:endParaRPr>
          </a:p>
        </p:txBody>
      </p:sp>
      <p:sp>
        <p:nvSpPr>
          <p:cNvPr id="32820" name="AutoShape 52"/>
          <p:cNvSpPr>
            <a:spLocks noChangeArrowheads="1"/>
          </p:cNvSpPr>
          <p:nvPr/>
        </p:nvSpPr>
        <p:spPr bwMode="auto">
          <a:xfrm>
            <a:off x="2362200" y="533400"/>
            <a:ext cx="7391400" cy="1295400"/>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800" b="1"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 Church Under Pressure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800" b="1" i="1"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Rev. 2:8-11</a:t>
            </a:r>
          </a:p>
        </p:txBody>
      </p:sp>
      <p:sp>
        <p:nvSpPr>
          <p:cNvPr id="5" name="Text Box 8"/>
          <p:cNvSpPr txBox="1">
            <a:spLocks noChangeArrowheads="1"/>
          </p:cNvSpPr>
          <p:nvPr/>
        </p:nvSpPr>
        <p:spPr bwMode="auto">
          <a:xfrm>
            <a:off x="3563467" y="2362200"/>
            <a:ext cx="4988866" cy="2401748"/>
          </a:xfrm>
          <a:prstGeom prst="rect">
            <a:avLst/>
          </a:prstGeom>
          <a:solidFill>
            <a:schemeClr val="bg1"/>
          </a:solidFill>
          <a:ln>
            <a:noFill/>
          </a:ln>
          <a:effectLst/>
          <a:extLst/>
        </p:spPr>
        <p:txBody>
          <a:bodyPr wrap="none">
            <a:spAutoFit/>
          </a:bodyPr>
          <a:lstStyle/>
          <a:p>
            <a:pPr marL="857250" marR="0" lvl="0" indent="-857250" algn="l" defTabSz="914400" rtl="0" eaLnBrk="1" fontAlgn="auto" latinLnBrk="0" hangingPunct="1">
              <a:lnSpc>
                <a:spcPct val="120000"/>
              </a:lnSpc>
              <a:spcBef>
                <a:spcPts val="0"/>
              </a:spcBef>
              <a:spcAft>
                <a:spcPts val="0"/>
              </a:spcAft>
              <a:buClrTx/>
              <a:buSzTx/>
              <a:buFont typeface="+mj-lt"/>
              <a:buAutoNum type="romanUcPeriod"/>
              <a:tabLst/>
              <a:defRPr/>
            </a:pPr>
            <a:r>
              <a:rPr kumimoji="0" lang="en-US" altLang="en-US" sz="3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Their Challenges</a:t>
            </a:r>
          </a:p>
          <a:p>
            <a:pPr marL="857250" marR="0" lvl="0" indent="-857250" algn="l" defTabSz="914400" rtl="0" eaLnBrk="1" fontAlgn="auto" latinLnBrk="0" hangingPunct="1">
              <a:lnSpc>
                <a:spcPct val="120000"/>
              </a:lnSpc>
              <a:spcBef>
                <a:spcPts val="0"/>
              </a:spcBef>
              <a:spcAft>
                <a:spcPts val="0"/>
              </a:spcAft>
              <a:buClrTx/>
              <a:buSzTx/>
              <a:buFont typeface="+mj-lt"/>
              <a:buAutoNum type="romanUcPeriod"/>
              <a:tabLst/>
              <a:defRPr/>
            </a:pPr>
            <a:r>
              <a:rPr kumimoji="0" lang="en-US" altLang="en-US" sz="3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Their Strength</a:t>
            </a:r>
          </a:p>
          <a:p>
            <a:pPr marL="857250" marR="0" lvl="0" indent="-857250" algn="l" defTabSz="914400" rtl="0" eaLnBrk="1" fontAlgn="auto" latinLnBrk="0" hangingPunct="1">
              <a:lnSpc>
                <a:spcPct val="120000"/>
              </a:lnSpc>
              <a:spcBef>
                <a:spcPts val="0"/>
              </a:spcBef>
              <a:spcAft>
                <a:spcPts val="0"/>
              </a:spcAft>
              <a:buClrTx/>
              <a:buSzTx/>
              <a:buFont typeface="+mj-lt"/>
              <a:buAutoNum type="romanUcPeriod"/>
              <a:tabLst/>
              <a:defRPr/>
            </a:pPr>
            <a:r>
              <a:rPr kumimoji="0" lang="en-US" altLang="en-US" sz="3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Their Encouragement</a:t>
            </a:r>
          </a:p>
          <a:p>
            <a:pPr marL="857250" marR="0" lvl="0" indent="-857250" algn="l" defTabSz="914400" rtl="0" eaLnBrk="1" fontAlgn="auto" latinLnBrk="0" hangingPunct="1">
              <a:lnSpc>
                <a:spcPct val="120000"/>
              </a:lnSpc>
              <a:spcBef>
                <a:spcPts val="0"/>
              </a:spcBef>
              <a:spcAft>
                <a:spcPts val="0"/>
              </a:spcAft>
              <a:buClrTx/>
              <a:buSzTx/>
              <a:buFont typeface="+mj-lt"/>
              <a:buAutoNum type="romanUcPeriod"/>
              <a:tabLst/>
              <a:defRPr/>
            </a:pPr>
            <a:r>
              <a:rPr kumimoji="0" lang="en-US" altLang="en-US" sz="3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Their Test</a:t>
            </a:r>
          </a:p>
        </p:txBody>
      </p:sp>
      <p:sp>
        <p:nvSpPr>
          <p:cNvPr id="2" name="Slide Number Placeholder 1">
            <a:extLst>
              <a:ext uri="{FF2B5EF4-FFF2-40B4-BE49-F238E27FC236}">
                <a16:creationId xmlns:a16="http://schemas.microsoft.com/office/drawing/2014/main" id="{3D9326A5-0F9E-4E86-9DB1-66D302548747}"/>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9145289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1000"/>
                                        <p:tgtEl>
                                          <p:spTgt spid="5">
                                            <p:txEl>
                                              <p:pRg st="3" end="3"/>
                                            </p:txEl>
                                          </p:spTgt>
                                        </p:tgtEl>
                                      </p:cBhvr>
                                    </p:animEffect>
                                    <p:anim calcmode="lin" valueType="num">
                                      <p:cBhvr>
                                        <p:cTn id="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ChangeArrowheads="1"/>
          </p:cNvSpPr>
          <p:nvPr/>
        </p:nvSpPr>
        <p:spPr bwMode="auto">
          <a:xfrm>
            <a:off x="2057400" y="698938"/>
            <a:ext cx="8077200" cy="711200"/>
          </a:xfrm>
          <a:prstGeom prst="rect">
            <a:avLst/>
          </a:prstGeom>
          <a:solidFill>
            <a:schemeClr val="bg1"/>
          </a:solidFill>
          <a:ln w="9525">
            <a:noFill/>
            <a:miter lim="800000"/>
            <a:headEnd/>
            <a:tailEnd/>
          </a:ln>
          <a:effectLs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4000" b="0" i="0" u="none" strike="noStrike" kern="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IV. Their Test</a:t>
            </a:r>
          </a:p>
        </p:txBody>
      </p:sp>
      <p:sp>
        <p:nvSpPr>
          <p:cNvPr id="92164" name="Text Box 4"/>
          <p:cNvSpPr txBox="1">
            <a:spLocks noChangeArrowheads="1"/>
          </p:cNvSpPr>
          <p:nvPr/>
        </p:nvSpPr>
        <p:spPr bwMode="auto">
          <a:xfrm>
            <a:off x="2089759" y="1981200"/>
            <a:ext cx="8044841" cy="3539430"/>
          </a:xfrm>
          <a:prstGeom prst="rect">
            <a:avLst/>
          </a:prstGeom>
          <a:solidFill>
            <a:schemeClr val="bg1"/>
          </a:solidFill>
          <a:ln>
            <a:noFill/>
          </a:ln>
          <a:effectLst/>
          <a:extLst/>
        </p:spPr>
        <p:txBody>
          <a:bodyPr wrap="square">
            <a:spAutoFit/>
          </a:bodyPr>
          <a:lstStyle>
            <a:lvl1pPr>
              <a:tabLst>
                <a:tab pos="517525" algn="l"/>
              </a:tabLst>
              <a:defRPr sz="2400">
                <a:solidFill>
                  <a:schemeClr val="tx1"/>
                </a:solidFill>
                <a:latin typeface="Times New Roman" panose="02020603050405020304" pitchFamily="18" charset="0"/>
              </a:defRPr>
            </a:lvl1pPr>
            <a:lvl2pPr>
              <a:tabLst>
                <a:tab pos="517525" algn="l"/>
              </a:tabLst>
              <a:defRPr sz="2400">
                <a:solidFill>
                  <a:schemeClr val="tx1"/>
                </a:solidFill>
                <a:latin typeface="Times New Roman" panose="02020603050405020304" pitchFamily="18" charset="0"/>
              </a:defRPr>
            </a:lvl2pPr>
            <a:lvl3pPr>
              <a:tabLst>
                <a:tab pos="517525" algn="l"/>
              </a:tabLst>
              <a:defRPr sz="2400">
                <a:solidFill>
                  <a:schemeClr val="tx1"/>
                </a:solidFill>
                <a:latin typeface="Times New Roman" panose="02020603050405020304" pitchFamily="18" charset="0"/>
              </a:defRPr>
            </a:lvl3pPr>
            <a:lvl4pPr>
              <a:tabLst>
                <a:tab pos="517525" algn="l"/>
              </a:tabLst>
              <a:defRPr sz="2400">
                <a:solidFill>
                  <a:schemeClr val="tx1"/>
                </a:solidFill>
                <a:latin typeface="Times New Roman" panose="02020603050405020304" pitchFamily="18" charset="0"/>
              </a:defRPr>
            </a:lvl4pPr>
            <a:lvl5pPr>
              <a:tabLst>
                <a:tab pos="517525"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9pPr>
          </a:lstStyle>
          <a:p>
            <a:pPr marL="514350" marR="0" lvl="0" indent="-514350" algn="l" defTabSz="914400" rtl="0" eaLnBrk="1" fontAlgn="auto" latinLnBrk="0" hangingPunct="1">
              <a:lnSpc>
                <a:spcPct val="100000"/>
              </a:lnSpc>
              <a:spcBef>
                <a:spcPct val="50000"/>
              </a:spcBef>
              <a:spcAft>
                <a:spcPts val="0"/>
              </a:spcAft>
              <a:buClrTx/>
              <a:buSzTx/>
              <a:buFont typeface="+mj-lt"/>
              <a:buAutoNum type="alphaUcPeriod"/>
              <a:tabLst>
                <a:tab pos="517525" algn="l"/>
              </a:tabLst>
              <a:defRPr/>
            </a:pP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The Source: The Devil</a:t>
            </a:r>
            <a:endPar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514350" marR="0" lvl="0" indent="-514350" algn="l" defTabSz="914400" rtl="0" eaLnBrk="1" fontAlgn="auto" latinLnBrk="0" hangingPunct="1">
              <a:lnSpc>
                <a:spcPct val="100000"/>
              </a:lnSpc>
              <a:spcBef>
                <a:spcPct val="50000"/>
              </a:spcBef>
              <a:spcAft>
                <a:spcPts val="0"/>
              </a:spcAft>
              <a:buClrTx/>
              <a:buSzTx/>
              <a:buFont typeface="+mj-lt"/>
              <a:buAutoNum type="alphaUcPeriod"/>
              <a:tabLst>
                <a:tab pos="517525" algn="l"/>
              </a:tabLst>
              <a:defRPr/>
            </a:pP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The Treatment</a:t>
            </a:r>
          </a:p>
          <a:p>
            <a:pPr marL="971550" marR="0" lvl="1" indent="-514350" algn="l" defTabSz="914400" rtl="0" eaLnBrk="1" fontAlgn="auto" latinLnBrk="0" hangingPunct="1">
              <a:lnSpc>
                <a:spcPct val="100000"/>
              </a:lnSpc>
              <a:spcBef>
                <a:spcPct val="50000"/>
              </a:spcBef>
              <a:spcAft>
                <a:spcPts val="0"/>
              </a:spcAft>
              <a:buClrTx/>
              <a:buSzTx/>
              <a:buFont typeface="+mj-lt"/>
              <a:buAutoNum type="arabicPeriod"/>
              <a:tabLst>
                <a:tab pos="517525"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Suffer</a:t>
            </a:r>
          </a:p>
          <a:p>
            <a:pPr marL="914400" marR="0" lvl="1" indent="-457200" algn="l" defTabSz="914400" rtl="0" eaLnBrk="1" fontAlgn="auto" latinLnBrk="0" hangingPunct="1">
              <a:lnSpc>
                <a:spcPct val="100000"/>
              </a:lnSpc>
              <a:spcBef>
                <a:spcPct val="50000"/>
              </a:spcBef>
              <a:spcAft>
                <a:spcPts val="0"/>
              </a:spcAft>
              <a:buClrTx/>
              <a:buSzTx/>
              <a:buFont typeface="+mj-lt"/>
              <a:buAutoNum type="arabicPeriod"/>
              <a:tabLst>
                <a:tab pos="517525"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Prison (meaning: exile, trial, arrest, fine, death)</a:t>
            </a:r>
          </a:p>
          <a:p>
            <a:pPr marL="914400" marR="0" lvl="1" indent="-457200" algn="l" defTabSz="914400" rtl="0" eaLnBrk="1" fontAlgn="auto" latinLnBrk="0" hangingPunct="1">
              <a:lnSpc>
                <a:spcPct val="100000"/>
              </a:lnSpc>
              <a:spcBef>
                <a:spcPct val="50000"/>
              </a:spcBef>
              <a:spcAft>
                <a:spcPts val="0"/>
              </a:spcAft>
              <a:buClrTx/>
              <a:buSzTx/>
              <a:buFont typeface="+mj-lt"/>
              <a:buAutoNum type="arabicPeriod"/>
              <a:tabLst>
                <a:tab pos="517525"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Tribulation</a:t>
            </a:r>
            <a:endParaRPr kumimoji="0" lang="en-US" altLang="en-US" sz="3200" b="0" i="1" u="none" strike="noStrike" kern="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p:txBody>
      </p:sp>
      <p:sp>
        <p:nvSpPr>
          <p:cNvPr id="92165" name="Oval 5"/>
          <p:cNvSpPr>
            <a:spLocks noChangeArrowheads="1"/>
          </p:cNvSpPr>
          <p:nvPr/>
        </p:nvSpPr>
        <p:spPr bwMode="auto">
          <a:xfrm>
            <a:off x="8839200" y="628869"/>
            <a:ext cx="838200" cy="762000"/>
          </a:xfrm>
          <a:prstGeom prst="ellipse">
            <a:avLst/>
          </a:prstGeom>
          <a:solidFill>
            <a:schemeClr val="bg2"/>
          </a:solidFill>
          <a:ln>
            <a:solidFill>
              <a:schemeClr val="accent1"/>
            </a:solidFill>
          </a:ln>
          <a:effectLst>
            <a:outerShdw dist="107763" dir="2700000" algn="ctr" rotWithShape="0">
              <a:srgbClr val="777777">
                <a:alpha val="50000"/>
              </a:srgbClr>
            </a:outerShdw>
          </a:effectLs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400" b="1" i="0" u="none" strike="noStrike" kern="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V. 10</a:t>
            </a:r>
          </a:p>
        </p:txBody>
      </p:sp>
      <p:sp>
        <p:nvSpPr>
          <p:cNvPr id="5" name="Rectangle 4"/>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2:8-11</a:t>
            </a:r>
          </a:p>
        </p:txBody>
      </p:sp>
      <p:sp>
        <p:nvSpPr>
          <p:cNvPr id="2" name="Slide Number Placeholder 1">
            <a:extLst>
              <a:ext uri="{FF2B5EF4-FFF2-40B4-BE49-F238E27FC236}">
                <a16:creationId xmlns:a16="http://schemas.microsoft.com/office/drawing/2014/main" id="{52715E5E-293B-41DD-98E0-0065B30CC179}"/>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5344329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2164">
                                            <p:bg/>
                                          </p:spTgt>
                                        </p:tgtEl>
                                        <p:attrNameLst>
                                          <p:attrName>style.visibility</p:attrName>
                                        </p:attrNameLst>
                                      </p:cBhvr>
                                      <p:to>
                                        <p:strVal val="visible"/>
                                      </p:to>
                                    </p:set>
                                    <p:animEffect transition="in" filter="fade">
                                      <p:cBhvr>
                                        <p:cTn id="7" dur="1000"/>
                                        <p:tgtEl>
                                          <p:spTgt spid="92164">
                                            <p:bg/>
                                          </p:spTgt>
                                        </p:tgtEl>
                                      </p:cBhvr>
                                    </p:animEffect>
                                    <p:anim calcmode="lin" valueType="num">
                                      <p:cBhvr>
                                        <p:cTn id="8" dur="1000" fill="hold"/>
                                        <p:tgtEl>
                                          <p:spTgt spid="92164">
                                            <p:bg/>
                                          </p:spTgt>
                                        </p:tgtEl>
                                        <p:attrNameLst>
                                          <p:attrName>ppt_x</p:attrName>
                                        </p:attrNameLst>
                                      </p:cBhvr>
                                      <p:tavLst>
                                        <p:tav tm="0">
                                          <p:val>
                                            <p:strVal val="#ppt_x"/>
                                          </p:val>
                                        </p:tav>
                                        <p:tav tm="100000">
                                          <p:val>
                                            <p:strVal val="#ppt_x"/>
                                          </p:val>
                                        </p:tav>
                                      </p:tavLst>
                                    </p:anim>
                                    <p:anim calcmode="lin" valueType="num">
                                      <p:cBhvr>
                                        <p:cTn id="9" dur="1000" fill="hold"/>
                                        <p:tgtEl>
                                          <p:spTgt spid="9216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92164">
                                            <p:txEl>
                                              <p:pRg st="0" end="0"/>
                                            </p:txEl>
                                          </p:spTgt>
                                        </p:tgtEl>
                                        <p:attrNameLst>
                                          <p:attrName>style.visibility</p:attrName>
                                        </p:attrNameLst>
                                      </p:cBhvr>
                                      <p:to>
                                        <p:strVal val="visible"/>
                                      </p:to>
                                    </p:set>
                                    <p:animEffect transition="in" filter="fade">
                                      <p:cBhvr>
                                        <p:cTn id="14" dur="1000"/>
                                        <p:tgtEl>
                                          <p:spTgt spid="92164">
                                            <p:txEl>
                                              <p:pRg st="0" end="0"/>
                                            </p:txEl>
                                          </p:spTgt>
                                        </p:tgtEl>
                                      </p:cBhvr>
                                    </p:animEffect>
                                    <p:anim calcmode="lin" valueType="num">
                                      <p:cBhvr>
                                        <p:cTn id="15" dur="1000" fill="hold"/>
                                        <p:tgtEl>
                                          <p:spTgt spid="9216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216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92164">
                                            <p:txEl>
                                              <p:pRg st="1" end="1"/>
                                            </p:txEl>
                                          </p:spTgt>
                                        </p:tgtEl>
                                        <p:attrNameLst>
                                          <p:attrName>style.visibility</p:attrName>
                                        </p:attrNameLst>
                                      </p:cBhvr>
                                      <p:to>
                                        <p:strVal val="visible"/>
                                      </p:to>
                                    </p:set>
                                    <p:animEffect transition="in" filter="fade">
                                      <p:cBhvr>
                                        <p:cTn id="21" dur="1000"/>
                                        <p:tgtEl>
                                          <p:spTgt spid="92164">
                                            <p:txEl>
                                              <p:pRg st="1" end="1"/>
                                            </p:txEl>
                                          </p:spTgt>
                                        </p:tgtEl>
                                      </p:cBhvr>
                                    </p:animEffect>
                                    <p:anim calcmode="lin" valueType="num">
                                      <p:cBhvr>
                                        <p:cTn id="22" dur="1000" fill="hold"/>
                                        <p:tgtEl>
                                          <p:spTgt spid="9216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2164">
                                            <p:txEl>
                                              <p:pRg st="1" end="1"/>
                                            </p:txEl>
                                          </p:spTgt>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92164">
                                            <p:txEl>
                                              <p:pRg st="2" end="2"/>
                                            </p:txEl>
                                          </p:spTgt>
                                        </p:tgtEl>
                                        <p:attrNameLst>
                                          <p:attrName>style.visibility</p:attrName>
                                        </p:attrNameLst>
                                      </p:cBhvr>
                                      <p:to>
                                        <p:strVal val="visible"/>
                                      </p:to>
                                    </p:set>
                                    <p:animEffect transition="in" filter="fade">
                                      <p:cBhvr>
                                        <p:cTn id="26" dur="1000"/>
                                        <p:tgtEl>
                                          <p:spTgt spid="92164">
                                            <p:txEl>
                                              <p:pRg st="2" end="2"/>
                                            </p:txEl>
                                          </p:spTgt>
                                        </p:tgtEl>
                                      </p:cBhvr>
                                    </p:animEffect>
                                    <p:anim calcmode="lin" valueType="num">
                                      <p:cBhvr>
                                        <p:cTn id="27" dur="1000" fill="hold"/>
                                        <p:tgtEl>
                                          <p:spTgt spid="9216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92164">
                                            <p:txEl>
                                              <p:pRg st="2" end="2"/>
                                            </p:txEl>
                                          </p:spTgt>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92164">
                                            <p:txEl>
                                              <p:pRg st="3" end="3"/>
                                            </p:txEl>
                                          </p:spTgt>
                                        </p:tgtEl>
                                        <p:attrNameLst>
                                          <p:attrName>style.visibility</p:attrName>
                                        </p:attrNameLst>
                                      </p:cBhvr>
                                      <p:to>
                                        <p:strVal val="visible"/>
                                      </p:to>
                                    </p:set>
                                    <p:animEffect transition="in" filter="fade">
                                      <p:cBhvr>
                                        <p:cTn id="31" dur="1000"/>
                                        <p:tgtEl>
                                          <p:spTgt spid="92164">
                                            <p:txEl>
                                              <p:pRg st="3" end="3"/>
                                            </p:txEl>
                                          </p:spTgt>
                                        </p:tgtEl>
                                      </p:cBhvr>
                                    </p:animEffect>
                                    <p:anim calcmode="lin" valueType="num">
                                      <p:cBhvr>
                                        <p:cTn id="32" dur="1000" fill="hold"/>
                                        <p:tgtEl>
                                          <p:spTgt spid="92164">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92164">
                                            <p:txEl>
                                              <p:pRg st="3" end="3"/>
                                            </p:txEl>
                                          </p:spTgt>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92164">
                                            <p:txEl>
                                              <p:pRg st="4" end="4"/>
                                            </p:txEl>
                                          </p:spTgt>
                                        </p:tgtEl>
                                        <p:attrNameLst>
                                          <p:attrName>style.visibility</p:attrName>
                                        </p:attrNameLst>
                                      </p:cBhvr>
                                      <p:to>
                                        <p:strVal val="visible"/>
                                      </p:to>
                                    </p:set>
                                    <p:animEffect transition="in" filter="fade">
                                      <p:cBhvr>
                                        <p:cTn id="36" dur="1000"/>
                                        <p:tgtEl>
                                          <p:spTgt spid="92164">
                                            <p:txEl>
                                              <p:pRg st="4" end="4"/>
                                            </p:txEl>
                                          </p:spTgt>
                                        </p:tgtEl>
                                      </p:cBhvr>
                                    </p:animEffect>
                                    <p:anim calcmode="lin" valueType="num">
                                      <p:cBhvr>
                                        <p:cTn id="37" dur="1000" fill="hold"/>
                                        <p:tgtEl>
                                          <p:spTgt spid="92164">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216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2116535" y="591205"/>
            <a:ext cx="7958931" cy="1143000"/>
          </a:xfrm>
          <a:prstGeom prst="rect">
            <a:avLst/>
          </a:prstGeom>
          <a:solidFill>
            <a:schemeClr val="bg1"/>
          </a:solidFill>
          <a:ln>
            <a:noFill/>
          </a:ln>
          <a:effectLs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“Letter to the Church at Smyrna”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Church Under Pressure</a:t>
            </a:r>
          </a:p>
        </p:txBody>
      </p:sp>
      <p:sp>
        <p:nvSpPr>
          <p:cNvPr id="9" name="Text Box 3"/>
          <p:cNvSpPr txBox="1">
            <a:spLocks noChangeArrowheads="1"/>
          </p:cNvSpPr>
          <p:nvPr/>
        </p:nvSpPr>
        <p:spPr bwMode="auto">
          <a:xfrm>
            <a:off x="2116535" y="2388275"/>
            <a:ext cx="7958931" cy="1951496"/>
          </a:xfrm>
          <a:prstGeom prst="rect">
            <a:avLst/>
          </a:prstGeom>
          <a:solidFill>
            <a:schemeClr val="bg1"/>
          </a:solidFill>
          <a:ln>
            <a:noFill/>
          </a:ln>
          <a:effectLst/>
          <a:extLst/>
        </p:spPr>
        <p:txBody>
          <a:bodyPr wrap="square">
            <a:spAutoFit/>
          </a:bodyPr>
          <a:lstStyle>
            <a:lvl1pPr defTabSz="152400">
              <a:tabLst>
                <a:tab pos="457200" algn="l"/>
              </a:tabLst>
              <a:defRPr>
                <a:solidFill>
                  <a:schemeClr val="tx1"/>
                </a:solidFill>
                <a:latin typeface="Arial" panose="020B0604020202020204" pitchFamily="34" charset="0"/>
              </a:defRPr>
            </a:lvl1pPr>
            <a:lvl2pPr marL="173038" indent="173038" defTabSz="152400">
              <a:tabLst>
                <a:tab pos="457200" algn="l"/>
              </a:tabLst>
              <a:defRPr>
                <a:solidFill>
                  <a:schemeClr val="tx1"/>
                </a:solidFill>
                <a:latin typeface="Arial" panose="020B0604020202020204" pitchFamily="34" charset="0"/>
              </a:defRPr>
            </a:lvl2pPr>
            <a:lvl3pPr marL="965200" defTabSz="152400">
              <a:tabLst>
                <a:tab pos="457200" algn="l"/>
              </a:tabLst>
              <a:defRPr>
                <a:solidFill>
                  <a:schemeClr val="tx1"/>
                </a:solidFill>
                <a:latin typeface="Arial" panose="020B0604020202020204" pitchFamily="34" charset="0"/>
              </a:defRPr>
            </a:lvl3pPr>
            <a:lvl4pPr defTabSz="152400">
              <a:tabLst>
                <a:tab pos="457200" algn="l"/>
              </a:tabLst>
              <a:defRPr>
                <a:solidFill>
                  <a:schemeClr val="tx1"/>
                </a:solidFill>
                <a:latin typeface="Arial" panose="020B0604020202020204" pitchFamily="34" charset="0"/>
              </a:defRPr>
            </a:lvl4pPr>
            <a:lvl5pPr defTabSz="152400">
              <a:tabLst>
                <a:tab pos="457200" algn="l"/>
              </a:tabLst>
              <a:defRPr>
                <a:solidFill>
                  <a:schemeClr val="tx1"/>
                </a:solidFill>
                <a:latin typeface="Arial" panose="020B0604020202020204" pitchFamily="34" charset="0"/>
              </a:defRPr>
            </a:lvl5pPr>
            <a:lvl6pPr defTabSz="152400" fontAlgn="base">
              <a:spcBef>
                <a:spcPct val="0"/>
              </a:spcBef>
              <a:spcAft>
                <a:spcPct val="0"/>
              </a:spcAft>
              <a:tabLst>
                <a:tab pos="457200" algn="l"/>
              </a:tabLst>
              <a:defRPr>
                <a:solidFill>
                  <a:schemeClr val="tx1"/>
                </a:solidFill>
                <a:latin typeface="Arial" panose="020B0604020202020204" pitchFamily="34" charset="0"/>
              </a:defRPr>
            </a:lvl6pPr>
            <a:lvl7pPr defTabSz="152400" fontAlgn="base">
              <a:spcBef>
                <a:spcPct val="0"/>
              </a:spcBef>
              <a:spcAft>
                <a:spcPct val="0"/>
              </a:spcAft>
              <a:tabLst>
                <a:tab pos="457200" algn="l"/>
              </a:tabLst>
              <a:defRPr>
                <a:solidFill>
                  <a:schemeClr val="tx1"/>
                </a:solidFill>
                <a:latin typeface="Arial" panose="020B0604020202020204" pitchFamily="34" charset="0"/>
              </a:defRPr>
            </a:lvl7pPr>
            <a:lvl8pPr defTabSz="152400" fontAlgn="base">
              <a:spcBef>
                <a:spcPct val="0"/>
              </a:spcBef>
              <a:spcAft>
                <a:spcPct val="0"/>
              </a:spcAft>
              <a:tabLst>
                <a:tab pos="457200" algn="l"/>
              </a:tabLst>
              <a:defRPr>
                <a:solidFill>
                  <a:schemeClr val="tx1"/>
                </a:solidFill>
                <a:latin typeface="Arial" panose="020B0604020202020204" pitchFamily="34" charset="0"/>
              </a:defRPr>
            </a:lvl8pPr>
            <a:lvl9pPr defTabSz="152400" fontAlgn="base">
              <a:spcBef>
                <a:spcPct val="0"/>
              </a:spcBef>
              <a:spcAft>
                <a:spcPct val="0"/>
              </a:spcAft>
              <a:tabLst>
                <a:tab pos="457200" algn="l"/>
              </a:tabLst>
              <a:defRPr>
                <a:solidFill>
                  <a:schemeClr val="tx1"/>
                </a:solidFill>
                <a:latin typeface="Arial" panose="020B0604020202020204" pitchFamily="34" charset="0"/>
              </a:defRPr>
            </a:lvl9pPr>
          </a:lstStyle>
          <a:p>
            <a:pPr marL="744538" marR="0" lvl="1" indent="-571500" algn="l" defTabSz="152400" rtl="0" eaLnBrk="1" fontAlgn="base" latinLnBrk="0" hangingPunct="1">
              <a:lnSpc>
                <a:spcPct val="150000"/>
              </a:lnSpc>
              <a:spcBef>
                <a:spcPct val="0"/>
              </a:spcBef>
              <a:spcAft>
                <a:spcPct val="0"/>
              </a:spcAft>
              <a:buClrTx/>
              <a:buSzTx/>
              <a:buFont typeface="+mj-lt"/>
              <a:buAutoNum type="romanUcPeriod"/>
              <a:tabLst>
                <a:tab pos="457200" algn="l"/>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Identification of the Author</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8)</a:t>
            </a:r>
          </a:p>
          <a:p>
            <a:pPr marL="744538" marR="0" lvl="1" indent="-571500" algn="l" defTabSz="152400" rtl="0" eaLnBrk="1" fontAlgn="base" latinLnBrk="0" hangingPunct="1">
              <a:lnSpc>
                <a:spcPct val="150000"/>
              </a:lnSpc>
              <a:spcBef>
                <a:spcPct val="0"/>
              </a:spcBef>
              <a:spcAft>
                <a:spcPct val="0"/>
              </a:spcAft>
              <a:buClrTx/>
              <a:buSzTx/>
              <a:buFont typeface="+mj-lt"/>
              <a:buAutoNum type="romanUcPeriod"/>
              <a:tabLst>
                <a:tab pos="457200" algn="l"/>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Commendation</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9)</a:t>
            </a:r>
          </a:p>
          <a:p>
            <a:pPr marL="744538" marR="0" lvl="1" indent="-571500" algn="l" defTabSz="152400" rtl="0" eaLnBrk="1" fontAlgn="base" latinLnBrk="0" hangingPunct="1">
              <a:lnSpc>
                <a:spcPct val="150000"/>
              </a:lnSpc>
              <a:spcBef>
                <a:spcPct val="0"/>
              </a:spcBef>
              <a:spcAft>
                <a:spcPct val="0"/>
              </a:spcAft>
              <a:buClrTx/>
              <a:buSzTx/>
              <a:buFont typeface="+mj-lt"/>
              <a:buAutoNum type="romanUcPeriod"/>
              <a:tabLst>
                <a:tab pos="457200" algn="l"/>
              </a:tabLst>
              <a:defRPr/>
            </a:pP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Promise if Overcome </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(vv. 10-11)</a:t>
            </a:r>
          </a:p>
        </p:txBody>
      </p:sp>
      <p:sp>
        <p:nvSpPr>
          <p:cNvPr id="8" name="Rectangle 7"/>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2:8-11</a:t>
            </a:r>
          </a:p>
        </p:txBody>
      </p:sp>
      <p:sp>
        <p:nvSpPr>
          <p:cNvPr id="2" name="Slide Number Placeholder 1">
            <a:extLst>
              <a:ext uri="{FF2B5EF4-FFF2-40B4-BE49-F238E27FC236}">
                <a16:creationId xmlns:a16="http://schemas.microsoft.com/office/drawing/2014/main" id="{E2C899DE-0789-48B8-9609-C7F084FB454C}"/>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790484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fade">
                                      <p:cBhvr>
                                        <p:cTn id="17" dur="1000"/>
                                        <p:tgtEl>
                                          <p:spTgt spid="9">
                                            <p:txEl>
                                              <p:pRg st="1" end="1"/>
                                            </p:txEl>
                                          </p:spTgt>
                                        </p:tgtEl>
                                      </p:cBhvr>
                                    </p:animEffect>
                                    <p:anim calcmode="lin" valueType="num">
                                      <p:cBhvr>
                                        <p:cTn id="18"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Effect transition="in" filter="fade">
                                      <p:cBhvr>
                                        <p:cTn id="22" dur="1000"/>
                                        <p:tgtEl>
                                          <p:spTgt spid="9">
                                            <p:txEl>
                                              <p:pRg st="2" end="2"/>
                                            </p:txEl>
                                          </p:spTgt>
                                        </p:tgtEl>
                                      </p:cBhvr>
                                    </p:animEffect>
                                    <p:anim calcmode="lin" valueType="num">
                                      <p:cBhvr>
                                        <p:cTn id="23"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ChangeArrowheads="1"/>
          </p:cNvSpPr>
          <p:nvPr/>
        </p:nvSpPr>
        <p:spPr bwMode="auto">
          <a:xfrm>
            <a:off x="2057400" y="698938"/>
            <a:ext cx="8077200" cy="711200"/>
          </a:xfrm>
          <a:prstGeom prst="rect">
            <a:avLst/>
          </a:prstGeom>
          <a:solidFill>
            <a:schemeClr val="bg1"/>
          </a:solidFill>
          <a:ln w="9525">
            <a:noFill/>
            <a:miter lim="800000"/>
            <a:headEnd/>
            <a:tailEnd/>
          </a:ln>
          <a:effectLs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4000" b="0" i="0" u="none" strike="noStrike" kern="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IV. Their Test</a:t>
            </a:r>
          </a:p>
        </p:txBody>
      </p:sp>
      <p:sp>
        <p:nvSpPr>
          <p:cNvPr id="92164" name="Text Box 4"/>
          <p:cNvSpPr txBox="1">
            <a:spLocks noChangeArrowheads="1"/>
          </p:cNvSpPr>
          <p:nvPr/>
        </p:nvSpPr>
        <p:spPr bwMode="auto">
          <a:xfrm>
            <a:off x="2089759" y="1981200"/>
            <a:ext cx="8044841" cy="3754874"/>
          </a:xfrm>
          <a:prstGeom prst="rect">
            <a:avLst/>
          </a:prstGeom>
          <a:solidFill>
            <a:schemeClr val="bg1"/>
          </a:solidFill>
          <a:ln>
            <a:noFill/>
          </a:ln>
          <a:effectLst/>
          <a:extLst/>
        </p:spPr>
        <p:txBody>
          <a:bodyPr wrap="square">
            <a:spAutoFit/>
          </a:bodyPr>
          <a:lstStyle>
            <a:lvl1pPr>
              <a:tabLst>
                <a:tab pos="517525" algn="l"/>
              </a:tabLst>
              <a:defRPr sz="2400">
                <a:solidFill>
                  <a:schemeClr val="tx1"/>
                </a:solidFill>
                <a:latin typeface="Times New Roman" panose="02020603050405020304" pitchFamily="18" charset="0"/>
              </a:defRPr>
            </a:lvl1pPr>
            <a:lvl2pPr>
              <a:tabLst>
                <a:tab pos="517525" algn="l"/>
              </a:tabLst>
              <a:defRPr sz="2400">
                <a:solidFill>
                  <a:schemeClr val="tx1"/>
                </a:solidFill>
                <a:latin typeface="Times New Roman" panose="02020603050405020304" pitchFamily="18" charset="0"/>
              </a:defRPr>
            </a:lvl2pPr>
            <a:lvl3pPr>
              <a:tabLst>
                <a:tab pos="517525" algn="l"/>
              </a:tabLst>
              <a:defRPr sz="2400">
                <a:solidFill>
                  <a:schemeClr val="tx1"/>
                </a:solidFill>
                <a:latin typeface="Times New Roman" panose="02020603050405020304" pitchFamily="18" charset="0"/>
              </a:defRPr>
            </a:lvl3pPr>
            <a:lvl4pPr>
              <a:tabLst>
                <a:tab pos="517525" algn="l"/>
              </a:tabLst>
              <a:defRPr sz="2400">
                <a:solidFill>
                  <a:schemeClr val="tx1"/>
                </a:solidFill>
                <a:latin typeface="Times New Roman" panose="02020603050405020304" pitchFamily="18" charset="0"/>
              </a:defRPr>
            </a:lvl4pPr>
            <a:lvl5pPr>
              <a:tabLst>
                <a:tab pos="517525"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9pPr>
          </a:lstStyle>
          <a:p>
            <a:pPr marL="514350" marR="0" lvl="0" indent="-514350" algn="l" defTabSz="914400" rtl="0" eaLnBrk="1" fontAlgn="auto" latinLnBrk="0" hangingPunct="1">
              <a:lnSpc>
                <a:spcPct val="100000"/>
              </a:lnSpc>
              <a:spcBef>
                <a:spcPct val="50000"/>
              </a:spcBef>
              <a:spcAft>
                <a:spcPts val="0"/>
              </a:spcAft>
              <a:buClrTx/>
              <a:buSzTx/>
              <a:buFont typeface="+mj-lt"/>
              <a:buAutoNum type="alphaUcPeriod"/>
              <a:tabLst>
                <a:tab pos="517525" algn="l"/>
              </a:tabLst>
              <a:defRPr/>
            </a:pP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The Source: The Devil</a:t>
            </a:r>
            <a:endPar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514350" marR="0" lvl="0" indent="-514350" algn="l" defTabSz="914400" rtl="0" eaLnBrk="1" fontAlgn="auto" latinLnBrk="0" hangingPunct="1">
              <a:lnSpc>
                <a:spcPct val="100000"/>
              </a:lnSpc>
              <a:spcBef>
                <a:spcPct val="50000"/>
              </a:spcBef>
              <a:spcAft>
                <a:spcPts val="0"/>
              </a:spcAft>
              <a:buClrTx/>
              <a:buSzTx/>
              <a:buFont typeface="+mj-lt"/>
              <a:buAutoNum type="alphaUcPeriod"/>
              <a:tabLst>
                <a:tab pos="517525" algn="l"/>
              </a:tabLst>
              <a:defRPr/>
            </a:pP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The Treatment</a:t>
            </a:r>
          </a:p>
          <a:p>
            <a:pPr marL="514350" marR="0" lvl="0" indent="-514350" algn="l" defTabSz="914400" rtl="0" eaLnBrk="1" fontAlgn="auto" latinLnBrk="0" hangingPunct="1">
              <a:lnSpc>
                <a:spcPct val="100000"/>
              </a:lnSpc>
              <a:spcBef>
                <a:spcPct val="50000"/>
              </a:spcBef>
              <a:spcAft>
                <a:spcPts val="0"/>
              </a:spcAft>
              <a:buClrTx/>
              <a:buSzTx/>
              <a:buFont typeface="+mj-lt"/>
              <a:buAutoNum type="alphaUcPeriod"/>
              <a:tabLst>
                <a:tab pos="517525" algn="l"/>
              </a:tabLst>
              <a:defRPr/>
            </a:pP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Duration</a:t>
            </a:r>
          </a:p>
          <a:p>
            <a:pPr marL="914400" marR="0" lvl="1" indent="-457200" algn="l" defTabSz="914400" rtl="0" eaLnBrk="1" fontAlgn="auto" latinLnBrk="0" hangingPunct="1">
              <a:lnSpc>
                <a:spcPct val="100000"/>
              </a:lnSpc>
              <a:spcBef>
                <a:spcPct val="50000"/>
              </a:spcBef>
              <a:spcAft>
                <a:spcPts val="0"/>
              </a:spcAft>
              <a:buClrTx/>
              <a:buSzTx/>
              <a:buFont typeface="+mj-lt"/>
              <a:buAutoNum type="arabicPeriod"/>
              <a:tabLst>
                <a:tab pos="517525"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 Days</a:t>
            </a:r>
          </a:p>
          <a:p>
            <a:pPr marL="914400" marR="0" lvl="1" indent="-457200" algn="l" defTabSz="914400" rtl="0" eaLnBrk="1" fontAlgn="auto" latinLnBrk="0" hangingPunct="1">
              <a:lnSpc>
                <a:spcPct val="100000"/>
              </a:lnSpc>
              <a:spcBef>
                <a:spcPct val="50000"/>
              </a:spcBef>
              <a:spcAft>
                <a:spcPts val="0"/>
              </a:spcAft>
              <a:buClrTx/>
              <a:buSzTx/>
              <a:buFont typeface="+mj-lt"/>
              <a:buAutoNum type="arabicPeriod"/>
              <a:tabLst>
                <a:tab pos="517525"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Full, complete, and extensive</a:t>
            </a:r>
          </a:p>
          <a:p>
            <a:pPr marL="914400" marR="0" lvl="1" indent="-457200" algn="l" defTabSz="914400" rtl="0" eaLnBrk="1" fontAlgn="auto" latinLnBrk="0" hangingPunct="1">
              <a:lnSpc>
                <a:spcPct val="100000"/>
              </a:lnSpc>
              <a:spcBef>
                <a:spcPct val="50000"/>
              </a:spcBef>
              <a:spcAft>
                <a:spcPts val="0"/>
              </a:spcAft>
              <a:buClrTx/>
              <a:buSzTx/>
              <a:buFont typeface="+mj-lt"/>
              <a:buAutoNum type="arabicPeriod"/>
              <a:tabLst>
                <a:tab pos="517525"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come to an end</a:t>
            </a:r>
            <a:endPar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165" name="Oval 5"/>
          <p:cNvSpPr>
            <a:spLocks noChangeArrowheads="1"/>
          </p:cNvSpPr>
          <p:nvPr/>
        </p:nvSpPr>
        <p:spPr bwMode="auto">
          <a:xfrm>
            <a:off x="8839200" y="628869"/>
            <a:ext cx="838200" cy="762000"/>
          </a:xfrm>
          <a:prstGeom prst="ellipse">
            <a:avLst/>
          </a:prstGeom>
          <a:solidFill>
            <a:schemeClr val="bg2"/>
          </a:solidFill>
          <a:ln>
            <a:solidFill>
              <a:schemeClr val="accent1"/>
            </a:solidFill>
          </a:ln>
          <a:effectLst>
            <a:outerShdw dist="107763" dir="2700000" algn="ctr" rotWithShape="0">
              <a:srgbClr val="777777">
                <a:alpha val="50000"/>
              </a:srgbClr>
            </a:outerShdw>
          </a:effectLs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4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 10</a:t>
            </a:r>
          </a:p>
        </p:txBody>
      </p:sp>
      <p:sp>
        <p:nvSpPr>
          <p:cNvPr id="5" name="Rectangle 4"/>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2:8-11</a:t>
            </a:r>
          </a:p>
        </p:txBody>
      </p:sp>
      <p:sp>
        <p:nvSpPr>
          <p:cNvPr id="2" name="Slide Number Placeholder 1">
            <a:extLst>
              <a:ext uri="{FF2B5EF4-FFF2-40B4-BE49-F238E27FC236}">
                <a16:creationId xmlns:a16="http://schemas.microsoft.com/office/drawing/2014/main" id="{A81585E1-4292-4C50-9ABB-24BD79EDA4C7}"/>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3306130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2164">
                                            <p:bg/>
                                          </p:spTgt>
                                        </p:tgtEl>
                                        <p:attrNameLst>
                                          <p:attrName>style.visibility</p:attrName>
                                        </p:attrNameLst>
                                      </p:cBhvr>
                                      <p:to>
                                        <p:strVal val="visible"/>
                                      </p:to>
                                    </p:set>
                                    <p:animEffect transition="in" filter="fade">
                                      <p:cBhvr>
                                        <p:cTn id="7" dur="1000"/>
                                        <p:tgtEl>
                                          <p:spTgt spid="92164">
                                            <p:bg/>
                                          </p:spTgt>
                                        </p:tgtEl>
                                      </p:cBhvr>
                                    </p:animEffect>
                                    <p:anim calcmode="lin" valueType="num">
                                      <p:cBhvr>
                                        <p:cTn id="8" dur="1000" fill="hold"/>
                                        <p:tgtEl>
                                          <p:spTgt spid="92164">
                                            <p:bg/>
                                          </p:spTgt>
                                        </p:tgtEl>
                                        <p:attrNameLst>
                                          <p:attrName>ppt_x</p:attrName>
                                        </p:attrNameLst>
                                      </p:cBhvr>
                                      <p:tavLst>
                                        <p:tav tm="0">
                                          <p:val>
                                            <p:strVal val="#ppt_x"/>
                                          </p:val>
                                        </p:tav>
                                        <p:tav tm="100000">
                                          <p:val>
                                            <p:strVal val="#ppt_x"/>
                                          </p:val>
                                        </p:tav>
                                      </p:tavLst>
                                    </p:anim>
                                    <p:anim calcmode="lin" valueType="num">
                                      <p:cBhvr>
                                        <p:cTn id="9" dur="1000" fill="hold"/>
                                        <p:tgtEl>
                                          <p:spTgt spid="9216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92164">
                                            <p:txEl>
                                              <p:pRg st="0" end="0"/>
                                            </p:txEl>
                                          </p:spTgt>
                                        </p:tgtEl>
                                        <p:attrNameLst>
                                          <p:attrName>style.visibility</p:attrName>
                                        </p:attrNameLst>
                                      </p:cBhvr>
                                      <p:to>
                                        <p:strVal val="visible"/>
                                      </p:to>
                                    </p:set>
                                    <p:animEffect transition="in" filter="fade">
                                      <p:cBhvr>
                                        <p:cTn id="14" dur="1000"/>
                                        <p:tgtEl>
                                          <p:spTgt spid="92164">
                                            <p:txEl>
                                              <p:pRg st="0" end="0"/>
                                            </p:txEl>
                                          </p:spTgt>
                                        </p:tgtEl>
                                      </p:cBhvr>
                                    </p:animEffect>
                                    <p:anim calcmode="lin" valueType="num">
                                      <p:cBhvr>
                                        <p:cTn id="15" dur="1000" fill="hold"/>
                                        <p:tgtEl>
                                          <p:spTgt spid="9216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216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92164">
                                            <p:txEl>
                                              <p:pRg st="1" end="1"/>
                                            </p:txEl>
                                          </p:spTgt>
                                        </p:tgtEl>
                                        <p:attrNameLst>
                                          <p:attrName>style.visibility</p:attrName>
                                        </p:attrNameLst>
                                      </p:cBhvr>
                                      <p:to>
                                        <p:strVal val="visible"/>
                                      </p:to>
                                    </p:set>
                                    <p:animEffect transition="in" filter="fade">
                                      <p:cBhvr>
                                        <p:cTn id="21" dur="1000"/>
                                        <p:tgtEl>
                                          <p:spTgt spid="92164">
                                            <p:txEl>
                                              <p:pRg st="1" end="1"/>
                                            </p:txEl>
                                          </p:spTgt>
                                        </p:tgtEl>
                                      </p:cBhvr>
                                    </p:animEffect>
                                    <p:anim calcmode="lin" valueType="num">
                                      <p:cBhvr>
                                        <p:cTn id="22" dur="1000" fill="hold"/>
                                        <p:tgtEl>
                                          <p:spTgt spid="9216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216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92164">
                                            <p:txEl>
                                              <p:pRg st="2" end="2"/>
                                            </p:txEl>
                                          </p:spTgt>
                                        </p:tgtEl>
                                        <p:attrNameLst>
                                          <p:attrName>style.visibility</p:attrName>
                                        </p:attrNameLst>
                                      </p:cBhvr>
                                      <p:to>
                                        <p:strVal val="visible"/>
                                      </p:to>
                                    </p:set>
                                    <p:animEffect transition="in" filter="fade">
                                      <p:cBhvr>
                                        <p:cTn id="28" dur="1000"/>
                                        <p:tgtEl>
                                          <p:spTgt spid="92164">
                                            <p:txEl>
                                              <p:pRg st="2" end="2"/>
                                            </p:txEl>
                                          </p:spTgt>
                                        </p:tgtEl>
                                      </p:cBhvr>
                                    </p:animEffect>
                                    <p:anim calcmode="lin" valueType="num">
                                      <p:cBhvr>
                                        <p:cTn id="29" dur="1000" fill="hold"/>
                                        <p:tgtEl>
                                          <p:spTgt spid="9216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216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92164">
                                            <p:txEl>
                                              <p:pRg st="3" end="3"/>
                                            </p:txEl>
                                          </p:spTgt>
                                        </p:tgtEl>
                                        <p:attrNameLst>
                                          <p:attrName>style.visibility</p:attrName>
                                        </p:attrNameLst>
                                      </p:cBhvr>
                                      <p:to>
                                        <p:strVal val="visible"/>
                                      </p:to>
                                    </p:set>
                                    <p:animEffect transition="in" filter="fade">
                                      <p:cBhvr>
                                        <p:cTn id="35" dur="1000"/>
                                        <p:tgtEl>
                                          <p:spTgt spid="92164">
                                            <p:txEl>
                                              <p:pRg st="3" end="3"/>
                                            </p:txEl>
                                          </p:spTgt>
                                        </p:tgtEl>
                                      </p:cBhvr>
                                    </p:animEffect>
                                    <p:anim calcmode="lin" valueType="num">
                                      <p:cBhvr>
                                        <p:cTn id="36" dur="1000" fill="hold"/>
                                        <p:tgtEl>
                                          <p:spTgt spid="9216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216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92164">
                                            <p:txEl>
                                              <p:pRg st="4" end="4"/>
                                            </p:txEl>
                                          </p:spTgt>
                                        </p:tgtEl>
                                        <p:attrNameLst>
                                          <p:attrName>style.visibility</p:attrName>
                                        </p:attrNameLst>
                                      </p:cBhvr>
                                      <p:to>
                                        <p:strVal val="visible"/>
                                      </p:to>
                                    </p:set>
                                    <p:animEffect transition="in" filter="fade">
                                      <p:cBhvr>
                                        <p:cTn id="42" dur="1000"/>
                                        <p:tgtEl>
                                          <p:spTgt spid="92164">
                                            <p:txEl>
                                              <p:pRg st="4" end="4"/>
                                            </p:txEl>
                                          </p:spTgt>
                                        </p:tgtEl>
                                      </p:cBhvr>
                                    </p:animEffect>
                                    <p:anim calcmode="lin" valueType="num">
                                      <p:cBhvr>
                                        <p:cTn id="43" dur="1000" fill="hold"/>
                                        <p:tgtEl>
                                          <p:spTgt spid="9216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9216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92164">
                                            <p:txEl>
                                              <p:pRg st="5" end="5"/>
                                            </p:txEl>
                                          </p:spTgt>
                                        </p:tgtEl>
                                        <p:attrNameLst>
                                          <p:attrName>style.visibility</p:attrName>
                                        </p:attrNameLst>
                                      </p:cBhvr>
                                      <p:to>
                                        <p:strVal val="visible"/>
                                      </p:to>
                                    </p:set>
                                    <p:animEffect transition="in" filter="fade">
                                      <p:cBhvr>
                                        <p:cTn id="49" dur="1000"/>
                                        <p:tgtEl>
                                          <p:spTgt spid="92164">
                                            <p:txEl>
                                              <p:pRg st="5" end="5"/>
                                            </p:txEl>
                                          </p:spTgt>
                                        </p:tgtEl>
                                      </p:cBhvr>
                                    </p:animEffect>
                                    <p:anim calcmode="lin" valueType="num">
                                      <p:cBhvr>
                                        <p:cTn id="50" dur="1000" fill="hold"/>
                                        <p:tgtEl>
                                          <p:spTgt spid="92164">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9216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uiExpand="1"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ChangeArrowheads="1"/>
          </p:cNvSpPr>
          <p:nvPr/>
        </p:nvSpPr>
        <p:spPr bwMode="auto">
          <a:xfrm>
            <a:off x="2057400" y="698938"/>
            <a:ext cx="8077200" cy="711200"/>
          </a:xfrm>
          <a:prstGeom prst="rect">
            <a:avLst/>
          </a:prstGeom>
          <a:solidFill>
            <a:schemeClr val="bg1"/>
          </a:solidFill>
          <a:ln w="9525">
            <a:noFill/>
            <a:miter lim="800000"/>
            <a:headEnd/>
            <a:tailEnd/>
          </a:ln>
          <a:effectLs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4000" b="0" i="0" u="none" strike="noStrike" kern="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IV. Their Test</a:t>
            </a:r>
          </a:p>
        </p:txBody>
      </p:sp>
      <p:sp>
        <p:nvSpPr>
          <p:cNvPr id="92164" name="Text Box 4"/>
          <p:cNvSpPr txBox="1">
            <a:spLocks noChangeArrowheads="1"/>
          </p:cNvSpPr>
          <p:nvPr/>
        </p:nvSpPr>
        <p:spPr bwMode="auto">
          <a:xfrm>
            <a:off x="2089759" y="1981201"/>
            <a:ext cx="8044841" cy="4185761"/>
          </a:xfrm>
          <a:prstGeom prst="rect">
            <a:avLst/>
          </a:prstGeom>
          <a:solidFill>
            <a:schemeClr val="bg1"/>
          </a:solidFill>
          <a:ln>
            <a:noFill/>
          </a:ln>
          <a:effectLst/>
          <a:extLst/>
        </p:spPr>
        <p:txBody>
          <a:bodyPr wrap="square">
            <a:spAutoFit/>
          </a:bodyPr>
          <a:lstStyle>
            <a:lvl1pPr>
              <a:tabLst>
                <a:tab pos="517525" algn="l"/>
              </a:tabLst>
              <a:defRPr sz="2400">
                <a:solidFill>
                  <a:schemeClr val="tx1"/>
                </a:solidFill>
                <a:latin typeface="Times New Roman" panose="02020603050405020304" pitchFamily="18" charset="0"/>
              </a:defRPr>
            </a:lvl1pPr>
            <a:lvl2pPr>
              <a:tabLst>
                <a:tab pos="517525" algn="l"/>
              </a:tabLst>
              <a:defRPr sz="2400">
                <a:solidFill>
                  <a:schemeClr val="tx1"/>
                </a:solidFill>
                <a:latin typeface="Times New Roman" panose="02020603050405020304" pitchFamily="18" charset="0"/>
              </a:defRPr>
            </a:lvl2pPr>
            <a:lvl3pPr>
              <a:tabLst>
                <a:tab pos="517525" algn="l"/>
              </a:tabLst>
              <a:defRPr sz="2400">
                <a:solidFill>
                  <a:schemeClr val="tx1"/>
                </a:solidFill>
                <a:latin typeface="Times New Roman" panose="02020603050405020304" pitchFamily="18" charset="0"/>
              </a:defRPr>
            </a:lvl3pPr>
            <a:lvl4pPr>
              <a:tabLst>
                <a:tab pos="517525" algn="l"/>
              </a:tabLst>
              <a:defRPr sz="2400">
                <a:solidFill>
                  <a:schemeClr val="tx1"/>
                </a:solidFill>
                <a:latin typeface="Times New Roman" panose="02020603050405020304" pitchFamily="18" charset="0"/>
              </a:defRPr>
            </a:lvl4pPr>
            <a:lvl5pPr>
              <a:tabLst>
                <a:tab pos="517525"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9pPr>
          </a:lstStyle>
          <a:p>
            <a:pPr marL="514350" marR="0" lvl="0" indent="-514350" algn="l" defTabSz="914400" rtl="0" eaLnBrk="1" fontAlgn="auto" latinLnBrk="0" hangingPunct="1">
              <a:lnSpc>
                <a:spcPct val="100000"/>
              </a:lnSpc>
              <a:spcBef>
                <a:spcPct val="50000"/>
              </a:spcBef>
              <a:spcAft>
                <a:spcPts val="0"/>
              </a:spcAft>
              <a:buClrTx/>
              <a:buSzTx/>
              <a:buFont typeface="+mj-lt"/>
              <a:buAutoNum type="alphaUcPeriod"/>
              <a:tabLst>
                <a:tab pos="517525" algn="l"/>
              </a:tabLst>
              <a:defRPr/>
            </a:pP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The Source: The Devil</a:t>
            </a:r>
            <a:endPar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514350" marR="0" lvl="0" indent="-514350" algn="l" defTabSz="914400" rtl="0" eaLnBrk="1" fontAlgn="auto" latinLnBrk="0" hangingPunct="1">
              <a:lnSpc>
                <a:spcPct val="100000"/>
              </a:lnSpc>
              <a:spcBef>
                <a:spcPct val="50000"/>
              </a:spcBef>
              <a:spcAft>
                <a:spcPts val="0"/>
              </a:spcAft>
              <a:buClrTx/>
              <a:buSzTx/>
              <a:buFont typeface="+mj-lt"/>
              <a:buAutoNum type="alphaUcPeriod"/>
              <a:tabLst>
                <a:tab pos="517525" algn="l"/>
              </a:tabLst>
              <a:defRPr/>
            </a:pP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The Treatment</a:t>
            </a:r>
          </a:p>
          <a:p>
            <a:pPr marL="514350" marR="0" lvl="0" indent="-514350" algn="l" defTabSz="914400" rtl="0" eaLnBrk="1" fontAlgn="auto" latinLnBrk="0" hangingPunct="1">
              <a:lnSpc>
                <a:spcPct val="100000"/>
              </a:lnSpc>
              <a:spcBef>
                <a:spcPct val="50000"/>
              </a:spcBef>
              <a:spcAft>
                <a:spcPts val="0"/>
              </a:spcAft>
              <a:buClrTx/>
              <a:buSzTx/>
              <a:buFont typeface="+mj-lt"/>
              <a:buAutoNum type="alphaUcPeriod"/>
              <a:tabLst>
                <a:tab pos="517525" algn="l"/>
              </a:tabLst>
              <a:defRPr/>
            </a:pP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Duration</a:t>
            </a:r>
          </a:p>
          <a:p>
            <a:pPr marL="514350" marR="0" lvl="0" indent="-514350" algn="l" defTabSz="914400" rtl="0" eaLnBrk="1" fontAlgn="auto" latinLnBrk="0" hangingPunct="1">
              <a:lnSpc>
                <a:spcPct val="100000"/>
              </a:lnSpc>
              <a:spcBef>
                <a:spcPct val="50000"/>
              </a:spcBef>
              <a:spcAft>
                <a:spcPts val="0"/>
              </a:spcAft>
              <a:buClrTx/>
              <a:buSzTx/>
              <a:buFont typeface="+mj-lt"/>
              <a:buAutoNum type="alphaUcPeriod"/>
              <a:tabLst>
                <a:tab pos="517525" algn="l"/>
              </a:tabLst>
              <a:defRPr/>
            </a:pP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Reaction</a:t>
            </a:r>
          </a:p>
          <a:p>
            <a:pPr marL="971550" marR="0" lvl="1" indent="-514350" algn="l" defTabSz="914400" rtl="0" eaLnBrk="1" fontAlgn="auto" latinLnBrk="0" hangingPunct="1">
              <a:lnSpc>
                <a:spcPct val="100000"/>
              </a:lnSpc>
              <a:spcBef>
                <a:spcPct val="50000"/>
              </a:spcBef>
              <a:spcAft>
                <a:spcPts val="0"/>
              </a:spcAft>
              <a:buClrTx/>
              <a:buSzTx/>
              <a:buFont typeface="+mj-lt"/>
              <a:buAutoNum type="arabicPeriod"/>
              <a:tabLst>
                <a:tab pos="517525"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Faithful anyway – even when under pressure</a:t>
            </a:r>
          </a:p>
          <a:p>
            <a:pPr marL="914400" marR="0" lvl="1" indent="-457200" algn="l" defTabSz="914400" rtl="0" eaLnBrk="1" fontAlgn="auto" latinLnBrk="0" hangingPunct="1">
              <a:lnSpc>
                <a:spcPct val="100000"/>
              </a:lnSpc>
              <a:spcBef>
                <a:spcPct val="50000"/>
              </a:spcBef>
              <a:spcAft>
                <a:spcPts val="0"/>
              </a:spcAft>
              <a:buClrTx/>
              <a:buSzTx/>
              <a:buFont typeface="+mj-lt"/>
              <a:buAutoNum type="arabicPeriod"/>
              <a:tabLst>
                <a:tab pos="517525"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Unto death – to the point of death</a:t>
            </a:r>
            <a:endParaRPr kumimoji="0" lang="en-US" altLang="en-US" sz="3200" b="0"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165" name="Oval 5"/>
          <p:cNvSpPr>
            <a:spLocks noChangeArrowheads="1"/>
          </p:cNvSpPr>
          <p:nvPr/>
        </p:nvSpPr>
        <p:spPr bwMode="auto">
          <a:xfrm>
            <a:off x="8839200" y="628869"/>
            <a:ext cx="838200" cy="762000"/>
          </a:xfrm>
          <a:prstGeom prst="ellipse">
            <a:avLst/>
          </a:prstGeom>
          <a:solidFill>
            <a:schemeClr val="bg2"/>
          </a:solidFill>
          <a:ln>
            <a:solidFill>
              <a:schemeClr val="accent1"/>
            </a:solidFill>
          </a:ln>
          <a:effectLst>
            <a:outerShdw dist="107763" dir="2700000" algn="ctr" rotWithShape="0">
              <a:srgbClr val="777777">
                <a:alpha val="50000"/>
              </a:srgbClr>
            </a:outerShdw>
          </a:effectLs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400" b="1" i="0" u="none" strike="noStrike" kern="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V. </a:t>
            </a:r>
            <a:r>
              <a:rPr kumimoji="0" lang="en-US" altLang="en-US" sz="24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a:t>
            </a:r>
          </a:p>
        </p:txBody>
      </p:sp>
      <p:sp>
        <p:nvSpPr>
          <p:cNvPr id="5" name="Rectangle 4"/>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2:8-11</a:t>
            </a:r>
          </a:p>
        </p:txBody>
      </p:sp>
      <p:sp>
        <p:nvSpPr>
          <p:cNvPr id="2" name="Slide Number Placeholder 1">
            <a:extLst>
              <a:ext uri="{FF2B5EF4-FFF2-40B4-BE49-F238E27FC236}">
                <a16:creationId xmlns:a16="http://schemas.microsoft.com/office/drawing/2014/main" id="{3FE5E72A-1A0E-4451-9809-EE7B6A977872}"/>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9061198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2164">
                                            <p:bg/>
                                          </p:spTgt>
                                        </p:tgtEl>
                                        <p:attrNameLst>
                                          <p:attrName>style.visibility</p:attrName>
                                        </p:attrNameLst>
                                      </p:cBhvr>
                                      <p:to>
                                        <p:strVal val="visible"/>
                                      </p:to>
                                    </p:set>
                                    <p:animEffect transition="in" filter="fade">
                                      <p:cBhvr>
                                        <p:cTn id="7" dur="1000"/>
                                        <p:tgtEl>
                                          <p:spTgt spid="92164">
                                            <p:bg/>
                                          </p:spTgt>
                                        </p:tgtEl>
                                      </p:cBhvr>
                                    </p:animEffect>
                                    <p:anim calcmode="lin" valueType="num">
                                      <p:cBhvr>
                                        <p:cTn id="8" dur="1000" fill="hold"/>
                                        <p:tgtEl>
                                          <p:spTgt spid="92164">
                                            <p:bg/>
                                          </p:spTgt>
                                        </p:tgtEl>
                                        <p:attrNameLst>
                                          <p:attrName>ppt_x</p:attrName>
                                        </p:attrNameLst>
                                      </p:cBhvr>
                                      <p:tavLst>
                                        <p:tav tm="0">
                                          <p:val>
                                            <p:strVal val="#ppt_x"/>
                                          </p:val>
                                        </p:tav>
                                        <p:tav tm="100000">
                                          <p:val>
                                            <p:strVal val="#ppt_x"/>
                                          </p:val>
                                        </p:tav>
                                      </p:tavLst>
                                    </p:anim>
                                    <p:anim calcmode="lin" valueType="num">
                                      <p:cBhvr>
                                        <p:cTn id="9" dur="1000" fill="hold"/>
                                        <p:tgtEl>
                                          <p:spTgt spid="9216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92164">
                                            <p:txEl>
                                              <p:pRg st="0" end="0"/>
                                            </p:txEl>
                                          </p:spTgt>
                                        </p:tgtEl>
                                        <p:attrNameLst>
                                          <p:attrName>style.visibility</p:attrName>
                                        </p:attrNameLst>
                                      </p:cBhvr>
                                      <p:to>
                                        <p:strVal val="visible"/>
                                      </p:to>
                                    </p:set>
                                    <p:animEffect transition="in" filter="fade">
                                      <p:cBhvr>
                                        <p:cTn id="14" dur="1000"/>
                                        <p:tgtEl>
                                          <p:spTgt spid="92164">
                                            <p:txEl>
                                              <p:pRg st="0" end="0"/>
                                            </p:txEl>
                                          </p:spTgt>
                                        </p:tgtEl>
                                      </p:cBhvr>
                                    </p:animEffect>
                                    <p:anim calcmode="lin" valueType="num">
                                      <p:cBhvr>
                                        <p:cTn id="15" dur="1000" fill="hold"/>
                                        <p:tgtEl>
                                          <p:spTgt spid="9216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216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92164">
                                            <p:txEl>
                                              <p:pRg st="1" end="1"/>
                                            </p:txEl>
                                          </p:spTgt>
                                        </p:tgtEl>
                                        <p:attrNameLst>
                                          <p:attrName>style.visibility</p:attrName>
                                        </p:attrNameLst>
                                      </p:cBhvr>
                                      <p:to>
                                        <p:strVal val="visible"/>
                                      </p:to>
                                    </p:set>
                                    <p:animEffect transition="in" filter="fade">
                                      <p:cBhvr>
                                        <p:cTn id="21" dur="1000"/>
                                        <p:tgtEl>
                                          <p:spTgt spid="92164">
                                            <p:txEl>
                                              <p:pRg st="1" end="1"/>
                                            </p:txEl>
                                          </p:spTgt>
                                        </p:tgtEl>
                                      </p:cBhvr>
                                    </p:animEffect>
                                    <p:anim calcmode="lin" valueType="num">
                                      <p:cBhvr>
                                        <p:cTn id="22" dur="1000" fill="hold"/>
                                        <p:tgtEl>
                                          <p:spTgt spid="9216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2164">
                                            <p:txEl>
                                              <p:pRg st="1" end="1"/>
                                            </p:txEl>
                                          </p:spTgt>
                                        </p:tgtEl>
                                        <p:attrNameLst>
                                          <p:attrName>ppt_y</p:attrName>
                                        </p:attrNameLst>
                                      </p:cBhvr>
                                      <p:tavLst>
                                        <p:tav tm="0">
                                          <p:val>
                                            <p:strVal val="#ppt_y-.1"/>
                                          </p:val>
                                        </p:tav>
                                        <p:tav tm="100000">
                                          <p:val>
                                            <p:strVal val="#ppt_y"/>
                                          </p:val>
                                        </p:tav>
                                      </p:tavLst>
                                    </p:anim>
                                  </p:childTnLst>
                                </p:cTn>
                              </p:par>
                              <p:par>
                                <p:cTn id="24" presetID="47" presetClass="entr" presetSubtype="0" fill="hold" nodeType="withEffect">
                                  <p:stCondLst>
                                    <p:cond delay="0"/>
                                  </p:stCondLst>
                                  <p:childTnLst>
                                    <p:set>
                                      <p:cBhvr>
                                        <p:cTn id="25" dur="1" fill="hold">
                                          <p:stCondLst>
                                            <p:cond delay="0"/>
                                          </p:stCondLst>
                                        </p:cTn>
                                        <p:tgtEl>
                                          <p:spTgt spid="92164">
                                            <p:txEl>
                                              <p:pRg st="2" end="2"/>
                                            </p:txEl>
                                          </p:spTgt>
                                        </p:tgtEl>
                                        <p:attrNameLst>
                                          <p:attrName>style.visibility</p:attrName>
                                        </p:attrNameLst>
                                      </p:cBhvr>
                                      <p:to>
                                        <p:strVal val="visible"/>
                                      </p:to>
                                    </p:set>
                                    <p:animEffect transition="in" filter="fade">
                                      <p:cBhvr>
                                        <p:cTn id="26" dur="1000"/>
                                        <p:tgtEl>
                                          <p:spTgt spid="92164">
                                            <p:txEl>
                                              <p:pRg st="2" end="2"/>
                                            </p:txEl>
                                          </p:spTgt>
                                        </p:tgtEl>
                                      </p:cBhvr>
                                    </p:animEffect>
                                    <p:anim calcmode="lin" valueType="num">
                                      <p:cBhvr>
                                        <p:cTn id="27" dur="1000" fill="hold"/>
                                        <p:tgtEl>
                                          <p:spTgt spid="9216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9216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nodeType="clickEffect">
                                  <p:stCondLst>
                                    <p:cond delay="0"/>
                                  </p:stCondLst>
                                  <p:childTnLst>
                                    <p:set>
                                      <p:cBhvr>
                                        <p:cTn id="32" dur="1" fill="hold">
                                          <p:stCondLst>
                                            <p:cond delay="0"/>
                                          </p:stCondLst>
                                        </p:cTn>
                                        <p:tgtEl>
                                          <p:spTgt spid="92164">
                                            <p:txEl>
                                              <p:pRg st="3" end="3"/>
                                            </p:txEl>
                                          </p:spTgt>
                                        </p:tgtEl>
                                        <p:attrNameLst>
                                          <p:attrName>style.visibility</p:attrName>
                                        </p:attrNameLst>
                                      </p:cBhvr>
                                      <p:to>
                                        <p:strVal val="visible"/>
                                      </p:to>
                                    </p:set>
                                    <p:animEffect transition="in" filter="fade">
                                      <p:cBhvr>
                                        <p:cTn id="33" dur="1000"/>
                                        <p:tgtEl>
                                          <p:spTgt spid="92164">
                                            <p:txEl>
                                              <p:pRg st="3" end="3"/>
                                            </p:txEl>
                                          </p:spTgt>
                                        </p:tgtEl>
                                      </p:cBhvr>
                                    </p:animEffect>
                                    <p:anim calcmode="lin" valueType="num">
                                      <p:cBhvr>
                                        <p:cTn id="34" dur="1000" fill="hold"/>
                                        <p:tgtEl>
                                          <p:spTgt spid="92164">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9216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nodeType="clickEffect">
                                  <p:stCondLst>
                                    <p:cond delay="0"/>
                                  </p:stCondLst>
                                  <p:childTnLst>
                                    <p:set>
                                      <p:cBhvr>
                                        <p:cTn id="39" dur="1" fill="hold">
                                          <p:stCondLst>
                                            <p:cond delay="0"/>
                                          </p:stCondLst>
                                        </p:cTn>
                                        <p:tgtEl>
                                          <p:spTgt spid="92164">
                                            <p:txEl>
                                              <p:pRg st="4" end="4"/>
                                            </p:txEl>
                                          </p:spTgt>
                                        </p:tgtEl>
                                        <p:attrNameLst>
                                          <p:attrName>style.visibility</p:attrName>
                                        </p:attrNameLst>
                                      </p:cBhvr>
                                      <p:to>
                                        <p:strVal val="visible"/>
                                      </p:to>
                                    </p:set>
                                    <p:animEffect transition="in" filter="fade">
                                      <p:cBhvr>
                                        <p:cTn id="40" dur="1000"/>
                                        <p:tgtEl>
                                          <p:spTgt spid="92164">
                                            <p:txEl>
                                              <p:pRg st="4" end="4"/>
                                            </p:txEl>
                                          </p:spTgt>
                                        </p:tgtEl>
                                      </p:cBhvr>
                                    </p:animEffect>
                                    <p:anim calcmode="lin" valueType="num">
                                      <p:cBhvr>
                                        <p:cTn id="41" dur="1000" fill="hold"/>
                                        <p:tgtEl>
                                          <p:spTgt spid="92164">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9216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nodeType="clickEffect">
                                  <p:stCondLst>
                                    <p:cond delay="0"/>
                                  </p:stCondLst>
                                  <p:childTnLst>
                                    <p:set>
                                      <p:cBhvr>
                                        <p:cTn id="46" dur="1" fill="hold">
                                          <p:stCondLst>
                                            <p:cond delay="0"/>
                                          </p:stCondLst>
                                        </p:cTn>
                                        <p:tgtEl>
                                          <p:spTgt spid="92164">
                                            <p:txEl>
                                              <p:pRg st="5" end="5"/>
                                            </p:txEl>
                                          </p:spTgt>
                                        </p:tgtEl>
                                        <p:attrNameLst>
                                          <p:attrName>style.visibility</p:attrName>
                                        </p:attrNameLst>
                                      </p:cBhvr>
                                      <p:to>
                                        <p:strVal val="visible"/>
                                      </p:to>
                                    </p:set>
                                    <p:animEffect transition="in" filter="fade">
                                      <p:cBhvr>
                                        <p:cTn id="47" dur="1000"/>
                                        <p:tgtEl>
                                          <p:spTgt spid="92164">
                                            <p:txEl>
                                              <p:pRg st="5" end="5"/>
                                            </p:txEl>
                                          </p:spTgt>
                                        </p:tgtEl>
                                      </p:cBhvr>
                                    </p:animEffect>
                                    <p:anim calcmode="lin" valueType="num">
                                      <p:cBhvr>
                                        <p:cTn id="48" dur="1000" fill="hold"/>
                                        <p:tgtEl>
                                          <p:spTgt spid="92164">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9216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uiExpand="1"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Text Box 4"/>
          <p:cNvSpPr txBox="1">
            <a:spLocks noChangeArrowheads="1"/>
          </p:cNvSpPr>
          <p:nvPr/>
        </p:nvSpPr>
        <p:spPr bwMode="auto">
          <a:xfrm>
            <a:off x="4038600" y="548700"/>
            <a:ext cx="6172200" cy="3373424"/>
          </a:xfrm>
          <a:prstGeom prst="rect">
            <a:avLst/>
          </a:prstGeom>
          <a:solidFill>
            <a:schemeClr val="bg1"/>
          </a:solidFill>
          <a:ln>
            <a:noFill/>
          </a:ln>
          <a:effectLst/>
          <a:extLst/>
        </p:spPr>
        <p:txBody>
          <a:bodyPr wrap="square" anchor="ctr">
            <a:spAutoFit/>
          </a:bodyPr>
          <a:lstStyle/>
          <a:p>
            <a:pPr marL="342900" marR="0" lvl="0" indent="-342900" algn="l" defTabSz="914400" rtl="0" eaLnBrk="1" fontAlgn="auto" latinLnBrk="0" hangingPunct="1">
              <a:lnSpc>
                <a:spcPct val="70000"/>
              </a:lnSpc>
              <a:spcBef>
                <a:spcPct val="50000"/>
              </a:spcBef>
              <a:spcAft>
                <a:spcPts val="0"/>
              </a:spcAft>
              <a:buClr>
                <a:srgbClr val="E7E6E6"/>
              </a:buClr>
              <a:buSzTx/>
              <a:buFont typeface="Wingdings" panose="05000000000000000000" pitchFamily="2" charset="2"/>
              <a:buChar char="§"/>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Lived 70 - 155 A.D </a:t>
            </a:r>
          </a:p>
          <a:p>
            <a:pPr marL="342900" marR="0" lvl="0" indent="-342900" algn="l" defTabSz="914400" rtl="0" eaLnBrk="1" fontAlgn="auto" latinLnBrk="0" hangingPunct="1">
              <a:lnSpc>
                <a:spcPct val="70000"/>
              </a:lnSpc>
              <a:spcBef>
                <a:spcPct val="50000"/>
              </a:spcBef>
              <a:spcAft>
                <a:spcPts val="0"/>
              </a:spcAft>
              <a:buClr>
                <a:srgbClr val="E7E6E6"/>
              </a:buClr>
              <a:buSzTx/>
              <a:buFont typeface="Wingdings" panose="05000000000000000000" pitchFamily="2" charset="2"/>
              <a:buChar char="§"/>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 direct pupil of the apostle John</a:t>
            </a:r>
          </a:p>
          <a:p>
            <a:pPr marL="342900" marR="0" lvl="0" indent="-342900" algn="l" defTabSz="914400" rtl="0" eaLnBrk="1" fontAlgn="auto" latinLnBrk="0" hangingPunct="1">
              <a:lnSpc>
                <a:spcPct val="70000"/>
              </a:lnSpc>
              <a:spcBef>
                <a:spcPct val="50000"/>
              </a:spcBef>
              <a:spcAft>
                <a:spcPts val="0"/>
              </a:spcAft>
              <a:buClr>
                <a:srgbClr val="E7E6E6"/>
              </a:buClr>
              <a:buSzTx/>
              <a:buFont typeface="Wingdings" panose="05000000000000000000" pitchFamily="2" charset="2"/>
              <a:buChar char="§"/>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Martyred on Saturday, Feb. 23, 155</a:t>
            </a:r>
          </a:p>
          <a:p>
            <a:pPr marL="342900" marR="0" lvl="0" indent="-342900" algn="l" defTabSz="914400" rtl="0" eaLnBrk="1" fontAlgn="auto" latinLnBrk="0" hangingPunct="1">
              <a:lnSpc>
                <a:spcPct val="70000"/>
              </a:lnSpc>
              <a:spcBef>
                <a:spcPct val="50000"/>
              </a:spcBef>
              <a:spcAft>
                <a:spcPts val="0"/>
              </a:spcAft>
              <a:buClr>
                <a:srgbClr val="E7E6E6"/>
              </a:buClr>
              <a:buSzTx/>
              <a:buFont typeface="Wingdings" panose="05000000000000000000" pitchFamily="2" charset="2"/>
              <a:buChar char="§"/>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Probably present when this letter was received</a:t>
            </a:r>
          </a:p>
          <a:p>
            <a:pPr marL="342900" marR="0" lvl="0" indent="-342900" algn="l" defTabSz="914400" rtl="0" eaLnBrk="1" fontAlgn="auto" latinLnBrk="0" hangingPunct="1">
              <a:lnSpc>
                <a:spcPct val="70000"/>
              </a:lnSpc>
              <a:spcBef>
                <a:spcPct val="50000"/>
              </a:spcBef>
              <a:spcAft>
                <a:spcPts val="0"/>
              </a:spcAft>
              <a:buClr>
                <a:srgbClr val="E7E6E6"/>
              </a:buClr>
              <a:buSzTx/>
              <a:buFont typeface="Wingdings" panose="05000000000000000000" pitchFamily="2" charset="2"/>
              <a:buChar char="§"/>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Charged to worship Caesar &amp; renounce Christ.</a:t>
            </a:r>
          </a:p>
        </p:txBody>
      </p:sp>
      <p:sp>
        <p:nvSpPr>
          <p:cNvPr id="97285" name="Text Box 5"/>
          <p:cNvSpPr txBox="1">
            <a:spLocks noChangeArrowheads="1"/>
          </p:cNvSpPr>
          <p:nvPr/>
        </p:nvSpPr>
        <p:spPr bwMode="auto">
          <a:xfrm>
            <a:off x="1899546" y="548701"/>
            <a:ext cx="1915909" cy="584775"/>
          </a:xfrm>
          <a:prstGeom prst="rect">
            <a:avLst/>
          </a:prstGeom>
          <a:solidFill>
            <a:schemeClr val="bg1"/>
          </a:solidFill>
          <a:ln>
            <a:noFill/>
          </a:ln>
          <a:effectLs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32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Polycarp</a:t>
            </a:r>
          </a:p>
        </p:txBody>
      </p:sp>
      <p:sp>
        <p:nvSpPr>
          <p:cNvPr id="97286" name="Text Box 6"/>
          <p:cNvSpPr txBox="1">
            <a:spLocks noChangeArrowheads="1"/>
          </p:cNvSpPr>
          <p:nvPr/>
        </p:nvSpPr>
        <p:spPr bwMode="auto">
          <a:xfrm>
            <a:off x="2133600" y="4267201"/>
            <a:ext cx="8077200" cy="1384995"/>
          </a:xfrm>
          <a:prstGeom prst="rect">
            <a:avLst/>
          </a:prstGeom>
          <a:solidFill>
            <a:schemeClr val="bg1"/>
          </a:solidFill>
          <a:ln w="9525">
            <a:noFill/>
            <a:miter lim="800000"/>
            <a:headEnd/>
            <a:tailEnd/>
          </a:ln>
          <a:effectLst/>
          <a:extLst/>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“Fourscore and six years have I served him, and he has never done me injury; how then can I now blaspheme my King and savior?”</a:t>
            </a:r>
            <a:endPar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97288" name="Picture 8" descr="Artist's concept of Polycarp of Smyrna - 10739 Byte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399" y="1209675"/>
            <a:ext cx="1600200" cy="2789822"/>
          </a:xfrm>
          <a:prstGeom prst="rect">
            <a:avLst/>
          </a:prstGeom>
          <a:solidFill>
            <a:schemeClr val="bg1"/>
          </a:solidFill>
          <a:ln>
            <a:noFill/>
          </a:ln>
          <a:extLst/>
        </p:spPr>
      </p:pic>
      <p:sp>
        <p:nvSpPr>
          <p:cNvPr id="6" name="Rectangle 5"/>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2:8-11</a:t>
            </a:r>
          </a:p>
        </p:txBody>
      </p:sp>
      <p:sp>
        <p:nvSpPr>
          <p:cNvPr id="2" name="Slide Number Placeholder 1">
            <a:extLst>
              <a:ext uri="{FF2B5EF4-FFF2-40B4-BE49-F238E27FC236}">
                <a16:creationId xmlns:a16="http://schemas.microsoft.com/office/drawing/2014/main" id="{D6B0DF83-60E3-4700-AA87-688486331C1C}"/>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127022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7284">
                                            <p:bg/>
                                          </p:spTgt>
                                        </p:tgtEl>
                                        <p:attrNameLst>
                                          <p:attrName>style.visibility</p:attrName>
                                        </p:attrNameLst>
                                      </p:cBhvr>
                                      <p:to>
                                        <p:strVal val="visible"/>
                                      </p:to>
                                    </p:set>
                                    <p:animEffect transition="in" filter="fade">
                                      <p:cBhvr>
                                        <p:cTn id="7" dur="1000"/>
                                        <p:tgtEl>
                                          <p:spTgt spid="97284">
                                            <p:bg/>
                                          </p:spTgt>
                                        </p:tgtEl>
                                      </p:cBhvr>
                                    </p:animEffect>
                                    <p:anim calcmode="lin" valueType="num">
                                      <p:cBhvr>
                                        <p:cTn id="8" dur="1000" fill="hold"/>
                                        <p:tgtEl>
                                          <p:spTgt spid="97284">
                                            <p:bg/>
                                          </p:spTgt>
                                        </p:tgtEl>
                                        <p:attrNameLst>
                                          <p:attrName>ppt_x</p:attrName>
                                        </p:attrNameLst>
                                      </p:cBhvr>
                                      <p:tavLst>
                                        <p:tav tm="0">
                                          <p:val>
                                            <p:strVal val="#ppt_x"/>
                                          </p:val>
                                        </p:tav>
                                        <p:tav tm="100000">
                                          <p:val>
                                            <p:strVal val="#ppt_x"/>
                                          </p:val>
                                        </p:tav>
                                      </p:tavLst>
                                    </p:anim>
                                    <p:anim calcmode="lin" valueType="num">
                                      <p:cBhvr>
                                        <p:cTn id="9" dur="1000" fill="hold"/>
                                        <p:tgtEl>
                                          <p:spTgt spid="9728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97284">
                                            <p:txEl>
                                              <p:pRg st="0" end="0"/>
                                            </p:txEl>
                                          </p:spTgt>
                                        </p:tgtEl>
                                        <p:attrNameLst>
                                          <p:attrName>style.visibility</p:attrName>
                                        </p:attrNameLst>
                                      </p:cBhvr>
                                      <p:to>
                                        <p:strVal val="visible"/>
                                      </p:to>
                                    </p:set>
                                    <p:animEffect transition="in" filter="fade">
                                      <p:cBhvr>
                                        <p:cTn id="14" dur="1000"/>
                                        <p:tgtEl>
                                          <p:spTgt spid="97284">
                                            <p:txEl>
                                              <p:pRg st="0" end="0"/>
                                            </p:txEl>
                                          </p:spTgt>
                                        </p:tgtEl>
                                      </p:cBhvr>
                                    </p:animEffect>
                                    <p:anim calcmode="lin" valueType="num">
                                      <p:cBhvr>
                                        <p:cTn id="15" dur="1000" fill="hold"/>
                                        <p:tgtEl>
                                          <p:spTgt spid="9728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728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97284">
                                            <p:txEl>
                                              <p:pRg st="1" end="1"/>
                                            </p:txEl>
                                          </p:spTgt>
                                        </p:tgtEl>
                                        <p:attrNameLst>
                                          <p:attrName>style.visibility</p:attrName>
                                        </p:attrNameLst>
                                      </p:cBhvr>
                                      <p:to>
                                        <p:strVal val="visible"/>
                                      </p:to>
                                    </p:set>
                                    <p:animEffect transition="in" filter="fade">
                                      <p:cBhvr>
                                        <p:cTn id="21" dur="1000"/>
                                        <p:tgtEl>
                                          <p:spTgt spid="97284">
                                            <p:txEl>
                                              <p:pRg st="1" end="1"/>
                                            </p:txEl>
                                          </p:spTgt>
                                        </p:tgtEl>
                                      </p:cBhvr>
                                    </p:animEffect>
                                    <p:anim calcmode="lin" valueType="num">
                                      <p:cBhvr>
                                        <p:cTn id="22" dur="1000" fill="hold"/>
                                        <p:tgtEl>
                                          <p:spTgt spid="9728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728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97284">
                                            <p:txEl>
                                              <p:pRg st="2" end="2"/>
                                            </p:txEl>
                                          </p:spTgt>
                                        </p:tgtEl>
                                        <p:attrNameLst>
                                          <p:attrName>style.visibility</p:attrName>
                                        </p:attrNameLst>
                                      </p:cBhvr>
                                      <p:to>
                                        <p:strVal val="visible"/>
                                      </p:to>
                                    </p:set>
                                    <p:animEffect transition="in" filter="fade">
                                      <p:cBhvr>
                                        <p:cTn id="28" dur="1000"/>
                                        <p:tgtEl>
                                          <p:spTgt spid="97284">
                                            <p:txEl>
                                              <p:pRg st="2" end="2"/>
                                            </p:txEl>
                                          </p:spTgt>
                                        </p:tgtEl>
                                      </p:cBhvr>
                                    </p:animEffect>
                                    <p:anim calcmode="lin" valueType="num">
                                      <p:cBhvr>
                                        <p:cTn id="29" dur="1000" fill="hold"/>
                                        <p:tgtEl>
                                          <p:spTgt spid="9728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728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97284">
                                            <p:txEl>
                                              <p:pRg st="3" end="3"/>
                                            </p:txEl>
                                          </p:spTgt>
                                        </p:tgtEl>
                                        <p:attrNameLst>
                                          <p:attrName>style.visibility</p:attrName>
                                        </p:attrNameLst>
                                      </p:cBhvr>
                                      <p:to>
                                        <p:strVal val="visible"/>
                                      </p:to>
                                    </p:set>
                                    <p:animEffect transition="in" filter="fade">
                                      <p:cBhvr>
                                        <p:cTn id="35" dur="1000"/>
                                        <p:tgtEl>
                                          <p:spTgt spid="97284">
                                            <p:txEl>
                                              <p:pRg st="3" end="3"/>
                                            </p:txEl>
                                          </p:spTgt>
                                        </p:tgtEl>
                                      </p:cBhvr>
                                    </p:animEffect>
                                    <p:anim calcmode="lin" valueType="num">
                                      <p:cBhvr>
                                        <p:cTn id="36" dur="1000" fill="hold"/>
                                        <p:tgtEl>
                                          <p:spTgt spid="9728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728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97284">
                                            <p:txEl>
                                              <p:pRg st="4" end="4"/>
                                            </p:txEl>
                                          </p:spTgt>
                                        </p:tgtEl>
                                        <p:attrNameLst>
                                          <p:attrName>style.visibility</p:attrName>
                                        </p:attrNameLst>
                                      </p:cBhvr>
                                      <p:to>
                                        <p:strVal val="visible"/>
                                      </p:to>
                                    </p:set>
                                    <p:animEffect transition="in" filter="fade">
                                      <p:cBhvr>
                                        <p:cTn id="42" dur="1000"/>
                                        <p:tgtEl>
                                          <p:spTgt spid="97284">
                                            <p:txEl>
                                              <p:pRg st="4" end="4"/>
                                            </p:txEl>
                                          </p:spTgt>
                                        </p:tgtEl>
                                      </p:cBhvr>
                                    </p:animEffect>
                                    <p:anim calcmode="lin" valueType="num">
                                      <p:cBhvr>
                                        <p:cTn id="43" dur="1000" fill="hold"/>
                                        <p:tgtEl>
                                          <p:spTgt spid="9728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9728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7286"/>
                                        </p:tgtEl>
                                        <p:attrNameLst>
                                          <p:attrName>style.visibility</p:attrName>
                                        </p:attrNameLst>
                                      </p:cBhvr>
                                      <p:to>
                                        <p:strVal val="visible"/>
                                      </p:to>
                                    </p:set>
                                    <p:animEffect transition="in" filter="fade">
                                      <p:cBhvr>
                                        <p:cTn id="49" dur="1000"/>
                                        <p:tgtEl>
                                          <p:spTgt spid="97286"/>
                                        </p:tgtEl>
                                      </p:cBhvr>
                                    </p:animEffect>
                                    <p:anim calcmode="lin" valueType="num">
                                      <p:cBhvr>
                                        <p:cTn id="50" dur="1000" fill="hold"/>
                                        <p:tgtEl>
                                          <p:spTgt spid="97286"/>
                                        </p:tgtEl>
                                        <p:attrNameLst>
                                          <p:attrName>ppt_x</p:attrName>
                                        </p:attrNameLst>
                                      </p:cBhvr>
                                      <p:tavLst>
                                        <p:tav tm="0">
                                          <p:val>
                                            <p:strVal val="#ppt_x"/>
                                          </p:val>
                                        </p:tav>
                                        <p:tav tm="100000">
                                          <p:val>
                                            <p:strVal val="#ppt_x"/>
                                          </p:val>
                                        </p:tav>
                                      </p:tavLst>
                                    </p:anim>
                                    <p:anim calcmode="lin" valueType="num">
                                      <p:cBhvr>
                                        <p:cTn id="51" dur="1000" fill="hold"/>
                                        <p:tgtEl>
                                          <p:spTgt spid="972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4" grpId="0" build="p" animBg="1"/>
      <p:bldP spid="9728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Text Box 4"/>
          <p:cNvSpPr txBox="1">
            <a:spLocks noChangeArrowheads="1"/>
          </p:cNvSpPr>
          <p:nvPr/>
        </p:nvSpPr>
        <p:spPr bwMode="auto">
          <a:xfrm>
            <a:off x="4038600" y="548700"/>
            <a:ext cx="6172200" cy="3373424"/>
          </a:xfrm>
          <a:prstGeom prst="rect">
            <a:avLst/>
          </a:prstGeom>
          <a:solidFill>
            <a:schemeClr val="bg1"/>
          </a:solidFill>
          <a:ln>
            <a:noFill/>
          </a:ln>
          <a:effectLst/>
          <a:extLst/>
        </p:spPr>
        <p:txBody>
          <a:bodyPr wrap="square">
            <a:spAutoFit/>
          </a:bodyPr>
          <a:lstStyle/>
          <a:p>
            <a:pPr marL="342900" marR="0" lvl="0" indent="-342900" algn="l" defTabSz="914400" rtl="0" eaLnBrk="1" fontAlgn="auto" latinLnBrk="0" hangingPunct="1">
              <a:lnSpc>
                <a:spcPct val="70000"/>
              </a:lnSpc>
              <a:spcBef>
                <a:spcPct val="50000"/>
              </a:spcBef>
              <a:spcAft>
                <a:spcPts val="0"/>
              </a:spcAft>
              <a:buClr>
                <a:srgbClr val="E7E6E6"/>
              </a:buClr>
              <a:buSzTx/>
              <a:buFont typeface="Wingdings" panose="05000000000000000000" pitchFamily="2" charset="2"/>
              <a:buChar char="§"/>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Lived 70 - 155 A.D </a:t>
            </a:r>
          </a:p>
          <a:p>
            <a:pPr marL="342900" marR="0" lvl="0" indent="-342900" algn="l" defTabSz="914400" rtl="0" eaLnBrk="1" fontAlgn="auto" latinLnBrk="0" hangingPunct="1">
              <a:lnSpc>
                <a:spcPct val="70000"/>
              </a:lnSpc>
              <a:spcBef>
                <a:spcPct val="50000"/>
              </a:spcBef>
              <a:spcAft>
                <a:spcPts val="0"/>
              </a:spcAft>
              <a:buClr>
                <a:srgbClr val="E7E6E6"/>
              </a:buClr>
              <a:buSzTx/>
              <a:buFont typeface="Wingdings" panose="05000000000000000000" pitchFamily="2" charset="2"/>
              <a:buChar char="§"/>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 direct pupil of the apostle John</a:t>
            </a:r>
          </a:p>
          <a:p>
            <a:pPr marL="342900" marR="0" lvl="0" indent="-342900" algn="l" defTabSz="914400" rtl="0" eaLnBrk="1" fontAlgn="auto" latinLnBrk="0" hangingPunct="1">
              <a:lnSpc>
                <a:spcPct val="70000"/>
              </a:lnSpc>
              <a:spcBef>
                <a:spcPct val="50000"/>
              </a:spcBef>
              <a:spcAft>
                <a:spcPts val="0"/>
              </a:spcAft>
              <a:buClr>
                <a:srgbClr val="E7E6E6"/>
              </a:buClr>
              <a:buSzTx/>
              <a:buFont typeface="Wingdings" panose="05000000000000000000" pitchFamily="2" charset="2"/>
              <a:buChar char="§"/>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Martyred on Saturday, Feb. 23, 155</a:t>
            </a:r>
          </a:p>
          <a:p>
            <a:pPr marL="342900" marR="0" lvl="0" indent="-342900" algn="l" defTabSz="914400" rtl="0" eaLnBrk="1" fontAlgn="auto" latinLnBrk="0" hangingPunct="1">
              <a:lnSpc>
                <a:spcPct val="70000"/>
              </a:lnSpc>
              <a:spcBef>
                <a:spcPct val="50000"/>
              </a:spcBef>
              <a:spcAft>
                <a:spcPts val="0"/>
              </a:spcAft>
              <a:buClr>
                <a:srgbClr val="E7E6E6"/>
              </a:buClr>
              <a:buSzTx/>
              <a:buFont typeface="Wingdings" panose="05000000000000000000" pitchFamily="2" charset="2"/>
              <a:buChar char="§"/>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Probably present when this letter was received</a:t>
            </a:r>
          </a:p>
          <a:p>
            <a:pPr marL="342900" marR="0" lvl="0" indent="-342900" algn="l" defTabSz="914400" rtl="0" eaLnBrk="1" fontAlgn="auto" latinLnBrk="0" hangingPunct="1">
              <a:lnSpc>
                <a:spcPct val="70000"/>
              </a:lnSpc>
              <a:spcBef>
                <a:spcPct val="50000"/>
              </a:spcBef>
              <a:spcAft>
                <a:spcPts val="0"/>
              </a:spcAft>
              <a:buClr>
                <a:srgbClr val="E7E6E6"/>
              </a:buClr>
              <a:buSzTx/>
              <a:buFont typeface="Wingdings" panose="05000000000000000000" pitchFamily="2" charset="2"/>
              <a:buChar char="§"/>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Charged to worship Caesar &amp; renounce Christ.</a:t>
            </a:r>
          </a:p>
        </p:txBody>
      </p:sp>
      <p:sp>
        <p:nvSpPr>
          <p:cNvPr id="97285" name="Text Box 5"/>
          <p:cNvSpPr txBox="1">
            <a:spLocks noChangeArrowheads="1"/>
          </p:cNvSpPr>
          <p:nvPr/>
        </p:nvSpPr>
        <p:spPr bwMode="auto">
          <a:xfrm>
            <a:off x="1899546" y="548701"/>
            <a:ext cx="1915909" cy="584775"/>
          </a:xfrm>
          <a:prstGeom prst="rect">
            <a:avLst/>
          </a:prstGeom>
          <a:solidFill>
            <a:schemeClr val="bg1"/>
          </a:solidFill>
          <a:ln>
            <a:noFill/>
          </a:ln>
          <a:effectLs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32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Polycarp</a:t>
            </a:r>
          </a:p>
        </p:txBody>
      </p:sp>
      <p:pic>
        <p:nvPicPr>
          <p:cNvPr id="97288" name="Picture 8" descr="Artist's concept of Polycarp of Smyrna - 10739 Byte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399" y="1209675"/>
            <a:ext cx="1600200" cy="2789822"/>
          </a:xfrm>
          <a:prstGeom prst="rect">
            <a:avLst/>
          </a:prstGeom>
          <a:solidFill>
            <a:schemeClr val="bg1"/>
          </a:solidFill>
          <a:ln>
            <a:noFill/>
          </a:ln>
          <a:extLst/>
        </p:spPr>
      </p:pic>
      <p:sp>
        <p:nvSpPr>
          <p:cNvPr id="6" name="Text Box 7"/>
          <p:cNvSpPr txBox="1">
            <a:spLocks noChangeArrowheads="1"/>
          </p:cNvSpPr>
          <p:nvPr/>
        </p:nvSpPr>
        <p:spPr bwMode="auto">
          <a:xfrm>
            <a:off x="2057400" y="4114801"/>
            <a:ext cx="8153401" cy="2092881"/>
          </a:xfrm>
          <a:prstGeom prst="rect">
            <a:avLst/>
          </a:prstGeom>
          <a:solidFill>
            <a:schemeClr val="bg1"/>
          </a:solidFill>
          <a:ln w="9525">
            <a:noFill/>
            <a:miter lim="800000"/>
            <a:headEnd/>
            <a:tailEnd/>
          </a:ln>
          <a:effectLst/>
          <a:extLst/>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600" b="0"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“You threaten me with fire which burns for an hour, and is then extinguished, but you know nothing of the fire of the coming judgment and eternal punishment, reserved for the ungodly. Why are you waiting? Bring on whatever you want.”</a:t>
            </a:r>
            <a:endParaRPr kumimoji="0" lang="en-US" altLang="en-US" sz="26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 name="Rectangle 6"/>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2:8-11</a:t>
            </a:r>
          </a:p>
        </p:txBody>
      </p:sp>
      <p:sp>
        <p:nvSpPr>
          <p:cNvPr id="2" name="Slide Number Placeholder 1">
            <a:extLst>
              <a:ext uri="{FF2B5EF4-FFF2-40B4-BE49-F238E27FC236}">
                <a16:creationId xmlns:a16="http://schemas.microsoft.com/office/drawing/2014/main" id="{E3AE77B5-1F51-4871-8CA2-FD59E0358374}"/>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551921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Text Box 4"/>
          <p:cNvSpPr txBox="1">
            <a:spLocks noChangeArrowheads="1"/>
          </p:cNvSpPr>
          <p:nvPr/>
        </p:nvSpPr>
        <p:spPr bwMode="auto">
          <a:xfrm>
            <a:off x="4038600" y="548700"/>
            <a:ext cx="6172200" cy="3373424"/>
          </a:xfrm>
          <a:prstGeom prst="rect">
            <a:avLst/>
          </a:prstGeom>
          <a:solidFill>
            <a:schemeClr val="bg1"/>
          </a:solidFill>
          <a:ln>
            <a:noFill/>
          </a:ln>
          <a:effectLst/>
          <a:extLst/>
        </p:spPr>
        <p:txBody>
          <a:bodyPr wrap="square">
            <a:spAutoFit/>
          </a:bodyPr>
          <a:lstStyle/>
          <a:p>
            <a:pPr marL="342900" marR="0" lvl="0" indent="-342900" algn="l" defTabSz="914400" rtl="0" eaLnBrk="1" fontAlgn="auto" latinLnBrk="0" hangingPunct="1">
              <a:lnSpc>
                <a:spcPct val="70000"/>
              </a:lnSpc>
              <a:spcBef>
                <a:spcPct val="50000"/>
              </a:spcBef>
              <a:spcAft>
                <a:spcPts val="0"/>
              </a:spcAft>
              <a:buClr>
                <a:srgbClr val="E7E6E6"/>
              </a:buClr>
              <a:buSzTx/>
              <a:buFont typeface="Wingdings" panose="05000000000000000000" pitchFamily="2" charset="2"/>
              <a:buChar char="§"/>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Lived 70 - 155 A.D </a:t>
            </a:r>
          </a:p>
          <a:p>
            <a:pPr marL="342900" marR="0" lvl="0" indent="-342900" algn="l" defTabSz="914400" rtl="0" eaLnBrk="1" fontAlgn="auto" latinLnBrk="0" hangingPunct="1">
              <a:lnSpc>
                <a:spcPct val="70000"/>
              </a:lnSpc>
              <a:spcBef>
                <a:spcPct val="50000"/>
              </a:spcBef>
              <a:spcAft>
                <a:spcPts val="0"/>
              </a:spcAft>
              <a:buClr>
                <a:srgbClr val="E7E6E6"/>
              </a:buClr>
              <a:buSzTx/>
              <a:buFont typeface="Wingdings" panose="05000000000000000000" pitchFamily="2" charset="2"/>
              <a:buChar char="§"/>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 direct pupil of the apostle John</a:t>
            </a:r>
          </a:p>
          <a:p>
            <a:pPr marL="342900" marR="0" lvl="0" indent="-342900" algn="l" defTabSz="914400" rtl="0" eaLnBrk="1" fontAlgn="auto" latinLnBrk="0" hangingPunct="1">
              <a:lnSpc>
                <a:spcPct val="70000"/>
              </a:lnSpc>
              <a:spcBef>
                <a:spcPct val="50000"/>
              </a:spcBef>
              <a:spcAft>
                <a:spcPts val="0"/>
              </a:spcAft>
              <a:buClr>
                <a:srgbClr val="E7E6E6"/>
              </a:buClr>
              <a:buSzTx/>
              <a:buFont typeface="Wingdings" panose="05000000000000000000" pitchFamily="2" charset="2"/>
              <a:buChar char="§"/>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Martyred on Saturday, Feb. 23, 155</a:t>
            </a:r>
          </a:p>
          <a:p>
            <a:pPr marL="342900" marR="0" lvl="0" indent="-342900" algn="l" defTabSz="914400" rtl="0" eaLnBrk="1" fontAlgn="auto" latinLnBrk="0" hangingPunct="1">
              <a:lnSpc>
                <a:spcPct val="70000"/>
              </a:lnSpc>
              <a:spcBef>
                <a:spcPct val="50000"/>
              </a:spcBef>
              <a:spcAft>
                <a:spcPts val="0"/>
              </a:spcAft>
              <a:buClr>
                <a:srgbClr val="E7E6E6"/>
              </a:buClr>
              <a:buSzTx/>
              <a:buFont typeface="Wingdings" panose="05000000000000000000" pitchFamily="2" charset="2"/>
              <a:buChar char="§"/>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Probably present when this letter was received</a:t>
            </a:r>
          </a:p>
          <a:p>
            <a:pPr marL="342900" marR="0" lvl="0" indent="-342900" algn="l" defTabSz="914400" rtl="0" eaLnBrk="1" fontAlgn="auto" latinLnBrk="0" hangingPunct="1">
              <a:lnSpc>
                <a:spcPct val="70000"/>
              </a:lnSpc>
              <a:spcBef>
                <a:spcPct val="50000"/>
              </a:spcBef>
              <a:spcAft>
                <a:spcPts val="0"/>
              </a:spcAft>
              <a:buClr>
                <a:srgbClr val="E7E6E6"/>
              </a:buClr>
              <a:buSzTx/>
              <a:buFont typeface="Wingdings" panose="05000000000000000000" pitchFamily="2" charset="2"/>
              <a:buChar char="§"/>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Charged to worship Caesar &amp; renounce Christ.</a:t>
            </a:r>
          </a:p>
        </p:txBody>
      </p:sp>
      <p:sp>
        <p:nvSpPr>
          <p:cNvPr id="97285" name="Text Box 5"/>
          <p:cNvSpPr txBox="1">
            <a:spLocks noChangeArrowheads="1"/>
          </p:cNvSpPr>
          <p:nvPr/>
        </p:nvSpPr>
        <p:spPr bwMode="auto">
          <a:xfrm>
            <a:off x="1899546" y="548701"/>
            <a:ext cx="1915909" cy="584775"/>
          </a:xfrm>
          <a:prstGeom prst="rect">
            <a:avLst/>
          </a:prstGeom>
          <a:solidFill>
            <a:schemeClr val="bg1"/>
          </a:solidFill>
          <a:ln>
            <a:noFill/>
          </a:ln>
          <a:effectLs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32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Polycarp</a:t>
            </a:r>
          </a:p>
        </p:txBody>
      </p:sp>
      <p:pic>
        <p:nvPicPr>
          <p:cNvPr id="97288" name="Picture 8" descr="Artist's concept of Polycarp of Smyrna - 10739 Byte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399" y="1209675"/>
            <a:ext cx="1600200" cy="2789822"/>
          </a:xfrm>
          <a:prstGeom prst="rect">
            <a:avLst/>
          </a:prstGeom>
          <a:solidFill>
            <a:schemeClr val="bg1"/>
          </a:solidFill>
          <a:ln>
            <a:noFill/>
          </a:ln>
          <a:extLst/>
        </p:spPr>
      </p:pic>
      <p:sp>
        <p:nvSpPr>
          <p:cNvPr id="7" name="Text Box 6"/>
          <p:cNvSpPr txBox="1">
            <a:spLocks noChangeArrowheads="1"/>
          </p:cNvSpPr>
          <p:nvPr/>
        </p:nvSpPr>
        <p:spPr bwMode="auto">
          <a:xfrm>
            <a:off x="2057400" y="4267200"/>
            <a:ext cx="8153401" cy="762000"/>
          </a:xfrm>
          <a:prstGeom prst="rect">
            <a:avLst/>
          </a:prstGeom>
          <a:solidFill>
            <a:schemeClr val="bg2"/>
          </a:solidFill>
          <a:ln>
            <a:noFill/>
          </a:ln>
          <a:effectLst/>
          <a:extLst/>
        </p:spPr>
        <p:txBody>
          <a:bodyPr wrap="square">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en-US" sz="4400" b="0" i="1"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Burned Alive At The Stake</a:t>
            </a:r>
          </a:p>
        </p:txBody>
      </p:sp>
      <p:sp>
        <p:nvSpPr>
          <p:cNvPr id="8" name="Rectangle 7"/>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2:8-11</a:t>
            </a:r>
          </a:p>
        </p:txBody>
      </p:sp>
      <p:sp>
        <p:nvSpPr>
          <p:cNvPr id="2" name="Slide Number Placeholder 1">
            <a:extLst>
              <a:ext uri="{FF2B5EF4-FFF2-40B4-BE49-F238E27FC236}">
                <a16:creationId xmlns:a16="http://schemas.microsoft.com/office/drawing/2014/main" id="{2406F068-7917-40C3-84C2-84DF8BAD8C6B}"/>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3478138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AutoShape 4"/>
          <p:cNvSpPr>
            <a:spLocks noChangeArrowheads="1"/>
          </p:cNvSpPr>
          <p:nvPr/>
        </p:nvSpPr>
        <p:spPr bwMode="auto">
          <a:xfrm>
            <a:off x="2819400" y="228600"/>
            <a:ext cx="6553200" cy="1219200"/>
          </a:xfrm>
          <a:prstGeom prst="leftRightArrow">
            <a:avLst>
              <a:gd name="adj1" fmla="val 60529"/>
              <a:gd name="adj2" fmla="val 77180"/>
            </a:avLst>
          </a:prstGeom>
          <a:solidFill>
            <a:schemeClr val="bg2"/>
          </a:solidFill>
          <a:ln w="9525">
            <a:solidFill>
              <a:schemeClr val="tx1"/>
            </a:solidFill>
            <a:miter lim="800000"/>
            <a:headEnd/>
            <a:tailEnd/>
          </a:ln>
          <a:effectLs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3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 Does This Compare?</a:t>
            </a:r>
          </a:p>
        </p:txBody>
      </p:sp>
      <p:pic>
        <p:nvPicPr>
          <p:cNvPr id="102406" name="Picture 6" descr="Burned at the stak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8720" y="2895600"/>
            <a:ext cx="2722563" cy="3581400"/>
          </a:xfrm>
          <a:prstGeom prst="rect">
            <a:avLst/>
          </a:prstGeom>
          <a:noFill/>
          <a:extLst>
            <a:ext uri="{909E8E84-426E-40DD-AFC4-6F175D3DCCD1}">
              <a14:hiddenFill xmlns:a14="http://schemas.microsoft.com/office/drawing/2010/main">
                <a:solidFill>
                  <a:srgbClr val="FFFFFF"/>
                </a:solidFill>
              </a14:hiddenFill>
            </a:ext>
          </a:extLst>
        </p:spPr>
      </p:pic>
      <p:sp>
        <p:nvSpPr>
          <p:cNvPr id="102407" name="Text Box 7"/>
          <p:cNvSpPr txBox="1">
            <a:spLocks noChangeArrowheads="1"/>
          </p:cNvSpPr>
          <p:nvPr/>
        </p:nvSpPr>
        <p:spPr bwMode="auto">
          <a:xfrm>
            <a:off x="1981200" y="1828800"/>
            <a:ext cx="3657600" cy="954107"/>
          </a:xfrm>
          <a:prstGeom prst="rect">
            <a:avLst/>
          </a:prstGeom>
          <a:solidFill>
            <a:schemeClr val="bg1"/>
          </a:solidFill>
          <a:ln>
            <a:noFill/>
          </a:ln>
          <a:effectLst/>
          <a:extLst/>
        </p:spPr>
        <p:txBody>
          <a:bodyPr wrap="square">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Faithful unto Death Burned Alive</a:t>
            </a:r>
          </a:p>
        </p:txBody>
      </p:sp>
      <p:sp>
        <p:nvSpPr>
          <p:cNvPr id="102408" name="Rectangle 8"/>
          <p:cNvSpPr>
            <a:spLocks noChangeArrowheads="1"/>
          </p:cNvSpPr>
          <p:nvPr/>
        </p:nvSpPr>
        <p:spPr bwMode="auto">
          <a:xfrm>
            <a:off x="6248400" y="1905000"/>
            <a:ext cx="3886200" cy="4495800"/>
          </a:xfrm>
          <a:prstGeom prst="rect">
            <a:avLst/>
          </a:prstGeom>
          <a:solidFill>
            <a:schemeClr val="bg1"/>
          </a:solidFill>
          <a:ln w="9525">
            <a:noFill/>
            <a:miter lim="800000"/>
            <a:headEnd/>
            <a:tailEnd/>
          </a:ln>
          <a:effectLs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Half-hearted service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Miss lot of services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Casual / Carefree Spirit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Don’t Have Time to…</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Lack of Spirituality</a:t>
            </a:r>
          </a:p>
        </p:txBody>
      </p:sp>
      <p:sp>
        <p:nvSpPr>
          <p:cNvPr id="6" name="Rectangle 5"/>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2:8-11</a:t>
            </a:r>
          </a:p>
        </p:txBody>
      </p:sp>
      <p:sp>
        <p:nvSpPr>
          <p:cNvPr id="2" name="Slide Number Placeholder 1">
            <a:extLst>
              <a:ext uri="{FF2B5EF4-FFF2-40B4-BE49-F238E27FC236}">
                <a16:creationId xmlns:a16="http://schemas.microsoft.com/office/drawing/2014/main" id="{49DA63EF-B0FD-4BDA-9C4A-BA324FB3E49E}"/>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1445965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ChangeArrowheads="1"/>
          </p:cNvSpPr>
          <p:nvPr/>
        </p:nvSpPr>
        <p:spPr bwMode="auto">
          <a:xfrm>
            <a:off x="2057400" y="698938"/>
            <a:ext cx="8077200" cy="711200"/>
          </a:xfrm>
          <a:prstGeom prst="rect">
            <a:avLst/>
          </a:prstGeom>
          <a:solidFill>
            <a:schemeClr val="bg1"/>
          </a:solidFill>
          <a:ln w="9525">
            <a:noFill/>
            <a:miter lim="800000"/>
            <a:headEnd/>
            <a:tailEnd/>
          </a:ln>
          <a:effectLst/>
          <a:ex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4000" b="0" i="0" u="none" strike="noStrike" kern="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IV. Their Test</a:t>
            </a:r>
          </a:p>
        </p:txBody>
      </p:sp>
      <p:sp>
        <p:nvSpPr>
          <p:cNvPr id="92164" name="Text Box 4"/>
          <p:cNvSpPr txBox="1">
            <a:spLocks noChangeArrowheads="1"/>
          </p:cNvSpPr>
          <p:nvPr/>
        </p:nvSpPr>
        <p:spPr bwMode="auto">
          <a:xfrm>
            <a:off x="2089759" y="1981201"/>
            <a:ext cx="8044841" cy="4401205"/>
          </a:xfrm>
          <a:prstGeom prst="rect">
            <a:avLst/>
          </a:prstGeom>
          <a:solidFill>
            <a:schemeClr val="bg1"/>
          </a:solidFill>
          <a:ln>
            <a:noFill/>
          </a:ln>
          <a:effectLst/>
          <a:extLst/>
        </p:spPr>
        <p:txBody>
          <a:bodyPr wrap="square">
            <a:spAutoFit/>
          </a:bodyPr>
          <a:lstStyle>
            <a:lvl1pPr>
              <a:tabLst>
                <a:tab pos="517525" algn="l"/>
              </a:tabLst>
              <a:defRPr sz="2400">
                <a:solidFill>
                  <a:schemeClr val="tx1"/>
                </a:solidFill>
                <a:latin typeface="Times New Roman" panose="02020603050405020304" pitchFamily="18" charset="0"/>
              </a:defRPr>
            </a:lvl1pPr>
            <a:lvl2pPr>
              <a:tabLst>
                <a:tab pos="517525" algn="l"/>
              </a:tabLst>
              <a:defRPr sz="2400">
                <a:solidFill>
                  <a:schemeClr val="tx1"/>
                </a:solidFill>
                <a:latin typeface="Times New Roman" panose="02020603050405020304" pitchFamily="18" charset="0"/>
              </a:defRPr>
            </a:lvl2pPr>
            <a:lvl3pPr>
              <a:tabLst>
                <a:tab pos="517525" algn="l"/>
              </a:tabLst>
              <a:defRPr sz="2400">
                <a:solidFill>
                  <a:schemeClr val="tx1"/>
                </a:solidFill>
                <a:latin typeface="Times New Roman" panose="02020603050405020304" pitchFamily="18" charset="0"/>
              </a:defRPr>
            </a:lvl3pPr>
            <a:lvl4pPr>
              <a:tabLst>
                <a:tab pos="517525" algn="l"/>
              </a:tabLst>
              <a:defRPr sz="2400">
                <a:solidFill>
                  <a:schemeClr val="tx1"/>
                </a:solidFill>
                <a:latin typeface="Times New Roman" panose="02020603050405020304" pitchFamily="18" charset="0"/>
              </a:defRPr>
            </a:lvl4pPr>
            <a:lvl5pPr>
              <a:tabLst>
                <a:tab pos="517525"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9pPr>
          </a:lstStyle>
          <a:p>
            <a:pPr marL="514350" marR="0" lvl="0" indent="-514350" algn="l" defTabSz="914400" rtl="0" eaLnBrk="1" fontAlgn="auto" latinLnBrk="0" hangingPunct="1">
              <a:lnSpc>
                <a:spcPct val="100000"/>
              </a:lnSpc>
              <a:spcBef>
                <a:spcPct val="50000"/>
              </a:spcBef>
              <a:spcAft>
                <a:spcPts val="0"/>
              </a:spcAft>
              <a:buClrTx/>
              <a:buSzTx/>
              <a:buFont typeface="+mj-lt"/>
              <a:buAutoNum type="alphaUcPeriod"/>
              <a:tabLst>
                <a:tab pos="517525" algn="l"/>
              </a:tabLst>
              <a:defRPr/>
            </a:pP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The Source: The Devil</a:t>
            </a:r>
            <a:endPar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endParaRPr>
          </a:p>
          <a:p>
            <a:pPr marL="514350" marR="0" lvl="0" indent="-514350" algn="l" defTabSz="914400" rtl="0" eaLnBrk="1" fontAlgn="auto" latinLnBrk="0" hangingPunct="1">
              <a:lnSpc>
                <a:spcPct val="100000"/>
              </a:lnSpc>
              <a:spcBef>
                <a:spcPct val="50000"/>
              </a:spcBef>
              <a:spcAft>
                <a:spcPts val="0"/>
              </a:spcAft>
              <a:buClrTx/>
              <a:buSzTx/>
              <a:buFont typeface="+mj-lt"/>
              <a:buAutoNum type="alphaUcPeriod"/>
              <a:tabLst>
                <a:tab pos="517525" algn="l"/>
              </a:tabLst>
              <a:defRPr/>
            </a:pP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The Treatment</a:t>
            </a:r>
          </a:p>
          <a:p>
            <a:pPr marL="514350" marR="0" lvl="0" indent="-514350" algn="l" defTabSz="914400" rtl="0" eaLnBrk="1" fontAlgn="auto" latinLnBrk="0" hangingPunct="1">
              <a:lnSpc>
                <a:spcPct val="100000"/>
              </a:lnSpc>
              <a:spcBef>
                <a:spcPct val="50000"/>
              </a:spcBef>
              <a:spcAft>
                <a:spcPts val="0"/>
              </a:spcAft>
              <a:buClrTx/>
              <a:buSzTx/>
              <a:buFont typeface="+mj-lt"/>
              <a:buAutoNum type="alphaUcPeriod"/>
              <a:tabLst>
                <a:tab pos="517525" algn="l"/>
              </a:tabLst>
              <a:defRPr/>
            </a:pP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Duration</a:t>
            </a:r>
          </a:p>
          <a:p>
            <a:pPr marL="514350" marR="0" lvl="0" indent="-514350" algn="l" defTabSz="914400" rtl="0" eaLnBrk="1" fontAlgn="auto" latinLnBrk="0" hangingPunct="1">
              <a:lnSpc>
                <a:spcPct val="100000"/>
              </a:lnSpc>
              <a:spcBef>
                <a:spcPct val="50000"/>
              </a:spcBef>
              <a:spcAft>
                <a:spcPts val="0"/>
              </a:spcAft>
              <a:buClrTx/>
              <a:buSzTx/>
              <a:buFont typeface="+mj-lt"/>
              <a:buAutoNum type="alphaUcPeriod"/>
              <a:tabLst>
                <a:tab pos="517525" algn="l"/>
              </a:tabLst>
              <a:defRPr/>
            </a:pP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Reaction</a:t>
            </a:r>
          </a:p>
          <a:p>
            <a:pPr marL="514350" marR="0" lvl="0" indent="-514350" algn="l" defTabSz="914400" rtl="0" eaLnBrk="1" fontAlgn="auto" latinLnBrk="0" hangingPunct="1">
              <a:lnSpc>
                <a:spcPct val="100000"/>
              </a:lnSpc>
              <a:spcBef>
                <a:spcPct val="50000"/>
              </a:spcBef>
              <a:spcAft>
                <a:spcPts val="0"/>
              </a:spcAft>
              <a:buClrTx/>
              <a:buSzTx/>
              <a:buFont typeface="+mj-lt"/>
              <a:buAutoNum type="alphaUcPeriod"/>
              <a:tabLst>
                <a:tab pos="517525" algn="l"/>
              </a:tabLst>
              <a:defRPr/>
            </a:pP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Result</a:t>
            </a: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914400" marR="0" lvl="1" indent="-457200" algn="l" defTabSz="914400" rtl="0" eaLnBrk="1" fontAlgn="auto" latinLnBrk="0" hangingPunct="1">
              <a:lnSpc>
                <a:spcPct val="100000"/>
              </a:lnSpc>
              <a:spcBef>
                <a:spcPct val="50000"/>
              </a:spcBef>
              <a:spcAft>
                <a:spcPts val="0"/>
              </a:spcAft>
              <a:buClrTx/>
              <a:buSzTx/>
              <a:buFont typeface="+mj-lt"/>
              <a:buAutoNum type="arabicPeriod"/>
              <a:tabLst>
                <a:tab pos="517525"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Crown of life – Victory (heaven)</a:t>
            </a:r>
          </a:p>
          <a:p>
            <a:pPr marL="914400" marR="0" lvl="1" indent="-457200" algn="l" defTabSz="914400" rtl="0" eaLnBrk="1" fontAlgn="auto" latinLnBrk="0" hangingPunct="1">
              <a:lnSpc>
                <a:spcPct val="100000"/>
              </a:lnSpc>
              <a:spcBef>
                <a:spcPct val="50000"/>
              </a:spcBef>
              <a:spcAft>
                <a:spcPts val="0"/>
              </a:spcAft>
              <a:buClrTx/>
              <a:buSzTx/>
              <a:buFont typeface="+mj-lt"/>
              <a:buAutoNum type="arabicPeriod"/>
              <a:tabLst>
                <a:tab pos="517525"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 hurt in second death</a:t>
            </a:r>
          </a:p>
        </p:txBody>
      </p:sp>
      <p:sp>
        <p:nvSpPr>
          <p:cNvPr id="92165" name="Oval 5"/>
          <p:cNvSpPr>
            <a:spLocks noChangeArrowheads="1"/>
          </p:cNvSpPr>
          <p:nvPr/>
        </p:nvSpPr>
        <p:spPr bwMode="auto">
          <a:xfrm>
            <a:off x="8839200" y="628869"/>
            <a:ext cx="838200" cy="762000"/>
          </a:xfrm>
          <a:prstGeom prst="ellipse">
            <a:avLst/>
          </a:prstGeom>
          <a:solidFill>
            <a:schemeClr val="bg2"/>
          </a:solidFill>
          <a:ln>
            <a:solidFill>
              <a:schemeClr val="tx1"/>
            </a:solidFill>
          </a:ln>
          <a:effectLst>
            <a:outerShdw dist="107763" dir="2700000" algn="ctr" rotWithShape="0">
              <a:srgbClr val="777777">
                <a:alpha val="50000"/>
              </a:srgbClr>
            </a:outerShdw>
          </a:effectLs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400" b="1" i="0" u="none" strike="noStrike" kern="0" cap="none" spc="0" normalizeH="0" baseline="0" noProof="0" dirty="0">
                <a:ln>
                  <a:noFill/>
                </a:ln>
                <a:solidFill>
                  <a:prstClr val="black"/>
                </a:solidFill>
                <a:effectLst/>
                <a:uLnTx/>
                <a:uFillTx/>
                <a:latin typeface="Arial" panose="020B0604020202020204" pitchFamily="34" charset="0"/>
                <a:ea typeface="Segoe UI" panose="020B0502040204020203" pitchFamily="34" charset="0"/>
                <a:cs typeface="Arial" panose="020B0604020202020204" pitchFamily="34" charset="0"/>
              </a:rPr>
              <a:t>V. 10</a:t>
            </a:r>
          </a:p>
        </p:txBody>
      </p:sp>
      <p:sp>
        <p:nvSpPr>
          <p:cNvPr id="5" name="Rectangle 4"/>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2:8-11</a:t>
            </a:r>
          </a:p>
        </p:txBody>
      </p:sp>
      <p:sp>
        <p:nvSpPr>
          <p:cNvPr id="2" name="Slide Number Placeholder 1">
            <a:extLst>
              <a:ext uri="{FF2B5EF4-FFF2-40B4-BE49-F238E27FC236}">
                <a16:creationId xmlns:a16="http://schemas.microsoft.com/office/drawing/2014/main" id="{12C425F5-C304-4BCF-BC85-A4228A0BF66C}"/>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4717935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2164">
                                            <p:txEl>
                                              <p:pRg st="4" end="4"/>
                                            </p:txEl>
                                          </p:spTgt>
                                        </p:tgtEl>
                                        <p:attrNameLst>
                                          <p:attrName>style.visibility</p:attrName>
                                        </p:attrNameLst>
                                      </p:cBhvr>
                                      <p:to>
                                        <p:strVal val="visible"/>
                                      </p:to>
                                    </p:set>
                                    <p:animEffect transition="in" filter="fade">
                                      <p:cBhvr>
                                        <p:cTn id="7" dur="1000"/>
                                        <p:tgtEl>
                                          <p:spTgt spid="92164">
                                            <p:txEl>
                                              <p:pRg st="4" end="4"/>
                                            </p:txEl>
                                          </p:spTgt>
                                        </p:tgtEl>
                                      </p:cBhvr>
                                    </p:animEffect>
                                    <p:anim calcmode="lin" valueType="num">
                                      <p:cBhvr>
                                        <p:cTn id="8" dur="1000" fill="hold"/>
                                        <p:tgtEl>
                                          <p:spTgt spid="92164">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9216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2164">
                                            <p:txEl>
                                              <p:pRg st="5" end="5"/>
                                            </p:txEl>
                                          </p:spTgt>
                                        </p:tgtEl>
                                        <p:attrNameLst>
                                          <p:attrName>style.visibility</p:attrName>
                                        </p:attrNameLst>
                                      </p:cBhvr>
                                      <p:to>
                                        <p:strVal val="visible"/>
                                      </p:to>
                                    </p:set>
                                    <p:animEffect transition="in" filter="fade">
                                      <p:cBhvr>
                                        <p:cTn id="14" dur="1000"/>
                                        <p:tgtEl>
                                          <p:spTgt spid="92164">
                                            <p:txEl>
                                              <p:pRg st="5" end="5"/>
                                            </p:txEl>
                                          </p:spTgt>
                                        </p:tgtEl>
                                      </p:cBhvr>
                                    </p:animEffect>
                                    <p:anim calcmode="lin" valueType="num">
                                      <p:cBhvr>
                                        <p:cTn id="15" dur="1000" fill="hold"/>
                                        <p:tgtEl>
                                          <p:spTgt spid="92164">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9216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2164">
                                            <p:txEl>
                                              <p:pRg st="6" end="6"/>
                                            </p:txEl>
                                          </p:spTgt>
                                        </p:tgtEl>
                                        <p:attrNameLst>
                                          <p:attrName>style.visibility</p:attrName>
                                        </p:attrNameLst>
                                      </p:cBhvr>
                                      <p:to>
                                        <p:strVal val="visible"/>
                                      </p:to>
                                    </p:set>
                                    <p:animEffect transition="in" filter="fade">
                                      <p:cBhvr>
                                        <p:cTn id="21" dur="1000"/>
                                        <p:tgtEl>
                                          <p:spTgt spid="92164">
                                            <p:txEl>
                                              <p:pRg st="6" end="6"/>
                                            </p:txEl>
                                          </p:spTgt>
                                        </p:tgtEl>
                                      </p:cBhvr>
                                    </p:animEffect>
                                    <p:anim calcmode="lin" valueType="num">
                                      <p:cBhvr>
                                        <p:cTn id="22" dur="1000" fill="hold"/>
                                        <p:tgtEl>
                                          <p:spTgt spid="92164">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9216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1676400" y="304800"/>
            <a:ext cx="8839200" cy="6019800"/>
          </a:xfrm>
          <a:prstGeom prst="rect">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107524" name="Rectangle 4"/>
          <p:cNvSpPr>
            <a:spLocks noChangeArrowheads="1"/>
          </p:cNvSpPr>
          <p:nvPr/>
        </p:nvSpPr>
        <p:spPr bwMode="auto">
          <a:xfrm>
            <a:off x="5638800" y="304800"/>
            <a:ext cx="990600" cy="6019800"/>
          </a:xfrm>
          <a:prstGeom prst="rect">
            <a:avLst/>
          </a:prstGeom>
          <a:solidFill>
            <a:schemeClr val="bg1"/>
          </a:solidFill>
          <a:ln w="9525">
            <a:noFill/>
            <a:miter lim="800000"/>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a:t>
            </a:r>
          </a:p>
        </p:txBody>
      </p:sp>
      <p:sp>
        <p:nvSpPr>
          <p:cNvPr id="107525" name="Text Box 5"/>
          <p:cNvSpPr txBox="1">
            <a:spLocks noChangeArrowheads="1"/>
          </p:cNvSpPr>
          <p:nvPr/>
        </p:nvSpPr>
        <p:spPr bwMode="auto">
          <a:xfrm>
            <a:off x="1981200" y="838200"/>
            <a:ext cx="1981200" cy="1686616"/>
          </a:xfrm>
          <a:prstGeom prst="rect">
            <a:avLst/>
          </a:prstGeom>
          <a:noFill/>
          <a:ln>
            <a:noFill/>
          </a:ln>
          <a:effectLst/>
          <a:extLst/>
        </p:spPr>
        <p:txBody>
          <a:bodyPr wrap="square">
            <a:spAutoFit/>
          </a:bodyPr>
          <a:lstStyle/>
          <a:p>
            <a:pPr marL="0" marR="0" lvl="0" indent="0" algn="r" defTabSz="914400" rtl="0" eaLnBrk="0" fontAlgn="base" latinLnBrk="0" hangingPunct="0">
              <a:lnSpc>
                <a:spcPct val="9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Wicked</a:t>
            </a:r>
          </a:p>
          <a:p>
            <a:pPr marL="0" marR="0" lvl="0" indent="0" algn="r" defTabSz="914400" rtl="0" eaLnBrk="0" fontAlgn="base" latinLnBrk="0" hangingPunct="0">
              <a:lnSpc>
                <a:spcPct val="9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Ungodly</a:t>
            </a:r>
          </a:p>
          <a:p>
            <a:pPr marL="0" marR="0" lvl="0" indent="0" algn="r" defTabSz="914400" rtl="0" eaLnBrk="0" fontAlgn="base" latinLnBrk="0" hangingPunct="0">
              <a:lnSpc>
                <a:spcPct val="9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Unfaithful</a:t>
            </a:r>
          </a:p>
        </p:txBody>
      </p:sp>
      <p:sp>
        <p:nvSpPr>
          <p:cNvPr id="107526" name="AutoShape 6"/>
          <p:cNvSpPr>
            <a:spLocks/>
          </p:cNvSpPr>
          <p:nvPr/>
        </p:nvSpPr>
        <p:spPr bwMode="auto">
          <a:xfrm>
            <a:off x="3962400" y="762000"/>
            <a:ext cx="914400" cy="1828800"/>
          </a:xfrm>
          <a:prstGeom prst="rightBrace">
            <a:avLst>
              <a:gd name="adj1" fmla="val 16667"/>
              <a:gd name="adj2" fmla="val 50000"/>
            </a:avLst>
          </a:prstGeom>
          <a:noFill/>
          <a:ln w="38100">
            <a:solidFill>
              <a:schemeClr val="bg1"/>
            </a:solidFill>
            <a:round/>
            <a:headEnd/>
            <a:tailEnd/>
          </a:ln>
          <a:effectLs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7527" name="Rectangle 7"/>
          <p:cNvSpPr>
            <a:spLocks noChangeArrowheads="1"/>
          </p:cNvSpPr>
          <p:nvPr/>
        </p:nvSpPr>
        <p:spPr bwMode="auto">
          <a:xfrm>
            <a:off x="7848600" y="533400"/>
            <a:ext cx="2133600" cy="2286000"/>
          </a:xfrm>
          <a:prstGeom prst="rect">
            <a:avLst/>
          </a:prstGeom>
          <a:solidFill>
            <a:schemeClr val="tx1"/>
          </a:solidFill>
          <a:ln w="9525">
            <a:noFill/>
            <a:miter lim="800000"/>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Another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3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HELL</a:t>
            </a:r>
          </a:p>
        </p:txBody>
      </p:sp>
      <p:sp>
        <p:nvSpPr>
          <p:cNvPr id="107528" name="AutoShape 8"/>
          <p:cNvSpPr>
            <a:spLocks noChangeArrowheads="1"/>
          </p:cNvSpPr>
          <p:nvPr/>
        </p:nvSpPr>
        <p:spPr bwMode="auto">
          <a:xfrm>
            <a:off x="6781800" y="1143000"/>
            <a:ext cx="914400" cy="838200"/>
          </a:xfrm>
          <a:prstGeom prst="rightArrow">
            <a:avLst>
              <a:gd name="adj1" fmla="val 50000"/>
              <a:gd name="adj2" fmla="val 32143"/>
            </a:avLst>
          </a:prstGeom>
          <a:solidFill>
            <a:schemeClr val="bg1"/>
          </a:solidFill>
          <a:ln w="9525">
            <a:noFill/>
            <a:miter lim="800000"/>
            <a:headEnd/>
            <a:tailEnd/>
          </a:ln>
          <a:effectLs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7529" name="Text Box 9"/>
          <p:cNvSpPr txBox="1">
            <a:spLocks noChangeArrowheads="1"/>
          </p:cNvSpPr>
          <p:nvPr/>
        </p:nvSpPr>
        <p:spPr bwMode="auto">
          <a:xfrm>
            <a:off x="1905000" y="3733800"/>
            <a:ext cx="1981200" cy="1686616"/>
          </a:xfrm>
          <a:prstGeom prst="rect">
            <a:avLst/>
          </a:prstGeom>
          <a:noFill/>
          <a:ln w="9525">
            <a:noFill/>
            <a:miter lim="800000"/>
            <a:headEnd/>
            <a:tailEnd/>
          </a:ln>
          <a:effectLst/>
          <a:extLst/>
        </p:spPr>
        <p:txBody>
          <a:bodyPr wrap="square">
            <a:spAutoFit/>
          </a:bodyPr>
          <a:lstStyle/>
          <a:p>
            <a:pPr marL="0" marR="0" lvl="0" indent="0" algn="r" defTabSz="914400" rtl="0" eaLnBrk="0" fontAlgn="base" latinLnBrk="0" hangingPunct="0">
              <a:lnSpc>
                <a:spcPct val="9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Righteous</a:t>
            </a:r>
          </a:p>
          <a:p>
            <a:pPr marL="0" marR="0" lvl="0" indent="0" algn="r" defTabSz="914400" rtl="0" eaLnBrk="0" fontAlgn="base" latinLnBrk="0" hangingPunct="0">
              <a:lnSpc>
                <a:spcPct val="9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Godly</a:t>
            </a:r>
          </a:p>
          <a:p>
            <a:pPr marL="0" marR="0" lvl="0" indent="0" algn="r" defTabSz="914400" rtl="0" eaLnBrk="0" fontAlgn="base" latinLnBrk="0" hangingPunct="0">
              <a:lnSpc>
                <a:spcPct val="9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Faithful</a:t>
            </a:r>
          </a:p>
        </p:txBody>
      </p:sp>
      <p:sp>
        <p:nvSpPr>
          <p:cNvPr id="107530" name="AutoShape 10"/>
          <p:cNvSpPr>
            <a:spLocks/>
          </p:cNvSpPr>
          <p:nvPr/>
        </p:nvSpPr>
        <p:spPr bwMode="auto">
          <a:xfrm>
            <a:off x="3962400" y="3657600"/>
            <a:ext cx="914400" cy="1828800"/>
          </a:xfrm>
          <a:prstGeom prst="rightBrace">
            <a:avLst>
              <a:gd name="adj1" fmla="val 16667"/>
              <a:gd name="adj2" fmla="val 50000"/>
            </a:avLst>
          </a:prstGeom>
          <a:noFill/>
          <a:ln w="38100">
            <a:solidFill>
              <a:schemeClr val="bg1"/>
            </a:solidFill>
            <a:round/>
            <a:headEnd/>
            <a:tailEnd/>
          </a:ln>
          <a:effectLs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7532" name="Rectangle 12"/>
          <p:cNvSpPr>
            <a:spLocks noChangeArrowheads="1"/>
          </p:cNvSpPr>
          <p:nvPr/>
        </p:nvSpPr>
        <p:spPr bwMode="auto">
          <a:xfrm>
            <a:off x="7848600" y="3505200"/>
            <a:ext cx="2133600" cy="2286000"/>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Life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Eternal</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HEAVEN</a:t>
            </a:r>
          </a:p>
        </p:txBody>
      </p:sp>
      <p:sp>
        <p:nvSpPr>
          <p:cNvPr id="107533" name="AutoShape 13"/>
          <p:cNvSpPr>
            <a:spLocks noChangeArrowheads="1"/>
          </p:cNvSpPr>
          <p:nvPr/>
        </p:nvSpPr>
        <p:spPr bwMode="auto">
          <a:xfrm>
            <a:off x="6781800" y="4114800"/>
            <a:ext cx="914400" cy="838200"/>
          </a:xfrm>
          <a:prstGeom prst="rightArrow">
            <a:avLst>
              <a:gd name="adj1" fmla="val 50000"/>
              <a:gd name="adj2" fmla="val 32143"/>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4" name="Rectangle 1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2:8-11</a:t>
            </a:r>
          </a:p>
        </p:txBody>
      </p:sp>
      <p:sp>
        <p:nvSpPr>
          <p:cNvPr id="3" name="Slide Number Placeholder 2">
            <a:extLst>
              <a:ext uri="{FF2B5EF4-FFF2-40B4-BE49-F238E27FC236}">
                <a16:creationId xmlns:a16="http://schemas.microsoft.com/office/drawing/2014/main" id="{992AB53F-D7FA-4A3F-A324-5B81BD839C90}"/>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0027378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7525"/>
                                        </p:tgtEl>
                                        <p:attrNameLst>
                                          <p:attrName>style.visibility</p:attrName>
                                        </p:attrNameLst>
                                      </p:cBhvr>
                                      <p:to>
                                        <p:strVal val="visible"/>
                                      </p:to>
                                    </p:set>
                                    <p:animEffect transition="in" filter="fade">
                                      <p:cBhvr>
                                        <p:cTn id="7" dur="1000"/>
                                        <p:tgtEl>
                                          <p:spTgt spid="107525"/>
                                        </p:tgtEl>
                                      </p:cBhvr>
                                    </p:animEffect>
                                    <p:anim calcmode="lin" valueType="num">
                                      <p:cBhvr>
                                        <p:cTn id="8" dur="1000" fill="hold"/>
                                        <p:tgtEl>
                                          <p:spTgt spid="107525"/>
                                        </p:tgtEl>
                                        <p:attrNameLst>
                                          <p:attrName>ppt_x</p:attrName>
                                        </p:attrNameLst>
                                      </p:cBhvr>
                                      <p:tavLst>
                                        <p:tav tm="0">
                                          <p:val>
                                            <p:strVal val="#ppt_x"/>
                                          </p:val>
                                        </p:tav>
                                        <p:tav tm="100000">
                                          <p:val>
                                            <p:strVal val="#ppt_x"/>
                                          </p:val>
                                        </p:tav>
                                      </p:tavLst>
                                    </p:anim>
                                    <p:anim calcmode="lin" valueType="num">
                                      <p:cBhvr>
                                        <p:cTn id="9" dur="1000" fill="hold"/>
                                        <p:tgtEl>
                                          <p:spTgt spid="10752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7529"/>
                                        </p:tgtEl>
                                        <p:attrNameLst>
                                          <p:attrName>style.visibility</p:attrName>
                                        </p:attrNameLst>
                                      </p:cBhvr>
                                      <p:to>
                                        <p:strVal val="visible"/>
                                      </p:to>
                                    </p:set>
                                    <p:animEffect transition="in" filter="fade">
                                      <p:cBhvr>
                                        <p:cTn id="14" dur="1000"/>
                                        <p:tgtEl>
                                          <p:spTgt spid="107529"/>
                                        </p:tgtEl>
                                      </p:cBhvr>
                                    </p:animEffect>
                                    <p:anim calcmode="lin" valueType="num">
                                      <p:cBhvr>
                                        <p:cTn id="15" dur="1000" fill="hold"/>
                                        <p:tgtEl>
                                          <p:spTgt spid="107529"/>
                                        </p:tgtEl>
                                        <p:attrNameLst>
                                          <p:attrName>ppt_x</p:attrName>
                                        </p:attrNameLst>
                                      </p:cBhvr>
                                      <p:tavLst>
                                        <p:tav tm="0">
                                          <p:val>
                                            <p:strVal val="#ppt_x"/>
                                          </p:val>
                                        </p:tav>
                                        <p:tav tm="100000">
                                          <p:val>
                                            <p:strVal val="#ppt_x"/>
                                          </p:val>
                                        </p:tav>
                                      </p:tavLst>
                                    </p:anim>
                                    <p:anim calcmode="lin" valueType="num">
                                      <p:cBhvr>
                                        <p:cTn id="16" dur="1000" fill="hold"/>
                                        <p:tgtEl>
                                          <p:spTgt spid="10752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07526"/>
                                        </p:tgtEl>
                                        <p:attrNameLst>
                                          <p:attrName>style.visibility</p:attrName>
                                        </p:attrNameLst>
                                      </p:cBhvr>
                                      <p:to>
                                        <p:strVal val="visible"/>
                                      </p:to>
                                    </p:set>
                                    <p:animEffect transition="in" filter="wipe(left)">
                                      <p:cBhvr>
                                        <p:cTn id="21" dur="500"/>
                                        <p:tgtEl>
                                          <p:spTgt spid="107526"/>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07530"/>
                                        </p:tgtEl>
                                        <p:attrNameLst>
                                          <p:attrName>style.visibility</p:attrName>
                                        </p:attrNameLst>
                                      </p:cBhvr>
                                      <p:to>
                                        <p:strVal val="visible"/>
                                      </p:to>
                                    </p:set>
                                    <p:animEffect transition="in" filter="wipe(left)">
                                      <p:cBhvr>
                                        <p:cTn id="24" dur="500"/>
                                        <p:tgtEl>
                                          <p:spTgt spid="107530"/>
                                        </p:tgtEl>
                                      </p:cBhvr>
                                    </p:animEffect>
                                  </p:childTnLst>
                                </p:cTn>
                              </p:par>
                            </p:childTnLst>
                          </p:cTn>
                        </p:par>
                        <p:par>
                          <p:cTn id="25" fill="hold">
                            <p:stCondLst>
                              <p:cond delay="500"/>
                            </p:stCondLst>
                            <p:childTnLst>
                              <p:par>
                                <p:cTn id="26" presetID="22" presetClass="entr" presetSubtype="8" fill="hold" grpId="0" nodeType="afterEffect">
                                  <p:stCondLst>
                                    <p:cond delay="0"/>
                                  </p:stCondLst>
                                  <p:childTnLst>
                                    <p:set>
                                      <p:cBhvr>
                                        <p:cTn id="27" dur="1" fill="hold">
                                          <p:stCondLst>
                                            <p:cond delay="0"/>
                                          </p:stCondLst>
                                        </p:cTn>
                                        <p:tgtEl>
                                          <p:spTgt spid="107524"/>
                                        </p:tgtEl>
                                        <p:attrNameLst>
                                          <p:attrName>style.visibility</p:attrName>
                                        </p:attrNameLst>
                                      </p:cBhvr>
                                      <p:to>
                                        <p:strVal val="visible"/>
                                      </p:to>
                                    </p:set>
                                    <p:animEffect transition="in" filter="wipe(left)">
                                      <p:cBhvr>
                                        <p:cTn id="28" dur="500"/>
                                        <p:tgtEl>
                                          <p:spTgt spid="10752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07528"/>
                                        </p:tgtEl>
                                        <p:attrNameLst>
                                          <p:attrName>style.visibility</p:attrName>
                                        </p:attrNameLst>
                                      </p:cBhvr>
                                      <p:to>
                                        <p:strVal val="visible"/>
                                      </p:to>
                                    </p:set>
                                    <p:animEffect transition="in" filter="wipe(left)">
                                      <p:cBhvr>
                                        <p:cTn id="33" dur="500"/>
                                        <p:tgtEl>
                                          <p:spTgt spid="107528"/>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107527"/>
                                        </p:tgtEl>
                                        <p:attrNameLst>
                                          <p:attrName>style.visibility</p:attrName>
                                        </p:attrNameLst>
                                      </p:cBhvr>
                                      <p:to>
                                        <p:strVal val="visible"/>
                                      </p:to>
                                    </p:set>
                                    <p:animEffect transition="in" filter="wipe(left)">
                                      <p:cBhvr>
                                        <p:cTn id="36" dur="500"/>
                                        <p:tgtEl>
                                          <p:spTgt spid="107527"/>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07533"/>
                                        </p:tgtEl>
                                        <p:attrNameLst>
                                          <p:attrName>style.visibility</p:attrName>
                                        </p:attrNameLst>
                                      </p:cBhvr>
                                      <p:to>
                                        <p:strVal val="visible"/>
                                      </p:to>
                                    </p:set>
                                    <p:animEffect transition="in" filter="wipe(left)">
                                      <p:cBhvr>
                                        <p:cTn id="41" dur="500"/>
                                        <p:tgtEl>
                                          <p:spTgt spid="107533"/>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107532"/>
                                        </p:tgtEl>
                                        <p:attrNameLst>
                                          <p:attrName>style.visibility</p:attrName>
                                        </p:attrNameLst>
                                      </p:cBhvr>
                                      <p:to>
                                        <p:strVal val="visible"/>
                                      </p:to>
                                    </p:set>
                                    <p:animEffect transition="in" filter="wipe(left)">
                                      <p:cBhvr>
                                        <p:cTn id="44" dur="500"/>
                                        <p:tgtEl>
                                          <p:spTgt spid="107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4" grpId="0" animBg="1"/>
      <p:bldP spid="107525" grpId="0"/>
      <p:bldP spid="107526" grpId="0" animBg="1"/>
      <p:bldP spid="107527" grpId="0" animBg="1"/>
      <p:bldP spid="107528" grpId="0" animBg="1"/>
      <p:bldP spid="107529" grpId="0"/>
      <p:bldP spid="107530" grpId="0" animBg="1"/>
      <p:bldP spid="107532" grpId="0" animBg="1"/>
      <p:bldP spid="10753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02" name="Text Box 34"/>
          <p:cNvSpPr txBox="1">
            <a:spLocks noChangeArrowheads="1"/>
          </p:cNvSpPr>
          <p:nvPr/>
        </p:nvSpPr>
        <p:spPr bwMode="auto">
          <a:xfrm>
            <a:off x="3048000" y="2590800"/>
            <a:ext cx="7467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endParaRPr kumimoji="0" lang="en-US" alt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mn-ea"/>
              <a:cs typeface="+mn-cs"/>
            </a:endParaRPr>
          </a:p>
        </p:txBody>
      </p:sp>
      <p:sp>
        <p:nvSpPr>
          <p:cNvPr id="2" name="Slide Number Placeholder 1">
            <a:extLst>
              <a:ext uri="{FF2B5EF4-FFF2-40B4-BE49-F238E27FC236}">
                <a16:creationId xmlns:a16="http://schemas.microsoft.com/office/drawing/2014/main" id="{5E439114-543F-4A6C-BFA5-5B59836857D3}"/>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6" name="Oval 43">
            <a:extLst>
              <a:ext uri="{FF2B5EF4-FFF2-40B4-BE49-F238E27FC236}">
                <a16:creationId xmlns:a16="http://schemas.microsoft.com/office/drawing/2014/main" id="{C4907F73-47B1-4515-8088-438AB60A8014}"/>
              </a:ext>
            </a:extLst>
          </p:cNvPr>
          <p:cNvSpPr>
            <a:spLocks noChangeArrowheads="1"/>
          </p:cNvSpPr>
          <p:nvPr/>
        </p:nvSpPr>
        <p:spPr bwMode="auto">
          <a:xfrm>
            <a:off x="2133600" y="1219200"/>
            <a:ext cx="7848600" cy="3276600"/>
          </a:xfrm>
          <a:prstGeom prst="rect">
            <a:avLst/>
          </a:prstGeom>
          <a:solidFill>
            <a:schemeClr val="bg1"/>
          </a:solidFill>
          <a:ln w="9525">
            <a:noFill/>
            <a:round/>
            <a:headEnd/>
            <a:tailEnd/>
          </a:ln>
          <a:effectLst/>
          <a:ex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QUESTIONS</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4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Lesson 4</a:t>
            </a:r>
          </a:p>
        </p:txBody>
      </p:sp>
    </p:spTree>
    <p:extLst>
      <p:ext uri="{BB962C8B-B14F-4D97-AF65-F5344CB8AC3E}">
        <p14:creationId xmlns:p14="http://schemas.microsoft.com/office/powerpoint/2010/main" val="31325742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2133600" y="591205"/>
            <a:ext cx="7924800" cy="1143000"/>
          </a:xfrm>
          <a:prstGeom prst="rect">
            <a:avLst/>
          </a:prstGeom>
          <a:solidFill>
            <a:schemeClr val="bg1"/>
          </a:solidFill>
          <a:ln>
            <a:noFill/>
          </a:ln>
          <a:effectLs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“Letter to the Church at Smyrna”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Church Under Pressure</a:t>
            </a:r>
          </a:p>
        </p:txBody>
      </p:sp>
      <p:sp>
        <p:nvSpPr>
          <p:cNvPr id="7" name="TextBox 6"/>
          <p:cNvSpPr txBox="1"/>
          <p:nvPr/>
        </p:nvSpPr>
        <p:spPr>
          <a:xfrm>
            <a:off x="2133600" y="1981200"/>
            <a:ext cx="7924800" cy="3970318"/>
          </a:xfrm>
          <a:prstGeom prst="rect">
            <a:avLst/>
          </a:prstGeom>
          <a:solidFill>
            <a:schemeClr val="bg1"/>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Key Verse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Revelation 2:10 </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 not fear any of those things which you are about to suffer. Indeed, the devil is about to throw some of you into prison, that you may be tested, and you will have tribulation ten days. Be faithful until death, and I will give you the crown of life.”</a:t>
            </a:r>
          </a:p>
        </p:txBody>
      </p:sp>
      <p:sp>
        <p:nvSpPr>
          <p:cNvPr id="9" name="Rectangle 8"/>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2:8-11</a:t>
            </a:r>
          </a:p>
        </p:txBody>
      </p:sp>
      <p:sp>
        <p:nvSpPr>
          <p:cNvPr id="2" name="Slide Number Placeholder 1">
            <a:extLst>
              <a:ext uri="{FF2B5EF4-FFF2-40B4-BE49-F238E27FC236}">
                <a16:creationId xmlns:a16="http://schemas.microsoft.com/office/drawing/2014/main" id="{ED0B4E7F-6421-46B7-974F-5D00B9111205}"/>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7933230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4"/>
          <p:cNvSpPr txBox="1">
            <a:spLocks noChangeArrowheads="1"/>
          </p:cNvSpPr>
          <p:nvPr/>
        </p:nvSpPr>
        <p:spPr bwMode="auto">
          <a:xfrm>
            <a:off x="2133600" y="743635"/>
            <a:ext cx="8001001" cy="1277273"/>
          </a:xfrm>
          <a:prstGeom prst="rect">
            <a:avLst/>
          </a:prstGeom>
          <a:solidFill>
            <a:schemeClr val="bg1"/>
          </a:solidFill>
          <a:ln>
            <a:noFill/>
          </a:ln>
          <a:effectLst/>
          <a:extLst/>
        </p:spPr>
        <p:txBody>
          <a:bodyPr wrap="square">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3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Church At Smyrna</a:t>
            </a:r>
          </a:p>
          <a:p>
            <a:pPr marL="0" marR="0" lvl="0" indent="0" algn="ctr" defTabSz="914400" rtl="0" eaLnBrk="0" fontAlgn="base" latinLnBrk="0" hangingPunct="0">
              <a:lnSpc>
                <a:spcPct val="100000"/>
              </a:lnSpc>
              <a:spcBef>
                <a:spcPts val="600"/>
              </a:spcBef>
              <a:spcAft>
                <a:spcPct val="0"/>
              </a:spcAft>
              <a:buClrTx/>
              <a:buSzTx/>
              <a:buFontTx/>
              <a:buNone/>
              <a:tabLst/>
              <a:defRPr/>
            </a:pPr>
            <a:r>
              <a:rPr kumimoji="0" lang="en-US" altLang="en-US" sz="3600" b="1"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(Rev. 2:8-11)</a:t>
            </a:r>
          </a:p>
        </p:txBody>
      </p:sp>
      <p:sp>
        <p:nvSpPr>
          <p:cNvPr id="18437" name="Text Box 5"/>
          <p:cNvSpPr txBox="1">
            <a:spLocks noChangeArrowheads="1"/>
          </p:cNvSpPr>
          <p:nvPr/>
        </p:nvSpPr>
        <p:spPr bwMode="auto">
          <a:xfrm>
            <a:off x="2133600" y="2209801"/>
            <a:ext cx="8001001" cy="954107"/>
          </a:xfrm>
          <a:prstGeom prst="rect">
            <a:avLst/>
          </a:prstGeom>
          <a:solidFill>
            <a:schemeClr val="bg1"/>
          </a:solidFill>
          <a:ln>
            <a:noFill/>
          </a:ln>
          <a:effectLst/>
          <a:extLst/>
        </p:spPr>
        <p:txBody>
          <a:bodyPr wrap="square">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Get a letter – Circumstances Are Bad &amp; Going To Get Worse!</a:t>
            </a:r>
          </a:p>
        </p:txBody>
      </p:sp>
      <p:sp>
        <p:nvSpPr>
          <p:cNvPr id="18443" name="Text Box 11"/>
          <p:cNvSpPr txBox="1">
            <a:spLocks noChangeArrowheads="1"/>
          </p:cNvSpPr>
          <p:nvPr/>
        </p:nvSpPr>
        <p:spPr bwMode="auto">
          <a:xfrm>
            <a:off x="6553200" y="3508781"/>
            <a:ext cx="2971800" cy="2123658"/>
          </a:xfrm>
          <a:prstGeom prst="rect">
            <a:avLst/>
          </a:prstGeom>
          <a:solidFill>
            <a:schemeClr val="bg2"/>
          </a:solidFill>
          <a:ln>
            <a:solidFill>
              <a:schemeClr val="accent1"/>
            </a:solidFill>
          </a:ln>
          <a:effectLst/>
          <a:extLst/>
        </p:spPr>
        <p:txBody>
          <a:bodyPr anchor="ctr">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4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Church Under Pressure</a:t>
            </a:r>
          </a:p>
        </p:txBody>
      </p:sp>
      <p:sp>
        <p:nvSpPr>
          <p:cNvPr id="2" name="Folded Corner 1"/>
          <p:cNvSpPr/>
          <p:nvPr/>
        </p:nvSpPr>
        <p:spPr bwMode="auto">
          <a:xfrm rot="20823480">
            <a:off x="2606861" y="3574387"/>
            <a:ext cx="2157989" cy="2463648"/>
          </a:xfrm>
          <a:prstGeom prst="foldedCorner">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Dear Smyrna,</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Be Faithful Until Death.</a:t>
            </a:r>
          </a:p>
        </p:txBody>
      </p:sp>
      <p:sp>
        <p:nvSpPr>
          <p:cNvPr id="3" name="Slide Number Placeholder 2">
            <a:extLst>
              <a:ext uri="{FF2B5EF4-FFF2-40B4-BE49-F238E27FC236}">
                <a16:creationId xmlns:a16="http://schemas.microsoft.com/office/drawing/2014/main" id="{97E2CB49-0383-4DA2-A9AB-A989F82DA844}"/>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7084232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8443"/>
                                        </p:tgtEl>
                                        <p:attrNameLst>
                                          <p:attrName>style.visibility</p:attrName>
                                        </p:attrNameLst>
                                      </p:cBhvr>
                                      <p:to>
                                        <p:strVal val="visible"/>
                                      </p:to>
                                    </p:set>
                                    <p:animEffect transition="in" filter="randombar(horizontal)">
                                      <p:cBhvr>
                                        <p:cTn id="7" dur="500"/>
                                        <p:tgtEl>
                                          <p:spTgt spid="18443"/>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randombar(horizont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3" grpId="0" animBg="1"/>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Text Box 4"/>
          <p:cNvSpPr txBox="1">
            <a:spLocks noChangeArrowheads="1"/>
          </p:cNvSpPr>
          <p:nvPr/>
        </p:nvSpPr>
        <p:spPr bwMode="auto">
          <a:xfrm>
            <a:off x="2057400" y="2057400"/>
            <a:ext cx="8077200" cy="3754874"/>
          </a:xfrm>
          <a:prstGeom prst="rect">
            <a:avLst/>
          </a:prstGeom>
          <a:solidFill>
            <a:schemeClr val="bg1"/>
          </a:solidFill>
          <a:ln>
            <a:noFill/>
          </a:ln>
          <a:effectLs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marL="457200" marR="0" lvl="0" indent="-457200" algn="l" defTabSz="914400" rtl="0" eaLnBrk="1" fontAlgn="auto" latinLnBrk="0" hangingPunct="1">
              <a:lnSpc>
                <a:spcPct val="100000"/>
              </a:lnSpc>
              <a:spcBef>
                <a:spcPct val="50000"/>
              </a:spcBef>
              <a:spcAft>
                <a:spcPts val="0"/>
              </a:spcAft>
              <a:buClrTx/>
              <a:buSzTx/>
              <a:buFontTx/>
              <a:buAutoNum type="arabicPeriod"/>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of the two “good” churches – No condemnation</a:t>
            </a:r>
          </a:p>
          <a:p>
            <a:pPr marL="457200" marR="0" lvl="0" indent="-457200" algn="l" defTabSz="914400" rtl="0" eaLnBrk="1" fontAlgn="auto" latinLnBrk="0" hangingPunct="1">
              <a:lnSpc>
                <a:spcPct val="100000"/>
              </a:lnSpc>
              <a:spcBef>
                <a:spcPct val="50000"/>
              </a:spcBef>
              <a:spcAft>
                <a:spcPts val="0"/>
              </a:spcAft>
              <a:buClrTx/>
              <a:buSzTx/>
              <a:buFontTx/>
              <a:buAutoNum type="arabicPeriod"/>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Shortest of the 7 letters</a:t>
            </a:r>
          </a:p>
          <a:p>
            <a:pPr marL="457200" marR="0" lvl="0" indent="-457200" algn="l" defTabSz="914400" rtl="0" eaLnBrk="1" fontAlgn="auto" latinLnBrk="0" hangingPunct="1">
              <a:lnSpc>
                <a:spcPct val="100000"/>
              </a:lnSpc>
              <a:spcBef>
                <a:spcPct val="50000"/>
              </a:spcBef>
              <a:spcAft>
                <a:spcPts val="0"/>
              </a:spcAft>
              <a:buClrTx/>
              <a:buSzTx/>
              <a:buFontTx/>
              <a:buAutoNum type="arabicPeriod"/>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 Poor church (by world’s standards), but rich (faith, strength, etc.)</a:t>
            </a:r>
          </a:p>
          <a:p>
            <a:pPr marL="457200" marR="0" lvl="0" indent="-457200" algn="l" defTabSz="914400" rtl="0" eaLnBrk="1" fontAlgn="auto" latinLnBrk="0" hangingPunct="1">
              <a:lnSpc>
                <a:spcPct val="100000"/>
              </a:lnSpc>
              <a:spcBef>
                <a:spcPct val="50000"/>
              </a:spcBef>
              <a:spcAft>
                <a:spcPts val="0"/>
              </a:spcAft>
              <a:buClrTx/>
              <a:buSzTx/>
              <a:buFontTx/>
              <a:buAutoNum type="arabicPeriod"/>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 the church began we are not told – May have been – gospel in Asia (Acts 19:10)</a:t>
            </a:r>
          </a:p>
        </p:txBody>
      </p:sp>
      <p:sp>
        <p:nvSpPr>
          <p:cNvPr id="84998" name="Text Box 6"/>
          <p:cNvSpPr txBox="1">
            <a:spLocks noChangeArrowheads="1"/>
          </p:cNvSpPr>
          <p:nvPr/>
        </p:nvSpPr>
        <p:spPr bwMode="auto">
          <a:xfrm>
            <a:off x="2057400" y="533401"/>
            <a:ext cx="8077200" cy="1200329"/>
          </a:xfrm>
          <a:prstGeom prst="rect">
            <a:avLst/>
          </a:prstGeom>
          <a:solidFill>
            <a:schemeClr val="bg1"/>
          </a:solidFill>
          <a:ln>
            <a:noFill/>
          </a:ln>
          <a:effectLst/>
          <a:ex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36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Church At Smyrna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3600" b="1"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(Rev. 2:8-11)</a:t>
            </a:r>
          </a:p>
        </p:txBody>
      </p:sp>
      <p:sp>
        <p:nvSpPr>
          <p:cNvPr id="2" name="Slide Number Placeholder 1">
            <a:extLst>
              <a:ext uri="{FF2B5EF4-FFF2-40B4-BE49-F238E27FC236}">
                <a16:creationId xmlns:a16="http://schemas.microsoft.com/office/drawing/2014/main" id="{5B7701E8-2928-479E-AE88-7DEE43351F6E}"/>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0750671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4996">
                                            <p:bg/>
                                          </p:spTgt>
                                        </p:tgtEl>
                                        <p:attrNameLst>
                                          <p:attrName>style.visibility</p:attrName>
                                        </p:attrNameLst>
                                      </p:cBhvr>
                                      <p:to>
                                        <p:strVal val="visible"/>
                                      </p:to>
                                    </p:set>
                                    <p:animEffect transition="in" filter="fade">
                                      <p:cBhvr>
                                        <p:cTn id="7" dur="1000"/>
                                        <p:tgtEl>
                                          <p:spTgt spid="84996">
                                            <p:bg/>
                                          </p:spTgt>
                                        </p:tgtEl>
                                      </p:cBhvr>
                                    </p:animEffect>
                                    <p:anim calcmode="lin" valueType="num">
                                      <p:cBhvr>
                                        <p:cTn id="8" dur="1000" fill="hold"/>
                                        <p:tgtEl>
                                          <p:spTgt spid="84996">
                                            <p:bg/>
                                          </p:spTgt>
                                        </p:tgtEl>
                                        <p:attrNameLst>
                                          <p:attrName>ppt_x</p:attrName>
                                        </p:attrNameLst>
                                      </p:cBhvr>
                                      <p:tavLst>
                                        <p:tav tm="0">
                                          <p:val>
                                            <p:strVal val="#ppt_x"/>
                                          </p:val>
                                        </p:tav>
                                        <p:tav tm="100000">
                                          <p:val>
                                            <p:strVal val="#ppt_x"/>
                                          </p:val>
                                        </p:tav>
                                      </p:tavLst>
                                    </p:anim>
                                    <p:anim calcmode="lin" valueType="num">
                                      <p:cBhvr>
                                        <p:cTn id="9" dur="1000" fill="hold"/>
                                        <p:tgtEl>
                                          <p:spTgt spid="84996">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4996">
                                            <p:txEl>
                                              <p:pRg st="0" end="0"/>
                                            </p:txEl>
                                          </p:spTgt>
                                        </p:tgtEl>
                                        <p:attrNameLst>
                                          <p:attrName>style.visibility</p:attrName>
                                        </p:attrNameLst>
                                      </p:cBhvr>
                                      <p:to>
                                        <p:strVal val="visible"/>
                                      </p:to>
                                    </p:set>
                                    <p:animEffect transition="in" filter="fade">
                                      <p:cBhvr>
                                        <p:cTn id="14" dur="1000"/>
                                        <p:tgtEl>
                                          <p:spTgt spid="84996">
                                            <p:txEl>
                                              <p:pRg st="0" end="0"/>
                                            </p:txEl>
                                          </p:spTgt>
                                        </p:tgtEl>
                                      </p:cBhvr>
                                    </p:animEffect>
                                    <p:anim calcmode="lin" valueType="num">
                                      <p:cBhvr>
                                        <p:cTn id="15" dur="1000" fill="hold"/>
                                        <p:tgtEl>
                                          <p:spTgt spid="8499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499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84996">
                                            <p:txEl>
                                              <p:pRg st="1" end="1"/>
                                            </p:txEl>
                                          </p:spTgt>
                                        </p:tgtEl>
                                        <p:attrNameLst>
                                          <p:attrName>style.visibility</p:attrName>
                                        </p:attrNameLst>
                                      </p:cBhvr>
                                      <p:to>
                                        <p:strVal val="visible"/>
                                      </p:to>
                                    </p:set>
                                    <p:animEffect transition="in" filter="fade">
                                      <p:cBhvr>
                                        <p:cTn id="21" dur="1000"/>
                                        <p:tgtEl>
                                          <p:spTgt spid="84996">
                                            <p:txEl>
                                              <p:pRg st="1" end="1"/>
                                            </p:txEl>
                                          </p:spTgt>
                                        </p:tgtEl>
                                      </p:cBhvr>
                                    </p:animEffect>
                                    <p:anim calcmode="lin" valueType="num">
                                      <p:cBhvr>
                                        <p:cTn id="22" dur="1000" fill="hold"/>
                                        <p:tgtEl>
                                          <p:spTgt spid="84996">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8499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84996">
                                            <p:txEl>
                                              <p:pRg st="2" end="2"/>
                                            </p:txEl>
                                          </p:spTgt>
                                        </p:tgtEl>
                                        <p:attrNameLst>
                                          <p:attrName>style.visibility</p:attrName>
                                        </p:attrNameLst>
                                      </p:cBhvr>
                                      <p:to>
                                        <p:strVal val="visible"/>
                                      </p:to>
                                    </p:set>
                                    <p:animEffect transition="in" filter="fade">
                                      <p:cBhvr>
                                        <p:cTn id="28" dur="1000"/>
                                        <p:tgtEl>
                                          <p:spTgt spid="84996">
                                            <p:txEl>
                                              <p:pRg st="2" end="2"/>
                                            </p:txEl>
                                          </p:spTgt>
                                        </p:tgtEl>
                                      </p:cBhvr>
                                    </p:animEffect>
                                    <p:anim calcmode="lin" valueType="num">
                                      <p:cBhvr>
                                        <p:cTn id="29" dur="1000" fill="hold"/>
                                        <p:tgtEl>
                                          <p:spTgt spid="84996">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499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84996">
                                            <p:txEl>
                                              <p:pRg st="3" end="3"/>
                                            </p:txEl>
                                          </p:spTgt>
                                        </p:tgtEl>
                                        <p:attrNameLst>
                                          <p:attrName>style.visibility</p:attrName>
                                        </p:attrNameLst>
                                      </p:cBhvr>
                                      <p:to>
                                        <p:strVal val="visible"/>
                                      </p:to>
                                    </p:set>
                                    <p:animEffect transition="in" filter="fade">
                                      <p:cBhvr>
                                        <p:cTn id="35" dur="1000"/>
                                        <p:tgtEl>
                                          <p:spTgt spid="84996">
                                            <p:txEl>
                                              <p:pRg st="3" end="3"/>
                                            </p:txEl>
                                          </p:spTgt>
                                        </p:tgtEl>
                                      </p:cBhvr>
                                    </p:animEffect>
                                    <p:anim calcmode="lin" valueType="num">
                                      <p:cBhvr>
                                        <p:cTn id="36" dur="1000" fill="hold"/>
                                        <p:tgtEl>
                                          <p:spTgt spid="84996">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8499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9" name="Text Box 5"/>
          <p:cNvSpPr txBox="1">
            <a:spLocks noChangeArrowheads="1"/>
          </p:cNvSpPr>
          <p:nvPr/>
        </p:nvSpPr>
        <p:spPr bwMode="auto">
          <a:xfrm>
            <a:off x="3581400" y="539978"/>
            <a:ext cx="6858000" cy="5047536"/>
          </a:xfrm>
          <a:prstGeom prst="rect">
            <a:avLst/>
          </a:prstGeom>
          <a:solidFill>
            <a:schemeClr val="bg1"/>
          </a:solidFill>
          <a:ln w="28575">
            <a:solidFill>
              <a:schemeClr val="tx1"/>
            </a:solidFill>
            <a:miter lim="800000"/>
            <a:headEnd/>
            <a:tailEnd/>
          </a:ln>
          <a:effectLst/>
          <a:extLst/>
        </p:spPr>
        <p:txBody>
          <a:bodyPr wrap="square">
            <a:spAutoFit/>
          </a:bodyPr>
          <a:lstStyle>
            <a:lvl1pPr>
              <a:tabLst>
                <a:tab pos="228600" algn="l"/>
              </a:tabLst>
              <a:defRPr sz="2400">
                <a:solidFill>
                  <a:schemeClr val="tx1"/>
                </a:solidFill>
                <a:latin typeface="Times New Roman" panose="02020603050405020304" pitchFamily="18" charset="0"/>
              </a:defRPr>
            </a:lvl1pPr>
            <a:lvl2pPr>
              <a:tabLst>
                <a:tab pos="228600" algn="l"/>
              </a:tabLst>
              <a:defRPr sz="2400">
                <a:solidFill>
                  <a:schemeClr val="tx1"/>
                </a:solidFill>
                <a:latin typeface="Times New Roman" panose="02020603050405020304" pitchFamily="18" charset="0"/>
              </a:defRPr>
            </a:lvl2pPr>
            <a:lvl3pPr>
              <a:tabLst>
                <a:tab pos="228600" algn="l"/>
              </a:tabLst>
              <a:defRPr sz="2400">
                <a:solidFill>
                  <a:schemeClr val="tx1"/>
                </a:solidFill>
                <a:latin typeface="Times New Roman" panose="02020603050405020304" pitchFamily="18" charset="0"/>
              </a:defRPr>
            </a:lvl3pPr>
            <a:lvl4pPr>
              <a:tabLst>
                <a:tab pos="228600" algn="l"/>
              </a:tabLst>
              <a:defRPr sz="2400">
                <a:solidFill>
                  <a:schemeClr val="tx1"/>
                </a:solidFill>
                <a:latin typeface="Times New Roman" panose="02020603050405020304" pitchFamily="18" charset="0"/>
              </a:defRPr>
            </a:lvl4pPr>
            <a:lvl5pPr>
              <a:tabLst>
                <a:tab pos="2286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2286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2286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2286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228600" algn="l"/>
              </a:tabLst>
              <a:defRPr sz="2400">
                <a:solidFill>
                  <a:schemeClr val="tx1"/>
                </a:solidFill>
                <a:latin typeface="Times New Roman" panose="02020603050405020304" pitchFamily="18" charset="0"/>
              </a:defRPr>
            </a:lvl9pPr>
          </a:lstStyle>
          <a:p>
            <a:pPr marL="457200" marR="0" lvl="0" indent="-457200" algn="l" defTabSz="914400" rtl="0" eaLnBrk="1" fontAlgn="auto" latinLnBrk="0" hangingPunct="1">
              <a:lnSpc>
                <a:spcPct val="100000"/>
              </a:lnSpc>
              <a:spcBef>
                <a:spcPct val="50000"/>
              </a:spcBef>
              <a:spcAft>
                <a:spcPts val="0"/>
              </a:spcAft>
              <a:buClr>
                <a:srgbClr val="E7E6E6"/>
              </a:buClr>
              <a:buSzTx/>
              <a:buFont typeface="Wingdings" panose="05000000000000000000" pitchFamily="2" charset="2"/>
              <a:buChar char="§"/>
              <a:tabLst>
                <a:tab pos="228600"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40 Miles North of Ephesus</a:t>
            </a:r>
          </a:p>
          <a:p>
            <a:pPr marL="457200" marR="0" lvl="0" indent="-457200" algn="l" defTabSz="914400" rtl="0" eaLnBrk="1" fontAlgn="auto" latinLnBrk="0" hangingPunct="1">
              <a:lnSpc>
                <a:spcPct val="100000"/>
              </a:lnSpc>
              <a:spcBef>
                <a:spcPct val="50000"/>
              </a:spcBef>
              <a:spcAft>
                <a:spcPts val="0"/>
              </a:spcAft>
              <a:buClr>
                <a:srgbClr val="E7E6E6"/>
              </a:buClr>
              <a:buSzTx/>
              <a:buFont typeface="Wingdings" panose="05000000000000000000" pitchFamily="2" charset="2"/>
              <a:buChar char="§"/>
              <a:tabLst>
                <a:tab pos="228600"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Birthplace of Greek Poet: Homer</a:t>
            </a:r>
          </a:p>
          <a:p>
            <a:pPr marL="457200" marR="0" lvl="0" indent="-457200" algn="l" defTabSz="914400" rtl="0" eaLnBrk="1" fontAlgn="auto" latinLnBrk="0" hangingPunct="1">
              <a:lnSpc>
                <a:spcPct val="100000"/>
              </a:lnSpc>
              <a:spcBef>
                <a:spcPct val="50000"/>
              </a:spcBef>
              <a:spcAft>
                <a:spcPts val="0"/>
              </a:spcAft>
              <a:buClr>
                <a:srgbClr val="E7E6E6"/>
              </a:buClr>
              <a:buSzTx/>
              <a:buFont typeface="Wingdings" panose="05000000000000000000" pitchFamily="2" charset="2"/>
              <a:buChar char="§"/>
              <a:tabLst>
                <a:tab pos="228600"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Known for its idolatry</a:t>
            </a:r>
          </a:p>
          <a:p>
            <a:pPr marL="457200" marR="0" lvl="0" indent="-457200" algn="l" defTabSz="914400" rtl="0" eaLnBrk="1" fontAlgn="auto" latinLnBrk="0" hangingPunct="1">
              <a:lnSpc>
                <a:spcPct val="100000"/>
              </a:lnSpc>
              <a:spcBef>
                <a:spcPct val="50000"/>
              </a:spcBef>
              <a:spcAft>
                <a:spcPts val="0"/>
              </a:spcAft>
              <a:buClr>
                <a:srgbClr val="E7E6E6"/>
              </a:buClr>
              <a:buSzTx/>
              <a:buFont typeface="Wingdings" panose="05000000000000000000" pitchFamily="2" charset="2"/>
              <a:buChar char="§"/>
              <a:tabLst>
                <a:tab pos="228600"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Erected a shrine to Roma (Roman goddess) 195 B.C.</a:t>
            </a:r>
          </a:p>
          <a:p>
            <a:pPr marL="457200" marR="0" lvl="0" indent="-457200" algn="l" defTabSz="914400" rtl="0" eaLnBrk="1" fontAlgn="auto" latinLnBrk="0" hangingPunct="1">
              <a:lnSpc>
                <a:spcPct val="100000"/>
              </a:lnSpc>
              <a:spcBef>
                <a:spcPct val="50000"/>
              </a:spcBef>
              <a:spcAft>
                <a:spcPts val="0"/>
              </a:spcAft>
              <a:buClr>
                <a:srgbClr val="E7E6E6"/>
              </a:buClr>
              <a:buSzTx/>
              <a:buFont typeface="Wingdings" panose="05000000000000000000" pitchFamily="2" charset="2"/>
              <a:buChar char="§"/>
              <a:tabLst>
                <a:tab pos="228600"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Chosen for site of Temple to Tiberius (under his reign 14-37 A.D.)</a:t>
            </a:r>
          </a:p>
          <a:p>
            <a:pPr marL="457200" marR="0" lvl="0" indent="-457200" algn="l" defTabSz="914400" rtl="0" eaLnBrk="1" fontAlgn="auto" latinLnBrk="0" hangingPunct="1">
              <a:lnSpc>
                <a:spcPct val="100000"/>
              </a:lnSpc>
              <a:spcBef>
                <a:spcPct val="50000"/>
              </a:spcBef>
              <a:spcAft>
                <a:spcPts val="0"/>
              </a:spcAft>
              <a:buClr>
                <a:srgbClr val="E7E6E6"/>
              </a:buClr>
              <a:buSzTx/>
              <a:buFont typeface="Wingdings" panose="05000000000000000000" pitchFamily="2" charset="2"/>
              <a:buChar char="§"/>
              <a:tabLst>
                <a:tab pos="228600"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Emperor worship compulsory under Domitian</a:t>
            </a:r>
          </a:p>
        </p:txBody>
      </p:sp>
      <p:sp>
        <p:nvSpPr>
          <p:cNvPr id="2" name="TextBox 1"/>
          <p:cNvSpPr txBox="1"/>
          <p:nvPr/>
        </p:nvSpPr>
        <p:spPr>
          <a:xfrm>
            <a:off x="2438400" y="986254"/>
            <a:ext cx="838200" cy="4154984"/>
          </a:xfrm>
          <a:prstGeom prst="rect">
            <a:avLst/>
          </a:prstGeom>
          <a:solidFill>
            <a:schemeClr val="accent4">
              <a:lumMod val="75000"/>
              <a:lumOff val="25000"/>
            </a:schemeClr>
          </a:solid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M</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Y</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a:t>
            </a:r>
          </a:p>
        </p:txBody>
      </p:sp>
      <p:sp>
        <p:nvSpPr>
          <p:cNvPr id="3" name="Slide Number Placeholder 2">
            <a:extLst>
              <a:ext uri="{FF2B5EF4-FFF2-40B4-BE49-F238E27FC236}">
                <a16:creationId xmlns:a16="http://schemas.microsoft.com/office/drawing/2014/main" id="{580A884F-AB85-4097-A2F5-CC5E290023F9}"/>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4392839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8069">
                                            <p:bg/>
                                          </p:spTgt>
                                        </p:tgtEl>
                                        <p:attrNameLst>
                                          <p:attrName>style.visibility</p:attrName>
                                        </p:attrNameLst>
                                      </p:cBhvr>
                                      <p:to>
                                        <p:strVal val="visible"/>
                                      </p:to>
                                    </p:set>
                                    <p:animEffect transition="in" filter="fade">
                                      <p:cBhvr>
                                        <p:cTn id="7" dur="1000"/>
                                        <p:tgtEl>
                                          <p:spTgt spid="88069">
                                            <p:bg/>
                                          </p:spTgt>
                                        </p:tgtEl>
                                      </p:cBhvr>
                                    </p:animEffect>
                                    <p:anim calcmode="lin" valueType="num">
                                      <p:cBhvr>
                                        <p:cTn id="8" dur="1000" fill="hold"/>
                                        <p:tgtEl>
                                          <p:spTgt spid="88069">
                                            <p:bg/>
                                          </p:spTgt>
                                        </p:tgtEl>
                                        <p:attrNameLst>
                                          <p:attrName>ppt_x</p:attrName>
                                        </p:attrNameLst>
                                      </p:cBhvr>
                                      <p:tavLst>
                                        <p:tav tm="0">
                                          <p:val>
                                            <p:strVal val="#ppt_x"/>
                                          </p:val>
                                        </p:tav>
                                        <p:tav tm="100000">
                                          <p:val>
                                            <p:strVal val="#ppt_x"/>
                                          </p:val>
                                        </p:tav>
                                      </p:tavLst>
                                    </p:anim>
                                    <p:anim calcmode="lin" valueType="num">
                                      <p:cBhvr>
                                        <p:cTn id="9" dur="1000" fill="hold"/>
                                        <p:tgtEl>
                                          <p:spTgt spid="8806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8069">
                                            <p:txEl>
                                              <p:pRg st="0" end="0"/>
                                            </p:txEl>
                                          </p:spTgt>
                                        </p:tgtEl>
                                        <p:attrNameLst>
                                          <p:attrName>style.visibility</p:attrName>
                                        </p:attrNameLst>
                                      </p:cBhvr>
                                      <p:to>
                                        <p:strVal val="visible"/>
                                      </p:to>
                                    </p:set>
                                    <p:animEffect transition="in" filter="fade">
                                      <p:cBhvr>
                                        <p:cTn id="14" dur="1000"/>
                                        <p:tgtEl>
                                          <p:spTgt spid="88069">
                                            <p:txEl>
                                              <p:pRg st="0" end="0"/>
                                            </p:txEl>
                                          </p:spTgt>
                                        </p:tgtEl>
                                      </p:cBhvr>
                                    </p:animEffect>
                                    <p:anim calcmode="lin" valueType="num">
                                      <p:cBhvr>
                                        <p:cTn id="15" dur="1000" fill="hold"/>
                                        <p:tgtEl>
                                          <p:spTgt spid="8806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806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8069">
                                            <p:txEl>
                                              <p:pRg st="1" end="1"/>
                                            </p:txEl>
                                          </p:spTgt>
                                        </p:tgtEl>
                                        <p:attrNameLst>
                                          <p:attrName>style.visibility</p:attrName>
                                        </p:attrNameLst>
                                      </p:cBhvr>
                                      <p:to>
                                        <p:strVal val="visible"/>
                                      </p:to>
                                    </p:set>
                                    <p:animEffect transition="in" filter="fade">
                                      <p:cBhvr>
                                        <p:cTn id="21" dur="1000"/>
                                        <p:tgtEl>
                                          <p:spTgt spid="88069">
                                            <p:txEl>
                                              <p:pRg st="1" end="1"/>
                                            </p:txEl>
                                          </p:spTgt>
                                        </p:tgtEl>
                                      </p:cBhvr>
                                    </p:animEffect>
                                    <p:anim calcmode="lin" valueType="num">
                                      <p:cBhvr>
                                        <p:cTn id="22" dur="1000" fill="hold"/>
                                        <p:tgtEl>
                                          <p:spTgt spid="8806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8806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8069">
                                            <p:txEl>
                                              <p:pRg st="2" end="2"/>
                                            </p:txEl>
                                          </p:spTgt>
                                        </p:tgtEl>
                                        <p:attrNameLst>
                                          <p:attrName>style.visibility</p:attrName>
                                        </p:attrNameLst>
                                      </p:cBhvr>
                                      <p:to>
                                        <p:strVal val="visible"/>
                                      </p:to>
                                    </p:set>
                                    <p:animEffect transition="in" filter="fade">
                                      <p:cBhvr>
                                        <p:cTn id="28" dur="1000"/>
                                        <p:tgtEl>
                                          <p:spTgt spid="88069">
                                            <p:txEl>
                                              <p:pRg st="2" end="2"/>
                                            </p:txEl>
                                          </p:spTgt>
                                        </p:tgtEl>
                                      </p:cBhvr>
                                    </p:animEffect>
                                    <p:anim calcmode="lin" valueType="num">
                                      <p:cBhvr>
                                        <p:cTn id="29" dur="1000" fill="hold"/>
                                        <p:tgtEl>
                                          <p:spTgt spid="8806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806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8069">
                                            <p:txEl>
                                              <p:pRg st="3" end="3"/>
                                            </p:txEl>
                                          </p:spTgt>
                                        </p:tgtEl>
                                        <p:attrNameLst>
                                          <p:attrName>style.visibility</p:attrName>
                                        </p:attrNameLst>
                                      </p:cBhvr>
                                      <p:to>
                                        <p:strVal val="visible"/>
                                      </p:to>
                                    </p:set>
                                    <p:animEffect transition="in" filter="fade">
                                      <p:cBhvr>
                                        <p:cTn id="35" dur="1000"/>
                                        <p:tgtEl>
                                          <p:spTgt spid="88069">
                                            <p:txEl>
                                              <p:pRg st="3" end="3"/>
                                            </p:txEl>
                                          </p:spTgt>
                                        </p:tgtEl>
                                      </p:cBhvr>
                                    </p:animEffect>
                                    <p:anim calcmode="lin" valueType="num">
                                      <p:cBhvr>
                                        <p:cTn id="36" dur="1000" fill="hold"/>
                                        <p:tgtEl>
                                          <p:spTgt spid="8806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8806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8069">
                                            <p:txEl>
                                              <p:pRg st="4" end="4"/>
                                            </p:txEl>
                                          </p:spTgt>
                                        </p:tgtEl>
                                        <p:attrNameLst>
                                          <p:attrName>style.visibility</p:attrName>
                                        </p:attrNameLst>
                                      </p:cBhvr>
                                      <p:to>
                                        <p:strVal val="visible"/>
                                      </p:to>
                                    </p:set>
                                    <p:animEffect transition="in" filter="fade">
                                      <p:cBhvr>
                                        <p:cTn id="42" dur="1000"/>
                                        <p:tgtEl>
                                          <p:spTgt spid="88069">
                                            <p:txEl>
                                              <p:pRg st="4" end="4"/>
                                            </p:txEl>
                                          </p:spTgt>
                                        </p:tgtEl>
                                      </p:cBhvr>
                                    </p:animEffect>
                                    <p:anim calcmode="lin" valueType="num">
                                      <p:cBhvr>
                                        <p:cTn id="43" dur="1000" fill="hold"/>
                                        <p:tgtEl>
                                          <p:spTgt spid="8806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8806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8069">
                                            <p:txEl>
                                              <p:pRg st="5" end="5"/>
                                            </p:txEl>
                                          </p:spTgt>
                                        </p:tgtEl>
                                        <p:attrNameLst>
                                          <p:attrName>style.visibility</p:attrName>
                                        </p:attrNameLst>
                                      </p:cBhvr>
                                      <p:to>
                                        <p:strVal val="visible"/>
                                      </p:to>
                                    </p:set>
                                    <p:animEffect transition="in" filter="fade">
                                      <p:cBhvr>
                                        <p:cTn id="49" dur="1000"/>
                                        <p:tgtEl>
                                          <p:spTgt spid="88069">
                                            <p:txEl>
                                              <p:pRg st="5" end="5"/>
                                            </p:txEl>
                                          </p:spTgt>
                                        </p:tgtEl>
                                      </p:cBhvr>
                                    </p:animEffect>
                                    <p:anim calcmode="lin" valueType="num">
                                      <p:cBhvr>
                                        <p:cTn id="50" dur="1000" fill="hold"/>
                                        <p:tgtEl>
                                          <p:spTgt spid="88069">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8806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9"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02" name="Text Box 34"/>
          <p:cNvSpPr txBox="1">
            <a:spLocks noChangeArrowheads="1"/>
          </p:cNvSpPr>
          <p:nvPr/>
        </p:nvSpPr>
        <p:spPr bwMode="auto">
          <a:xfrm>
            <a:off x="3124200" y="2590799"/>
            <a:ext cx="7467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endParaRPr kumimoji="0" lang="en-US" alt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mn-ea"/>
              <a:cs typeface="+mn-cs"/>
            </a:endParaRPr>
          </a:p>
        </p:txBody>
      </p:sp>
      <p:sp>
        <p:nvSpPr>
          <p:cNvPr id="32820" name="AutoShape 52"/>
          <p:cNvSpPr>
            <a:spLocks noChangeArrowheads="1"/>
          </p:cNvSpPr>
          <p:nvPr/>
        </p:nvSpPr>
        <p:spPr bwMode="auto">
          <a:xfrm>
            <a:off x="2362200" y="533400"/>
            <a:ext cx="7391400" cy="1295400"/>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800" b="1"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 Church Under Pressure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800" b="1" i="1"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Rev. 2:8-11</a:t>
            </a:r>
          </a:p>
        </p:txBody>
      </p:sp>
      <p:sp>
        <p:nvSpPr>
          <p:cNvPr id="32829" name="Text Box 61"/>
          <p:cNvSpPr txBox="1">
            <a:spLocks noChangeArrowheads="1"/>
          </p:cNvSpPr>
          <p:nvPr/>
        </p:nvSpPr>
        <p:spPr bwMode="auto">
          <a:xfrm>
            <a:off x="4246346" y="2221402"/>
            <a:ext cx="3623108" cy="628955"/>
          </a:xfrm>
          <a:prstGeom prst="rect">
            <a:avLst/>
          </a:prstGeom>
          <a:solidFill>
            <a:schemeClr val="bg1"/>
          </a:solidFill>
          <a:ln>
            <a:noFill/>
          </a:ln>
          <a:effectLst/>
          <a:extLst/>
        </p:spPr>
        <p:txBody>
          <a:bodyPr wrap="none">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en-US" altLang="en-US" sz="3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 Their Challenges</a:t>
            </a:r>
          </a:p>
        </p:txBody>
      </p:sp>
      <p:sp>
        <p:nvSpPr>
          <p:cNvPr id="7" name="Rectangle 6"/>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2:8-11</a:t>
            </a:r>
          </a:p>
        </p:txBody>
      </p:sp>
      <p:sp>
        <p:nvSpPr>
          <p:cNvPr id="2" name="Slide Number Placeholder 1">
            <a:extLst>
              <a:ext uri="{FF2B5EF4-FFF2-40B4-BE49-F238E27FC236}">
                <a16:creationId xmlns:a16="http://schemas.microsoft.com/office/drawing/2014/main" id="{A7D3FB52-2B4C-408A-B395-E8D33634B7CC}"/>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9491878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2829"/>
                                        </p:tgtEl>
                                        <p:attrNameLst>
                                          <p:attrName>style.visibility</p:attrName>
                                        </p:attrNameLst>
                                      </p:cBhvr>
                                      <p:to>
                                        <p:strVal val="visible"/>
                                      </p:to>
                                    </p:set>
                                    <p:animEffect transition="in" filter="fade">
                                      <p:cBhvr>
                                        <p:cTn id="7" dur="1000"/>
                                        <p:tgtEl>
                                          <p:spTgt spid="32829"/>
                                        </p:tgtEl>
                                      </p:cBhvr>
                                    </p:animEffect>
                                    <p:anim calcmode="lin" valueType="num">
                                      <p:cBhvr>
                                        <p:cTn id="8" dur="1000" fill="hold"/>
                                        <p:tgtEl>
                                          <p:spTgt spid="32829"/>
                                        </p:tgtEl>
                                        <p:attrNameLst>
                                          <p:attrName>ppt_x</p:attrName>
                                        </p:attrNameLst>
                                      </p:cBhvr>
                                      <p:tavLst>
                                        <p:tav tm="0">
                                          <p:val>
                                            <p:strVal val="#ppt_x"/>
                                          </p:val>
                                        </p:tav>
                                        <p:tav tm="100000">
                                          <p:val>
                                            <p:strVal val="#ppt_x"/>
                                          </p:val>
                                        </p:tav>
                                      </p:tavLst>
                                    </p:anim>
                                    <p:anim calcmode="lin" valueType="num">
                                      <p:cBhvr>
                                        <p:cTn id="9" dur="1000" fill="hold"/>
                                        <p:tgtEl>
                                          <p:spTgt spid="328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2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8" name="Rectangle 10"/>
          <p:cNvSpPr>
            <a:spLocks noChangeArrowheads="1"/>
          </p:cNvSpPr>
          <p:nvPr/>
        </p:nvSpPr>
        <p:spPr bwMode="auto">
          <a:xfrm>
            <a:off x="1981200" y="685801"/>
            <a:ext cx="8077200" cy="766557"/>
          </a:xfrm>
          <a:prstGeom prst="rect">
            <a:avLst/>
          </a:prstGeom>
          <a:solidFill>
            <a:schemeClr val="bg1"/>
          </a:solidFill>
          <a:ln w="9525">
            <a:noFill/>
            <a:miter lim="800000"/>
            <a:headEnd/>
            <a:tailEnd/>
          </a:ln>
          <a:effectLst/>
          <a:extLst/>
        </p:spPr>
        <p:txBody>
          <a:bodyPr>
            <a:spAutoFit/>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0" lang="en-US" altLang="en-US" sz="4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 Their Challenges</a:t>
            </a:r>
          </a:p>
        </p:txBody>
      </p:sp>
      <p:sp>
        <p:nvSpPr>
          <p:cNvPr id="89100" name="Text Box 12"/>
          <p:cNvSpPr txBox="1">
            <a:spLocks noChangeArrowheads="1"/>
          </p:cNvSpPr>
          <p:nvPr/>
        </p:nvSpPr>
        <p:spPr bwMode="auto">
          <a:xfrm>
            <a:off x="1981200" y="1828800"/>
            <a:ext cx="8077200" cy="2228850"/>
          </a:xfrm>
          <a:prstGeom prst="rect">
            <a:avLst/>
          </a:prstGeom>
          <a:solidFill>
            <a:schemeClr val="bg1"/>
          </a:solidFill>
          <a:ln>
            <a:noFill/>
          </a:ln>
          <a:effectLst/>
          <a:extLst/>
        </p:spPr>
        <p:txBody>
          <a:bodyPr wrap="square">
            <a:spAutoFit/>
          </a:bodyPr>
          <a:lstStyle>
            <a:lvl1pPr>
              <a:tabLst>
                <a:tab pos="517525" algn="l"/>
              </a:tabLst>
              <a:defRPr sz="2400">
                <a:solidFill>
                  <a:schemeClr val="tx1"/>
                </a:solidFill>
                <a:latin typeface="Times New Roman" panose="02020603050405020304" pitchFamily="18" charset="0"/>
              </a:defRPr>
            </a:lvl1pPr>
            <a:lvl2pPr>
              <a:tabLst>
                <a:tab pos="517525" algn="l"/>
              </a:tabLst>
              <a:defRPr sz="2400">
                <a:solidFill>
                  <a:schemeClr val="tx1"/>
                </a:solidFill>
                <a:latin typeface="Times New Roman" panose="02020603050405020304" pitchFamily="18" charset="0"/>
              </a:defRPr>
            </a:lvl2pPr>
            <a:lvl3pPr>
              <a:tabLst>
                <a:tab pos="517525" algn="l"/>
              </a:tabLst>
              <a:defRPr sz="2400">
                <a:solidFill>
                  <a:schemeClr val="tx1"/>
                </a:solidFill>
                <a:latin typeface="Times New Roman" panose="02020603050405020304" pitchFamily="18" charset="0"/>
              </a:defRPr>
            </a:lvl3pPr>
            <a:lvl4pPr>
              <a:tabLst>
                <a:tab pos="517525" algn="l"/>
              </a:tabLst>
              <a:defRPr sz="2400">
                <a:solidFill>
                  <a:schemeClr val="tx1"/>
                </a:solidFill>
                <a:latin typeface="Times New Roman" panose="02020603050405020304" pitchFamily="18" charset="0"/>
              </a:defRPr>
            </a:lvl4pPr>
            <a:lvl5pPr>
              <a:tabLst>
                <a:tab pos="517525"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517525" algn="l"/>
              </a:tabLst>
              <a:defRPr sz="24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tab pos="517525"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a:t>
            </a: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Tribulation</a:t>
            </a: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9)</a:t>
            </a:r>
          </a:p>
          <a:p>
            <a:pPr marL="0" marR="0" lvl="0" indent="0" algn="l" defTabSz="914400" rtl="0" eaLnBrk="1" fontAlgn="auto" latinLnBrk="0" hangingPunct="1">
              <a:lnSpc>
                <a:spcPct val="100000"/>
              </a:lnSpc>
              <a:spcBef>
                <a:spcPct val="50000"/>
              </a:spcBef>
              <a:spcAft>
                <a:spcPts val="0"/>
              </a:spcAft>
              <a:buClrTx/>
              <a:buSzTx/>
              <a:buFontTx/>
              <a:buNone/>
              <a:tabLst>
                <a:tab pos="517525"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1. Persecution – pressure</a:t>
            </a:r>
          </a:p>
          <a:p>
            <a:pPr marL="0" marR="0" lvl="0" indent="0" algn="l" defTabSz="914400" rtl="0" eaLnBrk="1" fontAlgn="auto" latinLnBrk="0" hangingPunct="1">
              <a:lnSpc>
                <a:spcPct val="100000"/>
              </a:lnSpc>
              <a:spcBef>
                <a:spcPct val="50000"/>
              </a:spcBef>
              <a:spcAft>
                <a:spcPts val="0"/>
              </a:spcAft>
              <a:buClrTx/>
              <a:buSzTx/>
              <a:buFontTx/>
              <a:buNone/>
              <a:tabLst>
                <a:tab pos="517525"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2. Alludes to grapes in winepress – crushed &amp; 			trampled under feet.</a:t>
            </a:r>
          </a:p>
        </p:txBody>
      </p:sp>
      <p:sp>
        <p:nvSpPr>
          <p:cNvPr id="4" name="Rectangle 3"/>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2:8-11</a:t>
            </a:r>
          </a:p>
        </p:txBody>
      </p:sp>
      <p:sp>
        <p:nvSpPr>
          <p:cNvPr id="2" name="Slide Number Placeholder 1">
            <a:extLst>
              <a:ext uri="{FF2B5EF4-FFF2-40B4-BE49-F238E27FC236}">
                <a16:creationId xmlns:a16="http://schemas.microsoft.com/office/drawing/2014/main" id="{431192BE-BBC8-4280-8B4E-200018F00C5C}"/>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0657280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9100">
                                            <p:bg/>
                                          </p:spTgt>
                                        </p:tgtEl>
                                        <p:attrNameLst>
                                          <p:attrName>style.visibility</p:attrName>
                                        </p:attrNameLst>
                                      </p:cBhvr>
                                      <p:to>
                                        <p:strVal val="visible"/>
                                      </p:to>
                                    </p:set>
                                    <p:animEffect transition="in" filter="fade">
                                      <p:cBhvr>
                                        <p:cTn id="7" dur="1000"/>
                                        <p:tgtEl>
                                          <p:spTgt spid="89100">
                                            <p:bg/>
                                          </p:spTgt>
                                        </p:tgtEl>
                                      </p:cBhvr>
                                    </p:animEffect>
                                    <p:anim calcmode="lin" valueType="num">
                                      <p:cBhvr>
                                        <p:cTn id="8" dur="1000" fill="hold"/>
                                        <p:tgtEl>
                                          <p:spTgt spid="89100">
                                            <p:bg/>
                                          </p:spTgt>
                                        </p:tgtEl>
                                        <p:attrNameLst>
                                          <p:attrName>ppt_x</p:attrName>
                                        </p:attrNameLst>
                                      </p:cBhvr>
                                      <p:tavLst>
                                        <p:tav tm="0">
                                          <p:val>
                                            <p:strVal val="#ppt_x"/>
                                          </p:val>
                                        </p:tav>
                                        <p:tav tm="100000">
                                          <p:val>
                                            <p:strVal val="#ppt_x"/>
                                          </p:val>
                                        </p:tav>
                                      </p:tavLst>
                                    </p:anim>
                                    <p:anim calcmode="lin" valueType="num">
                                      <p:cBhvr>
                                        <p:cTn id="9" dur="1000" fill="hold"/>
                                        <p:tgtEl>
                                          <p:spTgt spid="89100">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9100">
                                            <p:txEl>
                                              <p:pRg st="0" end="0"/>
                                            </p:txEl>
                                          </p:spTgt>
                                        </p:tgtEl>
                                        <p:attrNameLst>
                                          <p:attrName>style.visibility</p:attrName>
                                        </p:attrNameLst>
                                      </p:cBhvr>
                                      <p:to>
                                        <p:strVal val="visible"/>
                                      </p:to>
                                    </p:set>
                                    <p:animEffect transition="in" filter="fade">
                                      <p:cBhvr>
                                        <p:cTn id="14" dur="1000"/>
                                        <p:tgtEl>
                                          <p:spTgt spid="89100">
                                            <p:txEl>
                                              <p:pRg st="0" end="0"/>
                                            </p:txEl>
                                          </p:spTgt>
                                        </p:tgtEl>
                                      </p:cBhvr>
                                    </p:animEffect>
                                    <p:anim calcmode="lin" valueType="num">
                                      <p:cBhvr>
                                        <p:cTn id="15" dur="1000" fill="hold"/>
                                        <p:tgtEl>
                                          <p:spTgt spid="8910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910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89100">
                                            <p:txEl>
                                              <p:pRg st="1" end="1"/>
                                            </p:txEl>
                                          </p:spTgt>
                                        </p:tgtEl>
                                        <p:attrNameLst>
                                          <p:attrName>style.visibility</p:attrName>
                                        </p:attrNameLst>
                                      </p:cBhvr>
                                      <p:to>
                                        <p:strVal val="visible"/>
                                      </p:to>
                                    </p:set>
                                    <p:animEffect transition="in" filter="fade">
                                      <p:cBhvr>
                                        <p:cTn id="21" dur="1000"/>
                                        <p:tgtEl>
                                          <p:spTgt spid="89100">
                                            <p:txEl>
                                              <p:pRg st="1" end="1"/>
                                            </p:txEl>
                                          </p:spTgt>
                                        </p:tgtEl>
                                      </p:cBhvr>
                                    </p:animEffect>
                                    <p:anim calcmode="lin" valueType="num">
                                      <p:cBhvr>
                                        <p:cTn id="22" dur="1000" fill="hold"/>
                                        <p:tgtEl>
                                          <p:spTgt spid="89100">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8910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89100">
                                            <p:txEl>
                                              <p:pRg st="2" end="2"/>
                                            </p:txEl>
                                          </p:spTgt>
                                        </p:tgtEl>
                                        <p:attrNameLst>
                                          <p:attrName>style.visibility</p:attrName>
                                        </p:attrNameLst>
                                      </p:cBhvr>
                                      <p:to>
                                        <p:strVal val="visible"/>
                                      </p:to>
                                    </p:set>
                                    <p:animEffect transition="in" filter="fade">
                                      <p:cBhvr>
                                        <p:cTn id="28" dur="1000"/>
                                        <p:tgtEl>
                                          <p:spTgt spid="89100">
                                            <p:txEl>
                                              <p:pRg st="2" end="2"/>
                                            </p:txEl>
                                          </p:spTgt>
                                        </p:tgtEl>
                                      </p:cBhvr>
                                    </p:animEffect>
                                    <p:anim calcmode="lin" valueType="num">
                                      <p:cBhvr>
                                        <p:cTn id="29" dur="1000" fill="hold"/>
                                        <p:tgtEl>
                                          <p:spTgt spid="89100">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910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00"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Text Box 4"/>
          <p:cNvSpPr txBox="1">
            <a:spLocks noChangeArrowheads="1"/>
          </p:cNvSpPr>
          <p:nvPr/>
        </p:nvSpPr>
        <p:spPr bwMode="auto">
          <a:xfrm>
            <a:off x="1981200" y="1981200"/>
            <a:ext cx="8077200" cy="2640916"/>
          </a:xfrm>
          <a:prstGeom prst="rect">
            <a:avLst/>
          </a:prstGeom>
          <a:solidFill>
            <a:schemeClr val="bg1"/>
          </a:solidFill>
          <a:ln>
            <a:noFill/>
          </a:ln>
          <a:effectLst/>
          <a:extLst/>
        </p:spPr>
        <p:txBody>
          <a:bodyPr wrap="square">
            <a:spAutoFit/>
          </a:bodyPr>
          <a:lstStyle>
            <a:lvl1pPr>
              <a:tabLst>
                <a:tab pos="457200" algn="l"/>
              </a:tabLst>
              <a:defRPr sz="2400">
                <a:solidFill>
                  <a:schemeClr val="tx1"/>
                </a:solidFill>
                <a:latin typeface="Times New Roman" panose="02020603050405020304" pitchFamily="18" charset="0"/>
              </a:defRPr>
            </a:lvl1pPr>
            <a:lvl2pPr>
              <a:tabLst>
                <a:tab pos="457200" algn="l"/>
              </a:tabLst>
              <a:defRPr sz="2400">
                <a:solidFill>
                  <a:schemeClr val="tx1"/>
                </a:solidFill>
                <a:latin typeface="Times New Roman" panose="02020603050405020304" pitchFamily="18" charset="0"/>
              </a:defRPr>
            </a:lvl2pPr>
            <a:lvl3pPr>
              <a:tabLst>
                <a:tab pos="457200" algn="l"/>
              </a:tabLst>
              <a:defRPr sz="2400">
                <a:solidFill>
                  <a:schemeClr val="tx1"/>
                </a:solidFill>
                <a:latin typeface="Times New Roman" panose="02020603050405020304" pitchFamily="18" charset="0"/>
              </a:defRPr>
            </a:lvl3pPr>
            <a:lvl4pPr>
              <a:tabLst>
                <a:tab pos="457200" algn="l"/>
              </a:tabLst>
              <a:defRPr sz="2400">
                <a:solidFill>
                  <a:schemeClr val="tx1"/>
                </a:solidFill>
                <a:latin typeface="Times New Roman" panose="02020603050405020304" pitchFamily="18" charset="0"/>
              </a:defRPr>
            </a:lvl4pPr>
            <a:lvl5pPr>
              <a:tabLst>
                <a:tab pos="4572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57200" algn="l"/>
              </a:tabLst>
              <a:defRPr sz="24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tab pos="457200"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a:t>
            </a: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Tribulation</a:t>
            </a: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9)</a:t>
            </a:r>
          </a:p>
          <a:p>
            <a:pPr marL="0" marR="0" lvl="0" indent="0" algn="l" defTabSz="914400" rtl="0" eaLnBrk="1" fontAlgn="auto" latinLnBrk="0" hangingPunct="1">
              <a:lnSpc>
                <a:spcPct val="100000"/>
              </a:lnSpc>
              <a:spcBef>
                <a:spcPct val="50000"/>
              </a:spcBef>
              <a:spcAft>
                <a:spcPts val="0"/>
              </a:spcAft>
              <a:buClrTx/>
              <a:buSzTx/>
              <a:buFontTx/>
              <a:buNone/>
              <a:tabLst>
                <a:tab pos="457200"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 </a:t>
            </a:r>
            <a:r>
              <a:rPr kumimoji="0" lang="en-US" altLang="en-US" sz="2800" b="0"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Poverty</a:t>
            </a: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(v. 9)</a:t>
            </a:r>
          </a:p>
          <a:p>
            <a:pPr marL="0" marR="0" lvl="0" indent="0" algn="l" defTabSz="914400" rtl="0" eaLnBrk="1" fontAlgn="auto" latinLnBrk="0" hangingPunct="1">
              <a:lnSpc>
                <a:spcPct val="100000"/>
              </a:lnSpc>
              <a:spcBef>
                <a:spcPct val="50000"/>
              </a:spcBef>
              <a:spcAft>
                <a:spcPts val="0"/>
              </a:spcAft>
              <a:buClrTx/>
              <a:buSzTx/>
              <a:buFontTx/>
              <a:buNone/>
              <a:tabLst>
                <a:tab pos="457200"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1. Economic pressure from influential Jews</a:t>
            </a:r>
          </a:p>
          <a:p>
            <a:pPr marL="0" marR="0" lvl="0" indent="0" algn="l" defTabSz="914400" rtl="0" eaLnBrk="1" fontAlgn="auto" latinLnBrk="0" hangingPunct="1">
              <a:lnSpc>
                <a:spcPct val="70000"/>
              </a:lnSpc>
              <a:spcBef>
                <a:spcPct val="50000"/>
              </a:spcBef>
              <a:spcAft>
                <a:spcPts val="0"/>
              </a:spcAft>
              <a:buClrTx/>
              <a:buSzTx/>
              <a:buFontTx/>
              <a:buNone/>
              <a:tabLst>
                <a:tab pos="457200" algn="l"/>
              </a:tabLst>
              <a:defRPr/>
            </a:pPr>
            <a:r>
              <a:rPr kumimoji="0" lang="en-US" altLang="en-US"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2. Confiscation of property by Domitian  				(Summers)</a:t>
            </a:r>
          </a:p>
        </p:txBody>
      </p:sp>
      <p:sp>
        <p:nvSpPr>
          <p:cNvPr id="5" name="Rectangle 10"/>
          <p:cNvSpPr>
            <a:spLocks noChangeArrowheads="1"/>
          </p:cNvSpPr>
          <p:nvPr/>
        </p:nvSpPr>
        <p:spPr bwMode="auto">
          <a:xfrm>
            <a:off x="1981200" y="685800"/>
            <a:ext cx="8077200" cy="763094"/>
          </a:xfrm>
          <a:prstGeom prst="rect">
            <a:avLst/>
          </a:prstGeom>
          <a:solidFill>
            <a:schemeClr val="bg1"/>
          </a:solidFill>
          <a:ln w="9525">
            <a:noFill/>
            <a:miter lim="800000"/>
            <a:headEnd/>
            <a:tailEnd/>
          </a:ln>
          <a:effectLst/>
          <a:extLst/>
        </p:spPr>
        <p:txBody>
          <a:bodyPr>
            <a:spAutoFit/>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0" lang="en-US" altLang="en-US" sz="4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 Their Challenges</a:t>
            </a:r>
          </a:p>
        </p:txBody>
      </p:sp>
      <p:sp>
        <p:nvSpPr>
          <p:cNvPr id="6" name="Rectangle 5"/>
          <p:cNvSpPr/>
          <p:nvPr/>
        </p:nvSpPr>
        <p:spPr bwMode="auto">
          <a:xfrm>
            <a:off x="1524000" y="0"/>
            <a:ext cx="9144000" cy="38100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Revelation 2:8-11</a:t>
            </a:r>
          </a:p>
        </p:txBody>
      </p:sp>
      <p:sp>
        <p:nvSpPr>
          <p:cNvPr id="2" name="Slide Number Placeholder 1">
            <a:extLst>
              <a:ext uri="{FF2B5EF4-FFF2-40B4-BE49-F238E27FC236}">
                <a16:creationId xmlns:a16="http://schemas.microsoft.com/office/drawing/2014/main" id="{4E8EC86C-34DA-47DA-B0FB-1ECFAB612067}"/>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62D9CF1-084D-4702-A71D-CADB32F5E74D}" type="slidenum">
              <a:rPr kumimoji="0" lang="en-US" altLang="en-US" sz="1200" b="1"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1"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7633392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3188">
                                            <p:bg/>
                                          </p:spTgt>
                                        </p:tgtEl>
                                        <p:attrNameLst>
                                          <p:attrName>style.visibility</p:attrName>
                                        </p:attrNameLst>
                                      </p:cBhvr>
                                      <p:to>
                                        <p:strVal val="visible"/>
                                      </p:to>
                                    </p:set>
                                    <p:animEffect transition="in" filter="fade">
                                      <p:cBhvr>
                                        <p:cTn id="7" dur="1000"/>
                                        <p:tgtEl>
                                          <p:spTgt spid="93188">
                                            <p:bg/>
                                          </p:spTgt>
                                        </p:tgtEl>
                                      </p:cBhvr>
                                    </p:animEffect>
                                    <p:anim calcmode="lin" valueType="num">
                                      <p:cBhvr>
                                        <p:cTn id="8" dur="1000" fill="hold"/>
                                        <p:tgtEl>
                                          <p:spTgt spid="93188">
                                            <p:bg/>
                                          </p:spTgt>
                                        </p:tgtEl>
                                        <p:attrNameLst>
                                          <p:attrName>ppt_x</p:attrName>
                                        </p:attrNameLst>
                                      </p:cBhvr>
                                      <p:tavLst>
                                        <p:tav tm="0">
                                          <p:val>
                                            <p:strVal val="#ppt_x"/>
                                          </p:val>
                                        </p:tav>
                                        <p:tav tm="100000">
                                          <p:val>
                                            <p:strVal val="#ppt_x"/>
                                          </p:val>
                                        </p:tav>
                                      </p:tavLst>
                                    </p:anim>
                                    <p:anim calcmode="lin" valueType="num">
                                      <p:cBhvr>
                                        <p:cTn id="9" dur="1000" fill="hold"/>
                                        <p:tgtEl>
                                          <p:spTgt spid="93188">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93188">
                                            <p:txEl>
                                              <p:pRg st="1" end="1"/>
                                            </p:txEl>
                                          </p:spTgt>
                                        </p:tgtEl>
                                        <p:attrNameLst>
                                          <p:attrName>style.visibility</p:attrName>
                                        </p:attrNameLst>
                                      </p:cBhvr>
                                      <p:to>
                                        <p:strVal val="visible"/>
                                      </p:to>
                                    </p:set>
                                    <p:animEffect transition="in" filter="fade">
                                      <p:cBhvr>
                                        <p:cTn id="14" dur="1000"/>
                                        <p:tgtEl>
                                          <p:spTgt spid="93188">
                                            <p:txEl>
                                              <p:pRg st="1" end="1"/>
                                            </p:txEl>
                                          </p:spTgt>
                                        </p:tgtEl>
                                      </p:cBhvr>
                                    </p:animEffect>
                                    <p:anim calcmode="lin" valueType="num">
                                      <p:cBhvr>
                                        <p:cTn id="15" dur="1000" fill="hold"/>
                                        <p:tgtEl>
                                          <p:spTgt spid="9318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318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93188">
                                            <p:txEl>
                                              <p:pRg st="2" end="2"/>
                                            </p:txEl>
                                          </p:spTgt>
                                        </p:tgtEl>
                                        <p:attrNameLst>
                                          <p:attrName>style.visibility</p:attrName>
                                        </p:attrNameLst>
                                      </p:cBhvr>
                                      <p:to>
                                        <p:strVal val="visible"/>
                                      </p:to>
                                    </p:set>
                                    <p:animEffect transition="in" filter="fade">
                                      <p:cBhvr>
                                        <p:cTn id="21" dur="1000"/>
                                        <p:tgtEl>
                                          <p:spTgt spid="93188">
                                            <p:txEl>
                                              <p:pRg st="2" end="2"/>
                                            </p:txEl>
                                          </p:spTgt>
                                        </p:tgtEl>
                                      </p:cBhvr>
                                    </p:animEffect>
                                    <p:anim calcmode="lin" valueType="num">
                                      <p:cBhvr>
                                        <p:cTn id="22" dur="1000" fill="hold"/>
                                        <p:tgtEl>
                                          <p:spTgt spid="9318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318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93188">
                                            <p:txEl>
                                              <p:pRg st="3" end="3"/>
                                            </p:txEl>
                                          </p:spTgt>
                                        </p:tgtEl>
                                        <p:attrNameLst>
                                          <p:attrName>style.visibility</p:attrName>
                                        </p:attrNameLst>
                                      </p:cBhvr>
                                      <p:to>
                                        <p:strVal val="visible"/>
                                      </p:to>
                                    </p:set>
                                    <p:animEffect transition="in" filter="fade">
                                      <p:cBhvr>
                                        <p:cTn id="28" dur="1000"/>
                                        <p:tgtEl>
                                          <p:spTgt spid="93188">
                                            <p:txEl>
                                              <p:pRg st="3" end="3"/>
                                            </p:txEl>
                                          </p:spTgt>
                                        </p:tgtEl>
                                      </p:cBhvr>
                                    </p:animEffect>
                                    <p:anim calcmode="lin" valueType="num">
                                      <p:cBhvr>
                                        <p:cTn id="29" dur="1000" fill="hold"/>
                                        <p:tgtEl>
                                          <p:spTgt spid="9318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318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8" grpId="0" uiExpand="1" build="p" animBg="1"/>
    </p:bldLst>
  </p:timing>
</p:sld>
</file>

<file path=ppt/theme/theme1.xml><?xml version="1.0" encoding="utf-8"?>
<a:theme xmlns:a="http://schemas.openxmlformats.org/drawingml/2006/main" name="Quadrant">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1121</Words>
  <Application>Microsoft Office PowerPoint</Application>
  <PresentationFormat>Widescreen</PresentationFormat>
  <Paragraphs>237</Paragraphs>
  <Slides>28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Times New Roman</vt:lpstr>
      <vt:lpstr>Wingdings</vt:lpstr>
      <vt:lpstr>Quadrant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Library</dc:creator>
  <cp:lastModifiedBy>Library</cp:lastModifiedBy>
  <cp:revision>1</cp:revision>
  <dcterms:created xsi:type="dcterms:W3CDTF">2019-01-13T22:01:36Z</dcterms:created>
  <dcterms:modified xsi:type="dcterms:W3CDTF">2019-01-13T22:01:59Z</dcterms:modified>
</cp:coreProperties>
</file>